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843" r:id="rId3"/>
    <p:sldId id="840" r:id="rId4"/>
    <p:sldId id="842" r:id="rId5"/>
    <p:sldId id="844" r:id="rId6"/>
    <p:sldId id="845" r:id="rId7"/>
    <p:sldId id="491" r:id="rId8"/>
    <p:sldId id="854" r:id="rId9"/>
    <p:sldId id="260" r:id="rId10"/>
    <p:sldId id="275" r:id="rId11"/>
    <p:sldId id="497" r:id="rId12"/>
    <p:sldId id="498" r:id="rId13"/>
    <p:sldId id="841" r:id="rId14"/>
    <p:sldId id="848" r:id="rId15"/>
    <p:sldId id="860" r:id="rId16"/>
    <p:sldId id="849" r:id="rId17"/>
    <p:sldId id="850" r:id="rId18"/>
    <p:sldId id="851" r:id="rId19"/>
    <p:sldId id="852" r:id="rId20"/>
    <p:sldId id="853" r:id="rId21"/>
    <p:sldId id="365" r:id="rId22"/>
    <p:sldId id="375" r:id="rId23"/>
    <p:sldId id="376" r:id="rId24"/>
    <p:sldId id="358" r:id="rId25"/>
    <p:sldId id="378" r:id="rId26"/>
    <p:sldId id="421" r:id="rId27"/>
    <p:sldId id="361" r:id="rId28"/>
    <p:sldId id="360" r:id="rId29"/>
    <p:sldId id="400" r:id="rId30"/>
    <p:sldId id="362" r:id="rId31"/>
    <p:sldId id="364" r:id="rId32"/>
    <p:sldId id="493" r:id="rId33"/>
    <p:sldId id="371" r:id="rId34"/>
    <p:sldId id="444" r:id="rId35"/>
    <p:sldId id="857" r:id="rId36"/>
    <p:sldId id="367" r:id="rId37"/>
    <p:sldId id="858" r:id="rId38"/>
    <p:sldId id="368" r:id="rId39"/>
    <p:sldId id="859" r:id="rId40"/>
    <p:sldId id="373" r:id="rId41"/>
    <p:sldId id="417" r:id="rId42"/>
    <p:sldId id="418" r:id="rId43"/>
    <p:sldId id="395" r:id="rId44"/>
    <p:sldId id="393" r:id="rId45"/>
    <p:sldId id="392" r:id="rId46"/>
    <p:sldId id="861" r:id="rId47"/>
    <p:sldId id="855" r:id="rId48"/>
    <p:sldId id="574" r:id="rId49"/>
    <p:sldId id="582" r:id="rId50"/>
    <p:sldId id="804" r:id="rId51"/>
    <p:sldId id="800" r:id="rId52"/>
    <p:sldId id="803" r:id="rId53"/>
    <p:sldId id="801" r:id="rId54"/>
    <p:sldId id="802" r:id="rId55"/>
    <p:sldId id="856" r:id="rId56"/>
    <p:sldId id="862" r:id="rId57"/>
    <p:sldId id="28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43D"/>
    <a:srgbClr val="FFC000"/>
    <a:srgbClr val="FFE699"/>
    <a:srgbClr val="1A1B20"/>
    <a:srgbClr val="121217"/>
    <a:srgbClr val="070708"/>
    <a:srgbClr val="18201F"/>
    <a:srgbClr val="1B2018"/>
    <a:srgbClr val="201E16"/>
    <a:srgbClr val="201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C492D-E07A-444A-87E7-4582A31BE917}" v="1073" dt="2020-01-13T18:10:26.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1" autoAdjust="0"/>
    <p:restoredTop sz="60952" autoAdjust="0"/>
  </p:normalViewPr>
  <p:slideViewPr>
    <p:cSldViewPr snapToGrid="0">
      <p:cViewPr varScale="1">
        <p:scale>
          <a:sx n="75" d="100"/>
          <a:sy n="75" d="100"/>
        </p:scale>
        <p:origin x="275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dirty="0"/>
              <a:t>CIS1112</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ABB63-09FA-4BDC-9DC5-F81E692853EE}" type="datetimeFigureOut">
              <a:rPr lang="en-GB" smtClean="0"/>
              <a:t>09/03/2021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C86B5-588B-4E83-BA46-61AC0D0512D5}" type="slidenum">
              <a:rPr lang="en-GB" smtClean="0"/>
              <a:t>‹#›</a:t>
            </a:fld>
            <a:endParaRPr lang="en-GB" dirty="0"/>
          </a:p>
        </p:txBody>
      </p:sp>
    </p:spTree>
    <p:extLst>
      <p:ext uri="{BB962C8B-B14F-4D97-AF65-F5344CB8AC3E}">
        <p14:creationId xmlns:p14="http://schemas.microsoft.com/office/powerpoint/2010/main" val="2830675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keyword colour: FFA43D</a:t>
            </a:r>
          </a:p>
          <a:p>
            <a:r>
              <a:rPr lang="en-GB" dirty="0"/>
              <a:t>Classes &amp; objects: 98C2DC</a:t>
            </a:r>
          </a:p>
          <a:p>
            <a:r>
              <a:rPr lang="en-GB" dirty="0"/>
              <a:t>Variables and literals: 99BEFF</a:t>
            </a:r>
          </a:p>
          <a:p>
            <a:r>
              <a:rPr lang="en-GB" dirty="0"/>
              <a:t>Comments: EBEBEB</a:t>
            </a:r>
          </a:p>
          <a:p>
            <a:r>
              <a:rPr lang="en-GB" dirty="0"/>
              <a:t>Variable names (yellow): F2F200</a:t>
            </a:r>
          </a:p>
          <a:p>
            <a:r>
              <a:rPr lang="en-GB" dirty="0"/>
              <a:t>Methods: 50E272</a:t>
            </a:r>
          </a:p>
          <a:p>
            <a:endParaRPr lang="en-GB" dirty="0"/>
          </a:p>
          <a:p>
            <a:r>
              <a:rPr lang="en-GB" dirty="0"/>
              <a:t>Slide background colour: #1A1B20</a:t>
            </a:r>
          </a:p>
          <a:p>
            <a:r>
              <a:rPr lang="en-GB" dirty="0"/>
              <a:t>Slide title: #F5C343 (gold)</a:t>
            </a:r>
          </a:p>
          <a:p>
            <a:r>
              <a:rPr lang="en-GB" dirty="0"/>
              <a:t>Slide text: #FAE7A3 (yellow)</a:t>
            </a:r>
          </a:p>
          <a:p>
            <a:r>
              <a:rPr lang="en-GB" dirty="0"/>
              <a:t>Slide text: #FFA43D (orange)</a:t>
            </a:r>
          </a:p>
        </p:txBody>
      </p:sp>
      <p:sp>
        <p:nvSpPr>
          <p:cNvPr id="4" name="Slide Number Placeholder 3"/>
          <p:cNvSpPr>
            <a:spLocks noGrp="1"/>
          </p:cNvSpPr>
          <p:nvPr>
            <p:ph type="sldNum" sz="quarter" idx="5"/>
          </p:nvPr>
        </p:nvSpPr>
        <p:spPr/>
        <p:txBody>
          <a:bodyPr/>
          <a:lstStyle/>
          <a:p>
            <a:fld id="{40DC86B5-588B-4E83-BA46-61AC0D0512D5}" type="slidenum">
              <a:rPr lang="en-GB" smtClean="0"/>
              <a:t>1</a:t>
            </a:fld>
            <a:endParaRPr lang="en-GB" dirty="0"/>
          </a:p>
        </p:txBody>
      </p:sp>
    </p:spTree>
    <p:extLst>
      <p:ext uri="{BB962C8B-B14F-4D97-AF65-F5344CB8AC3E}">
        <p14:creationId xmlns:p14="http://schemas.microsoft.com/office/powerpoint/2010/main" val="4102950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rPr dirty="0"/>
              <a:t>Credit: Big Ear Radio Observatory and North American </a:t>
            </a:r>
            <a:r>
              <a:rPr dirty="0" err="1"/>
              <a:t>AstroPhysical</a:t>
            </a:r>
            <a:r>
              <a:rPr dirty="0"/>
              <a:t> Observatory (NAAPO). </a:t>
            </a:r>
          </a:p>
          <a:p>
            <a:endParaRPr dirty="0"/>
          </a:p>
          <a:p>
            <a:r>
              <a:rPr dirty="0"/>
              <a:t>Wow signal recorded in 1977, lasted 72 seconds, see at 1420.41 MHz (~hydrogen line), narrowband 10 kHz emission.</a:t>
            </a:r>
          </a:p>
        </p:txBody>
      </p:sp>
    </p:spTree>
    <p:extLst>
      <p:ext uri="{BB962C8B-B14F-4D97-AF65-F5344CB8AC3E}">
        <p14:creationId xmlns:p14="http://schemas.microsoft.com/office/powerpoint/2010/main" val="3279141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t>The Crab pulsar has a 33ms period (i.e. rotates 30 times a second).</a:t>
            </a:r>
          </a:p>
        </p:txBody>
      </p:sp>
    </p:spTree>
    <p:extLst>
      <p:ext uri="{BB962C8B-B14F-4D97-AF65-F5344CB8AC3E}">
        <p14:creationId xmlns:p14="http://schemas.microsoft.com/office/powerpoint/2010/main" val="211146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t>The Crab pulsar has a 33ms period (i.e. rotates 30 times a second).</a:t>
            </a:r>
          </a:p>
        </p:txBody>
      </p:sp>
    </p:spTree>
    <p:extLst>
      <p:ext uri="{BB962C8B-B14F-4D97-AF65-F5344CB8AC3E}">
        <p14:creationId xmlns:p14="http://schemas.microsoft.com/office/powerpoint/2010/main" val="403431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0" dirty="0"/>
          </a:p>
        </p:txBody>
      </p:sp>
      <p:sp>
        <p:nvSpPr>
          <p:cNvPr id="4" name="Slide Number Placeholder 3"/>
          <p:cNvSpPr>
            <a:spLocks noGrp="1"/>
          </p:cNvSpPr>
          <p:nvPr>
            <p:ph type="sldNum" sz="quarter" idx="5"/>
          </p:nvPr>
        </p:nvSpPr>
        <p:spPr/>
        <p:txBody>
          <a:bodyPr/>
          <a:lstStyle/>
          <a:p>
            <a:fld id="{40DC86B5-588B-4E83-BA46-61AC0D0512D5}" type="slidenum">
              <a:rPr lang="en-GB" smtClean="0"/>
              <a:t>13</a:t>
            </a:fld>
            <a:endParaRPr lang="en-GB" dirty="0"/>
          </a:p>
        </p:txBody>
      </p:sp>
    </p:spTree>
    <p:extLst>
      <p:ext uri="{BB962C8B-B14F-4D97-AF65-F5344CB8AC3E}">
        <p14:creationId xmlns:p14="http://schemas.microsoft.com/office/powerpoint/2010/main" val="3912572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2834873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81914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1418275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328781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1132071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167063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0" dirty="0"/>
          </a:p>
        </p:txBody>
      </p:sp>
      <p:sp>
        <p:nvSpPr>
          <p:cNvPr id="4" name="Slide Number Placeholder 3"/>
          <p:cNvSpPr>
            <a:spLocks noGrp="1"/>
          </p:cNvSpPr>
          <p:nvPr>
            <p:ph type="sldNum" sz="quarter" idx="5"/>
          </p:nvPr>
        </p:nvSpPr>
        <p:spPr/>
        <p:txBody>
          <a:bodyPr/>
          <a:lstStyle/>
          <a:p>
            <a:fld id="{40DC86B5-588B-4E83-BA46-61AC0D0512D5}" type="slidenum">
              <a:rPr lang="en-GB" smtClean="0"/>
              <a:t>2</a:t>
            </a:fld>
            <a:endParaRPr lang="en-GB" dirty="0"/>
          </a:p>
        </p:txBody>
      </p:sp>
    </p:spTree>
    <p:extLst>
      <p:ext uri="{BB962C8B-B14F-4D97-AF65-F5344CB8AC3E}">
        <p14:creationId xmlns:p14="http://schemas.microsoft.com/office/powerpoint/2010/main" val="3896298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0DC86B5-588B-4E83-BA46-61AC0D0512D5}" type="slidenum">
              <a:rPr lang="en-GB" smtClean="0"/>
              <a:t>20</a:t>
            </a:fld>
            <a:endParaRPr lang="en-GB" dirty="0"/>
          </a:p>
        </p:txBody>
      </p:sp>
    </p:spTree>
    <p:extLst>
      <p:ext uri="{BB962C8B-B14F-4D97-AF65-F5344CB8AC3E}">
        <p14:creationId xmlns:p14="http://schemas.microsoft.com/office/powerpoint/2010/main" val="77040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indent="0">
              <a:lnSpc>
                <a:spcPct val="100000"/>
              </a:lnSpc>
              <a:buFont typeface="Arial" panose="020B0604020202020204" pitchFamily="34" charset="0"/>
              <a:buNone/>
            </a:pPr>
            <a:endParaRPr lang="en-GB" b="0" strike="noStrike" spc="-1" dirty="0">
              <a:latin typeface="Arial"/>
            </a:endParaRPr>
          </a:p>
        </p:txBody>
      </p:sp>
    </p:spTree>
    <p:extLst>
      <p:ext uri="{BB962C8B-B14F-4D97-AF65-F5344CB8AC3E}">
        <p14:creationId xmlns:p14="http://schemas.microsoft.com/office/powerpoint/2010/main" val="112072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08682" y="2184093"/>
            <a:ext cx="5486040" cy="4114440"/>
          </a:xfrm>
          <a:prstGeom prst="rect">
            <a:avLst/>
          </a:prstGeom>
        </p:spPr>
        <p:txBody>
          <a:bodyPr tIns="91440" bIns="91440"/>
          <a:lstStyle/>
          <a:p>
            <a:pPr>
              <a:lnSpc>
                <a:spcPct val="100000"/>
              </a:lnSpc>
            </a:pPr>
            <a:endParaRPr lang="en-GB" b="0" strike="noStrike" spc="-1" dirty="0">
              <a:latin typeface="Arial"/>
            </a:endParaRPr>
          </a:p>
        </p:txBody>
      </p:sp>
    </p:spTree>
    <p:extLst>
      <p:ext uri="{BB962C8B-B14F-4D97-AF65-F5344CB8AC3E}">
        <p14:creationId xmlns:p14="http://schemas.microsoft.com/office/powerpoint/2010/main" val="314504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128588" y="-1038225"/>
            <a:ext cx="7124700" cy="4008438"/>
          </a:xfrm>
          <a:prstGeom prst="rect">
            <a:avLst/>
          </a:prstGeom>
        </p:spPr>
      </p:sp>
      <p:sp>
        <p:nvSpPr>
          <p:cNvPr id="1007" name="PlaceHolder 2"/>
          <p:cNvSpPr>
            <a:spLocks noGrp="1"/>
          </p:cNvSpPr>
          <p:nvPr>
            <p:ph type="body"/>
          </p:nvPr>
        </p:nvSpPr>
        <p:spPr>
          <a:xfrm>
            <a:off x="487497" y="2059348"/>
            <a:ext cx="5486040" cy="4114440"/>
          </a:xfrm>
          <a:prstGeom prst="rect">
            <a:avLst/>
          </a:prstGeom>
        </p:spPr>
        <p:txBody>
          <a:bodyPr tIns="91440" bIns="91440"/>
          <a:lstStyle/>
          <a:p>
            <a:pPr>
              <a:lnSpc>
                <a:spcPct val="100000"/>
              </a:lnSpc>
            </a:pPr>
            <a:endParaRPr lang="en-GB" b="0" strike="noStrike" spc="-1" dirty="0">
              <a:latin typeface="Arial"/>
            </a:endParaRPr>
          </a:p>
        </p:txBody>
      </p:sp>
    </p:spTree>
    <p:extLst>
      <p:ext uri="{BB962C8B-B14F-4D97-AF65-F5344CB8AC3E}">
        <p14:creationId xmlns:p14="http://schemas.microsoft.com/office/powerpoint/2010/main" val="434214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773935" y="1963757"/>
            <a:ext cx="5486040" cy="4114440"/>
          </a:xfrm>
          <a:prstGeom prst="rect">
            <a:avLst/>
          </a:prstGeom>
        </p:spPr>
        <p:txBody>
          <a:bodyPr tIns="91440" bIns="91440"/>
          <a:lstStyle/>
          <a:p>
            <a:pPr>
              <a:lnSpc>
                <a:spcPct val="100000"/>
              </a:lnSpc>
            </a:pPr>
            <a:endParaRPr lang="en-GB" b="0" strike="noStrike" spc="-1" dirty="0">
              <a:latin typeface="Arial"/>
            </a:endParaRPr>
          </a:p>
        </p:txBody>
      </p:sp>
    </p:spTree>
    <p:extLst>
      <p:ext uri="{BB962C8B-B14F-4D97-AF65-F5344CB8AC3E}">
        <p14:creationId xmlns:p14="http://schemas.microsoft.com/office/powerpoint/2010/main" val="614049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989377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u="sng" strike="noStrike" spc="-1">
                    <a:latin typeface="Calibri" panose="020F0502020204030204" pitchFamily="34" charset="0"/>
                    <a:cs typeface="Calibri" panose="020F0502020204030204" pitchFamily="34" charset="0"/>
                  </a:rPr>
                  <a:t>Slide 8</a:t>
                </a:r>
              </a:p>
              <a:p>
                <a:pPr>
                  <a:lnSpc>
                    <a:spcPct val="100000"/>
                  </a:lnSpc>
                </a:pPr>
                <a:endParaRPr lang="en-GB" sz="2000" b="0" strike="noStrike" spc="-1">
                  <a:latin typeface="+mn-lt"/>
                </a:endParaRPr>
              </a:p>
              <a:p>
                <a:pPr>
                  <a:lnSpc>
                    <a:spcPct val="100000"/>
                  </a:lnSpc>
                </a:pPr>
                <a:r>
                  <a:rPr lang="en-GB" sz="2000" b="0" strike="noStrike" spc="-1">
                    <a:latin typeface="+mn-lt"/>
                  </a:rPr>
                  <a:t>We now understand how data can be represented using some basic mathematical notation. Using this notation we can express what we mean by “experience” in a straightforward way.</a:t>
                </a:r>
              </a:p>
              <a:p>
                <a:pPr>
                  <a:lnSpc>
                    <a:spcPct val="100000"/>
                  </a:lnSpc>
                </a:pPr>
                <a:endParaRPr lang="en-GB" sz="2000" b="0" strike="noStrike" spc="-1">
                  <a:latin typeface="+mn-lt"/>
                </a:endParaRPr>
              </a:p>
              <a:p>
                <a:pPr>
                  <a:lnSpc>
                    <a:spcPct val="100000"/>
                  </a:lnSpc>
                </a:pPr>
                <a:r>
                  <a:rPr lang="en-GB" sz="2000" b="0" strike="noStrike" spc="-1">
                    <a:latin typeface="+mn-lt"/>
                  </a:rPr>
                  <a:t>Click</a:t>
                </a:r>
              </a:p>
              <a:p>
                <a:pPr>
                  <a:lnSpc>
                    <a:spcPct val="100000"/>
                  </a:lnSpc>
                </a:pPr>
                <a:endParaRPr lang="en-GB" sz="2000" b="0" strike="noStrike" spc="-1">
                  <a:latin typeface="+mn-lt"/>
                </a:endParaRPr>
              </a:p>
              <a:p>
                <a:pPr>
                  <a:lnSpc>
                    <a:spcPct val="100000"/>
                  </a:lnSpc>
                </a:pPr>
                <a:r>
                  <a:rPr lang="en-GB" sz="2000" b="0" strike="noStrike" spc="-1">
                    <a:latin typeface="+mn-lt"/>
                  </a:rPr>
                  <a:t>Experience is simply a set, </a:t>
                </a:r>
                <a:r>
                  <a:rPr lang="en-GB" sz="2000" b="0" i="0" strike="noStrike" spc="-1">
                    <a:latin typeface="Cambria Math" panose="02040503050406030204" pitchFamily="18" charset="0"/>
                  </a:rPr>
                  <a:t>𝐸</a:t>
                </a:r>
                <a:r>
                  <a:rPr lang="en-GB" sz="2000" b="0" strike="noStrike" spc="-1">
                    <a:latin typeface="+mn-lt"/>
                  </a:rPr>
                  <a:t>, consisting of pairs of features and class labels. In</a:t>
                </a:r>
                <a:r>
                  <a:rPr lang="en-GB" sz="2000" b="0" strike="noStrike" spc="-1" baseline="0">
                    <a:latin typeface="+mn-lt"/>
                  </a:rPr>
                  <a:t> theory it</a:t>
                </a:r>
                <a:r>
                  <a:rPr lang="en-GB" sz="2000" b="0" strike="noStrike" spc="-1">
                    <a:latin typeface="+mn-lt"/>
                  </a:rPr>
                  <a:t> can contain infinitely</a:t>
                </a:r>
                <a:r>
                  <a:rPr lang="en-GB" sz="2000" b="0" strike="noStrike" spc="-1" baseline="0">
                    <a:latin typeface="+mn-lt"/>
                  </a:rPr>
                  <a:t> many pairs, though since our knowledge is imperfect, this is never the case.</a:t>
                </a:r>
                <a:endParaRPr lang="en-GB" sz="2000" b="0" strike="noStrike" spc="-1">
                  <a:latin typeface="+mn-lt"/>
                </a:endParaRPr>
              </a:p>
              <a:p>
                <a:pPr>
                  <a:lnSpc>
                    <a:spcPct val="100000"/>
                  </a:lnSpc>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These pairs are known more commonly as tuples. A tuple can contains as many features and labels as required. However for the machine learning we’re discussing here, each tuple contains only one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Additional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strike="noStrike" spc="-1">
                    <a:latin typeface="+mn-lt"/>
                  </a:rPr>
                  <a:t>A description of tuples can be found here:</a:t>
                </a:r>
              </a:p>
              <a:p>
                <a:pPr>
                  <a:lnSpc>
                    <a:spcPct val="100000"/>
                  </a:lnSpc>
                </a:pPr>
                <a:endParaRPr lang="en-GB" sz="2000" b="0" strike="noStrike" spc="-1">
                  <a:latin typeface="+mn-lt"/>
                </a:endParaRPr>
              </a:p>
            </p:txBody>
          </p:sp>
        </mc:Fallback>
      </mc:AlternateContent>
    </p:spTree>
    <p:extLst>
      <p:ext uri="{BB962C8B-B14F-4D97-AF65-F5344CB8AC3E}">
        <p14:creationId xmlns:p14="http://schemas.microsoft.com/office/powerpoint/2010/main" val="365440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a:defRPr sz="1600"/>
                </a:pPr>
                <a:r>
                  <a:rPr lang="en-US" sz="2000" dirty="0"/>
                  <a:t>Lets think about what our experiences - the </a:t>
                </a:r>
                <a:r>
                  <a:rPr lang="en-US" sz="2000" b="1" i="0" dirty="0">
                    <a:latin typeface="Cambria Math" panose="02040503050406030204" pitchFamily="18" charset="0"/>
                    <a:ea typeface="Courier New"/>
                    <a:cs typeface="Courier New"/>
                    <a:sym typeface="Courier New"/>
                  </a:rPr>
                  <a:t>(</a:t>
                </a:r>
                <a:r>
                  <a:rPr lang="en-US" sz="2000" b="1" i="0" dirty="0" err="1">
                    <a:latin typeface="Cambria Math" panose="02040503050406030204" pitchFamily="18" charset="0"/>
                    <a:ea typeface="Courier New"/>
                    <a:cs typeface="Courier New"/>
                    <a:sym typeface="Courier New"/>
                  </a:rPr>
                  <a:t>𝒙,𝒚</a:t>
                </a:r>
                <a:r>
                  <a:rPr lang="en-US" sz="2000" b="1" i="0" dirty="0">
                    <a:latin typeface="Cambria Math" panose="02040503050406030204" pitchFamily="18" charset="0"/>
                    <a:ea typeface="Courier New"/>
                    <a:cs typeface="Courier New"/>
                    <a:sym typeface="Courier New"/>
                  </a:rPr>
                  <a:t>)</a:t>
                </a:r>
                <a:r>
                  <a:rPr lang="en-US" sz="2000" i="0" dirty="0">
                    <a:latin typeface="Cambria Math" panose="02040503050406030204" pitchFamily="18" charset="0"/>
                  </a:rPr>
                  <a:t> </a:t>
                </a:r>
                <a:r>
                  <a:rPr lang="en-US" sz="2000" dirty="0"/>
                  <a:t>pairs; actually look like. As humans we are able to use our senses to extract key features we can use to make decisions. So for instance when we look at an animal, we can almost automatically assess it’s size, mass, age, species, etc. These characteristics/attributes are known in the machine learning field as features (sometimes called attributes or variables). Humans are insanely good feature extractors. We do this almost innately. Humans can use features to filter through their past experiences to make rapid decisions. </a:t>
                </a:r>
              </a:p>
              <a:p>
                <a:pPr>
                  <a:defRPr sz="1600"/>
                </a:pPr>
                <a:endParaRPr lang="en-US" sz="2000" dirty="0"/>
              </a:p>
              <a:p>
                <a:pPr>
                  <a:defRPr sz="1600"/>
                </a:pPr>
                <a:r>
                  <a:rPr lang="en-US" sz="2000" dirty="0"/>
                  <a:t>For instance, suppose via sight we observe an animal with the following features </a:t>
                </a:r>
                <a:r>
                  <a:rPr lang="en-US" sz="2000" b="1" i="0" dirty="0">
                    <a:latin typeface="Cambria Math" panose="02040503050406030204" pitchFamily="18" charset="0"/>
                    <a:ea typeface="Courier New"/>
                    <a:cs typeface="Courier New"/>
                    <a:sym typeface="Courier New"/>
                  </a:rPr>
                  <a:t>𝒙={𝒇𝒐𝒖𝒓 𝒍𝒆𝒈𝒔, 𝒇𝒖𝒓 𝒄𝒐𝒂𝒕, 𝒈𝒐𝒍𝒅𝒆𝒏 𝒇𝒖𝒓, 𝒕𝒘𝒐 𝒆𝒚𝒆𝒔, 𝒎𝒆𝒅𝒊𝒖𝒎 𝒔𝒊𝒛𝒆}</a:t>
                </a:r>
                <a:r>
                  <a:rPr lang="en-US" sz="2000" dirty="0"/>
                  <a:t>. </a:t>
                </a:r>
              </a:p>
              <a:p>
                <a:pPr>
                  <a:defRPr sz="1600"/>
                </a:pPr>
                <a:endParaRPr lang="en-US" sz="2000" dirty="0"/>
              </a:p>
              <a:p>
                <a:pPr>
                  <a:defRPr sz="1600"/>
                </a:pPr>
                <a:r>
                  <a:rPr lang="en-US" sz="2000" dirty="0"/>
                  <a:t>We search our past experiences covering all the animals we’ve seen, and we use that experience to determine some suitable labels. These might include </a:t>
                </a:r>
                <a:r>
                  <a:rPr lang="en-US" sz="2000" b="1" i="0" dirty="0">
                    <a:latin typeface="Cambria Math" panose="02040503050406030204" pitchFamily="18" charset="0"/>
                    <a:ea typeface="Courier New"/>
                    <a:cs typeface="Courier New"/>
                    <a:sym typeface="Courier New"/>
                  </a:rPr>
                  <a:t>𝒚={𝒂𝒏𝒊𝒎𝒂𝒍, 𝒎𝒂𝒎𝒎𝒂𝒍, 𝒄𝒂𝒏𝒊𝒏𝒆, 𝒅𝒐𝒈, 𝑮𝒐𝒍𝒅𝒆𝒏 𝑹𝒆𝒕𝒓𝒊𝒆𝒗𝒆𝒓}</a:t>
                </a:r>
                <a:r>
                  <a:rPr lang="en-US" sz="2000" i="0" dirty="0">
                    <a:latin typeface="Cambria Math" panose="02040503050406030204" pitchFamily="18" charset="0"/>
                  </a:rPr>
                  <a:t>. </a:t>
                </a:r>
                <a:r>
                  <a:rPr lang="en-US" sz="2000" dirty="0"/>
                  <a:t>If someone has never seen a Golden Retriever before, then perhaps they would be unable to assign that label. But they’ll probably still be able to tell you that the animal is a mammal, a canine and a dog - that’s the wondrous thing about human intelligence and decision making. However it’s not perfect….</a:t>
                </a:r>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229915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1" u="sng" strike="noStrike" spc="-1">
                    <a:latin typeface="Calibri" panose="020F0502020204030204" pitchFamily="34" charset="0"/>
                    <a:cs typeface="Calibri" panose="020F0502020204030204" pitchFamily="34" charset="0"/>
                  </a:rPr>
                  <a:t>Slide 12</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a:t>Using our experience set </a:t>
                </a:r>
                <a:r>
                  <a:rPr lang="en-US" sz="2000" i="0">
                    <a:latin typeface="Cambria Math" panose="02040503050406030204" pitchFamily="18" charset="0"/>
                  </a:rPr>
                  <a:t>𝐸</a:t>
                </a:r>
                <a:r>
                  <a:rPr lang="en-US" sz="2000"/>
                  <a:t>, humans are capable of extremely sophisticated learning. For example: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a:solidFill>
                      <a:srgbClr val="FFFF00"/>
                    </a:solidFill>
                    <a:latin typeface="Calibri" panose="020F0502020204030204" pitchFamily="34" charset="0"/>
                    <a:cs typeface="Calibri" panose="020F0502020204030204" pitchFamily="34" charset="0"/>
                  </a:rPr>
                  <a:t>Humans are capable of accurately,</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Clustering. So when </a:t>
                </a:r>
                <a:r>
                  <a:rPr lang="en-US" sz="2000" b="0" strike="noStrike" spc="-1">
                    <a:latin typeface="+mn-lt"/>
                  </a:rPr>
                  <a:t>g</a:t>
                </a:r>
                <a:r>
                  <a:rPr lang="en-US" sz="2000"/>
                  <a:t>iven a few examples of different types of animal, we are able to group them together in different ways.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Classifying. </a:t>
                </a:r>
                <a:r>
                  <a:rPr lang="en-US" sz="2000"/>
                  <a:t>We are able to classify unseen animals  as for example, a mammal or a bird.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a:t>We can make predictions based on our past experiences, for example, it’s unlikely to rain when it’s sunny out. </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sz="2000" b="0" strike="noStrike" spc="-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a:latin typeface="+mn-lt"/>
                  </a:rPr>
                  <a:t>Click</a:t>
                </a:r>
              </a:p>
              <a:p>
                <a:pPr>
                  <a:defRPr sz="1600"/>
                </a:pPr>
                <a:endParaRPr lang="en-US" sz="2000"/>
              </a:p>
              <a:p>
                <a:pPr>
                  <a:defRPr sz="1600"/>
                </a:pPr>
                <a:r>
                  <a:rPr lang="en-US" sz="2000"/>
                  <a:t>Such sophisticated learning is only possible due to the feedback we receive during our lives. If this feedback is inaccurate, or poor quality, so too will be our decision making. This seems obvious to say, but a good education, which in principle involves receiving high quality feedback, generally makes individuals better decision makers.</a:t>
                </a:r>
              </a:p>
              <a:p>
                <a:pPr>
                  <a:lnSpc>
                    <a:spcPct val="100000"/>
                  </a:lnSpc>
                </a:pPr>
                <a:endParaRPr lang="en-GB" sz="2000" b="0" strike="noStrike" spc="-1">
                  <a:latin typeface="Arial"/>
                </a:endParaRPr>
              </a:p>
            </p:txBody>
          </p:sp>
        </mc:Fallback>
      </mc:AlternateContent>
    </p:spTree>
    <p:extLst>
      <p:ext uri="{BB962C8B-B14F-4D97-AF65-F5344CB8AC3E}">
        <p14:creationId xmlns:p14="http://schemas.microsoft.com/office/powerpoint/2010/main" val="698330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endParaRPr lang="en-GB" sz="2000" b="0" strike="noStrike" spc="-1" dirty="0">
                  <a:latin typeface="Arial"/>
                </a:endParaRPr>
              </a:p>
            </p:txBody>
          </p:sp>
        </mc:Choice>
        <mc:Fallback xmlns="">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1" u="sng" strike="noStrike" spc="-1" dirty="0">
                    <a:latin typeface="Calibri" panose="020F0502020204030204" pitchFamily="34" charset="0"/>
                    <a:cs typeface="Calibri" panose="020F0502020204030204" pitchFamily="34" charset="0"/>
                  </a:rPr>
                  <a:t>Slide 13</a:t>
                </a:r>
              </a:p>
              <a:p>
                <a:pPr>
                  <a:defRPr sz="1600"/>
                </a:pPr>
                <a:endParaRPr lang="en-US" sz="2000" dirty="0"/>
              </a:p>
              <a:p>
                <a:pPr>
                  <a:defRPr sz="1600"/>
                </a:pPr>
                <a:r>
                  <a:rPr lang="en-US" sz="2000" dirty="0"/>
                  <a:t>There are many different types of learning that enables humans to perform these tasks,</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Click</a:t>
                </a:r>
              </a:p>
              <a:p>
                <a:pPr>
                  <a:defRPr sz="1600"/>
                </a:pPr>
                <a:endParaRPr lang="en-US" sz="2000" dirty="0"/>
              </a:p>
              <a:p>
                <a:pPr>
                  <a:defRPr sz="1600"/>
                </a:pPr>
                <a:r>
                  <a:rPr lang="en-US" sz="2000" dirty="0"/>
                  <a:t>Learning via a teacher. This is known as “supervised” learning. It is called supervised learning, because the teacher supervises the student, providing them</a:t>
                </a:r>
                <a:r>
                  <a:rPr lang="en-US" sz="2000" baseline="0" dirty="0"/>
                  <a:t> with </a:t>
                </a:r>
                <a:r>
                  <a:rPr lang="en-US" sz="2000" dirty="0"/>
                  <a:t>valuable feedback. In this example, we’re given some labelled examples of birds and mammals in the experience set </a:t>
                </a:r>
                <a:r>
                  <a:rPr lang="en-US" sz="2000" i="0" dirty="0">
                    <a:latin typeface="Cambria Math" panose="02040503050406030204" pitchFamily="18" charset="0"/>
                  </a:rPr>
                  <a:t>𝐸</a:t>
                </a:r>
                <a:r>
                  <a:rPr lang="en-US" sz="2000" dirty="0"/>
                  <a:t>. Then we’re asked to correctly assign a set of unknown animals to their correct class group – either mammals or birds. This is a supervised learning task.</a:t>
                </a:r>
              </a:p>
              <a:p>
                <a:pPr>
                  <a:defRPr sz="1600"/>
                </a:pPr>
                <a:endParaRPr lang="en-US" sz="2000" dirty="0"/>
              </a:p>
              <a:p>
                <a:pPr>
                  <a:defRPr sz="1600"/>
                </a:pPr>
                <a:r>
                  <a:rPr lang="en-US" sz="2000" dirty="0"/>
                  <a:t>Click</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solidFill>
                      <a:srgbClr val="FFFF00"/>
                    </a:solidFill>
                    <a:latin typeface="Calibri" panose="020F0502020204030204" pitchFamily="34" charset="0"/>
                    <a:cs typeface="Calibri" panose="020F0502020204030204" pitchFamily="34" charset="0"/>
                  </a:rPr>
                  <a:t>It is possible to acquire knowledge from a mix of independent learning and teacher led learning. This is called “semi-supervised” learning. </a:t>
                </a:r>
                <a:r>
                  <a:rPr lang="en-US" sz="2000" dirty="0"/>
                  <a:t>In this example, we’re given some labelled examples of</a:t>
                </a:r>
                <a:r>
                  <a:rPr lang="en-US" sz="2000" baseline="0" dirty="0"/>
                  <a:t> </a:t>
                </a:r>
                <a:r>
                  <a:rPr lang="en-US" sz="2000" dirty="0"/>
                  <a:t>mammals in the experience set </a:t>
                </a:r>
                <a:r>
                  <a:rPr lang="en-US" sz="2000" i="0" dirty="0">
                    <a:latin typeface="Cambria Math" panose="02040503050406030204" pitchFamily="18" charset="0"/>
                  </a:rPr>
                  <a:t>𝐸</a:t>
                </a:r>
                <a:r>
                  <a:rPr lang="en-US" sz="2000" dirty="0"/>
                  <a:t>. Then we’re asked to correctly assign a set of unknown animals to their correct class group – either mammals or birds. I</a:t>
                </a:r>
                <a:r>
                  <a:rPr lang="en-US" sz="2000" baseline="0" dirty="0"/>
                  <a:t>n this instance we don’t know what birds are, but that’s ok. We can use what we know about mammals to separate the animals into two groups accurately.</a:t>
                </a:r>
                <a:endParaRPr lang="en-US" sz="2000" dirty="0"/>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sz="2000" b="0" strike="noStrike" spc="-1" dirty="0">
                    <a:latin typeface="+mn-lt"/>
                  </a:rPr>
                  <a:t>Click</a:t>
                </a:r>
              </a:p>
              <a:p>
                <a:pPr>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Then there is “unsupervised” learning. Here learning is done via trial and error, without feedback from any oracle. In this example, we’re given animals in the experience set </a:t>
                </a:r>
                <a:r>
                  <a:rPr lang="en-US" sz="2000" i="0" dirty="0">
                    <a:latin typeface="Cambria Math" panose="02040503050406030204" pitchFamily="18" charset="0"/>
                  </a:rPr>
                  <a:t>𝐸</a:t>
                </a:r>
                <a:r>
                  <a:rPr lang="en-US" sz="2000" dirty="0"/>
                  <a:t>, but there are no labels. There</a:t>
                </a:r>
                <a:r>
                  <a:rPr lang="en-US" sz="2000" baseline="0" dirty="0"/>
                  <a:t>fore we don’t know what a mammal is, or what a bird is. Nonetheless, </a:t>
                </a:r>
                <a:r>
                  <a:rPr lang="en-US" sz="2000" dirty="0"/>
                  <a:t>we’re again asked to correctly assign a set of unknown animals to their correct class group – either mammals or birds. To</a:t>
                </a:r>
                <a:r>
                  <a:rPr lang="en-US" sz="2000" baseline="0" dirty="0"/>
                  <a:t> solve this problem, we can use the inherent structure of the data, to self separate it into groups. For instance, most mammals are larger than birds.  Thus mammals generally have higher mass. This means we can separate on a feature like mass in this instance. However, that feature may not work, if all the unknown mammals are field mice, and all the unknown birds are Ostriches or Emus.</a:t>
                </a:r>
              </a:p>
              <a:p>
                <a:pPr>
                  <a:defRPr sz="1600"/>
                </a:pPr>
                <a:endParaRPr lang="en-US" sz="2000" dirty="0"/>
              </a:p>
              <a:p>
                <a:pPr>
                  <a:defRPr sz="1600"/>
                </a:pPr>
                <a:endParaRPr lang="en-US" sz="2000" dirty="0"/>
              </a:p>
              <a:p>
                <a:pPr>
                  <a:lnSpc>
                    <a:spcPct val="100000"/>
                  </a:lnSpc>
                </a:pPr>
                <a:endParaRPr lang="en-GB" sz="2000" b="0" strike="noStrike" spc="-1" dirty="0">
                  <a:latin typeface="Arial"/>
                </a:endParaRPr>
              </a:p>
            </p:txBody>
          </p:sp>
        </mc:Fallback>
      </mc:AlternateContent>
    </p:spTree>
    <p:extLst>
      <p:ext uri="{BB962C8B-B14F-4D97-AF65-F5344CB8AC3E}">
        <p14:creationId xmlns:p14="http://schemas.microsoft.com/office/powerpoint/2010/main" val="610682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0" dirty="0"/>
          </a:p>
        </p:txBody>
      </p:sp>
      <p:sp>
        <p:nvSpPr>
          <p:cNvPr id="4" name="Slide Number Placeholder 3"/>
          <p:cNvSpPr>
            <a:spLocks noGrp="1"/>
          </p:cNvSpPr>
          <p:nvPr>
            <p:ph type="sldNum" sz="quarter" idx="5"/>
          </p:nvPr>
        </p:nvSpPr>
        <p:spPr/>
        <p:txBody>
          <a:bodyPr/>
          <a:lstStyle/>
          <a:p>
            <a:fld id="{40DC86B5-588B-4E83-BA46-61AC0D0512D5}" type="slidenum">
              <a:rPr lang="en-GB" smtClean="0"/>
              <a:t>3</a:t>
            </a:fld>
            <a:endParaRPr lang="en-GB" dirty="0"/>
          </a:p>
        </p:txBody>
      </p:sp>
    </p:spTree>
    <p:extLst>
      <p:ext uri="{BB962C8B-B14F-4D97-AF65-F5344CB8AC3E}">
        <p14:creationId xmlns:p14="http://schemas.microsoft.com/office/powerpoint/2010/main" val="61991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sz="2000" dirty="0"/>
          </a:p>
        </p:txBody>
      </p:sp>
    </p:spTree>
    <p:extLst>
      <p:ext uri="{BB962C8B-B14F-4D97-AF65-F5344CB8AC3E}">
        <p14:creationId xmlns:p14="http://schemas.microsoft.com/office/powerpoint/2010/main" val="870266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Let's test your own decision making. There are five animal families summarized on this slide, using the image of their most famous member. There is the Feline family, in the top left image, </a:t>
            </a:r>
            <a:r>
              <a:rPr lang="en-US" sz="2000" dirty="0" err="1"/>
              <a:t>Lutrinae</a:t>
            </a:r>
            <a:r>
              <a:rPr lang="en-US" sz="2000" dirty="0"/>
              <a:t> family in the middle left image (this family includes animals like the Weasel, Otter, and badger relative). The Canine family is in the bottom left image, the Mongoose family in the top right image, and finally the Viverridae family (which includes Civets) in the bottom right image.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sz="1600"/>
            </a:pPr>
            <a:r>
              <a:rPr lang="en-US" sz="2000" dirty="0"/>
              <a:t>The question is this:</a:t>
            </a:r>
          </a:p>
          <a:p>
            <a:pPr>
              <a:defRPr sz="1600"/>
            </a:pPr>
            <a:endParaRPr lang="en-US" sz="2000" dirty="0"/>
          </a:p>
          <a:p>
            <a:pPr>
              <a:defRPr sz="1600"/>
            </a:pPr>
            <a:endParaRPr lang="en-US" sz="2000" dirty="0"/>
          </a:p>
          <a:p>
            <a:pPr>
              <a:lnSpc>
                <a:spcPct val="100000"/>
              </a:lnSpc>
            </a:pPr>
            <a:r>
              <a:rPr lang="en-GB" sz="2000" b="1" i="1" strike="noStrike" spc="-1" dirty="0">
                <a:latin typeface="+mn-lt"/>
              </a:rPr>
              <a:t>Click</a:t>
            </a:r>
          </a:p>
          <a:p>
            <a:pPr>
              <a:defRPr sz="1600"/>
            </a:pPr>
            <a:endParaRPr lang="en-US" sz="2000" dirty="0"/>
          </a:p>
          <a:p>
            <a:pPr>
              <a:defRPr sz="1600"/>
            </a:pPr>
            <a:r>
              <a:rPr lang="en-US" sz="2000" dirty="0"/>
              <a:t>Can you tell me which family of creatures this animal is most closely related to? This will only work if you haven’t seen it before….</a:t>
            </a:r>
          </a:p>
          <a:p>
            <a:pPr>
              <a:defRPr sz="1600"/>
            </a:pPr>
            <a:endParaRPr lang="en-US" sz="2000" dirty="0"/>
          </a:p>
          <a:p>
            <a:pPr>
              <a:defRPr sz="1600"/>
            </a:pPr>
            <a:r>
              <a:rPr lang="en-US" sz="2000" dirty="0"/>
              <a:t>Is it a,</a:t>
            </a:r>
          </a:p>
          <a:p>
            <a:pPr>
              <a:defRPr sz="1600"/>
            </a:pPr>
            <a:endParaRPr lang="en-US" sz="2000" dirty="0"/>
          </a:p>
          <a:p>
            <a:pPr marL="228599" indent="-228599">
              <a:buSzPct val="100000"/>
              <a:buChar char="•"/>
              <a:defRPr sz="1600"/>
            </a:pPr>
            <a:r>
              <a:rPr lang="en-US" sz="2000" dirty="0"/>
              <a:t>Canine?</a:t>
            </a:r>
          </a:p>
          <a:p>
            <a:pPr marL="228599" indent="-228599">
              <a:buSzPct val="100000"/>
              <a:buChar char="•"/>
              <a:defRPr sz="1600"/>
            </a:pPr>
            <a:r>
              <a:rPr lang="en-US" sz="2000" dirty="0"/>
              <a:t>Feline?</a:t>
            </a:r>
          </a:p>
          <a:p>
            <a:pPr marL="228599" indent="-228599">
              <a:buSzPct val="100000"/>
              <a:buChar char="•"/>
              <a:defRPr sz="1600"/>
            </a:pPr>
            <a:r>
              <a:rPr lang="en-US" sz="2000" dirty="0" err="1"/>
              <a:t>Lutrinae</a:t>
            </a:r>
            <a:r>
              <a:rPr lang="en-US" sz="2000" dirty="0"/>
              <a:t>?</a:t>
            </a:r>
          </a:p>
          <a:p>
            <a:pPr marL="228599" indent="-228599">
              <a:buSzPct val="100000"/>
              <a:buChar char="•"/>
              <a:defRPr sz="1600"/>
            </a:pPr>
            <a:r>
              <a:rPr lang="en-US" sz="2000" dirty="0"/>
              <a:t>Viverridae?</a:t>
            </a:r>
          </a:p>
          <a:p>
            <a:pPr marL="228599" indent="-228599">
              <a:buSzPct val="100000"/>
              <a:buChar char="•"/>
              <a:defRPr sz="1600"/>
            </a:pPr>
            <a:r>
              <a:rPr lang="en-US" sz="2000" dirty="0"/>
              <a:t>Mongoose?</a:t>
            </a:r>
          </a:p>
          <a:p>
            <a:pPr>
              <a:defRPr sz="1600"/>
            </a:pPr>
            <a:endParaRPr lang="en-US" sz="2000" dirty="0"/>
          </a:p>
          <a:p>
            <a:pPr>
              <a:defRPr sz="1600"/>
            </a:pPr>
            <a:r>
              <a:rPr lang="en-US" sz="2000" dirty="0"/>
              <a:t>I imagine your currently searching your past experience and looking for features in the image that will tell you what type of animal it is! </a:t>
            </a:r>
          </a:p>
          <a:p>
            <a:pPr>
              <a:defRPr sz="1600"/>
            </a:pPr>
            <a:endParaRPr lang="en-US" sz="2000" dirty="0"/>
          </a:p>
          <a:p>
            <a:pPr>
              <a:defRPr sz="1600"/>
            </a:pPr>
            <a:r>
              <a:rPr lang="en-US" sz="2000" dirty="0"/>
              <a:t>Well, this animal is a Fossa. It is a rare animal endemic to Madagascar. It’s most closely related to the Mongoose family, though appears very similar to Felines in most respects. If you answered correctly, then your past experience was sufficient for this task. If not, then your experience was lacking - but now you’ve learned via trial and error, so you’re unlikely to make this mistake again.</a:t>
            </a:r>
          </a:p>
          <a:p>
            <a:pPr>
              <a:defRPr sz="1600"/>
            </a:pPr>
            <a:endParaRPr lang="en-US" sz="2000" dirty="0"/>
          </a:p>
        </p:txBody>
      </p:sp>
    </p:spTree>
    <p:extLst>
      <p:ext uri="{BB962C8B-B14F-4D97-AF65-F5344CB8AC3E}">
        <p14:creationId xmlns:p14="http://schemas.microsoft.com/office/powerpoint/2010/main" val="3367286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3170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98335" y="741460"/>
            <a:ext cx="5486040" cy="4114440"/>
          </a:xfrm>
          <a:prstGeom prst="rect">
            <a:avLst/>
          </a:prstGeom>
        </p:spPr>
        <p:txBody>
          <a:bodyPr tIns="91440" bIns="91440"/>
          <a:lstStyle/>
          <a:p>
            <a:pPr>
              <a:lnSpc>
                <a:spcPct val="100000"/>
              </a:lnSpc>
            </a:pPr>
            <a:endParaRPr lang="en-GB" b="0" strike="noStrike" spc="-1" dirty="0">
              <a:latin typeface="Arial"/>
            </a:endParaRPr>
          </a:p>
        </p:txBody>
      </p:sp>
    </p:spTree>
    <p:extLst>
      <p:ext uri="{BB962C8B-B14F-4D97-AF65-F5344CB8AC3E}">
        <p14:creationId xmlns:p14="http://schemas.microsoft.com/office/powerpoint/2010/main" val="1374346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74481" y="457560"/>
            <a:ext cx="5486040" cy="4114440"/>
          </a:xfrm>
          <a:prstGeom prst="rect">
            <a:avLst/>
          </a:prstGeom>
        </p:spPr>
        <p:txBody>
          <a:bodyPr tIns="91440" bIns="91440"/>
          <a:lstStyle/>
          <a:p>
            <a:pPr>
              <a:lnSpc>
                <a:spcPct val="100000"/>
              </a:lnSpc>
            </a:pPr>
            <a:endParaRPr lang="en-GB" b="0" strike="noStrike" spc="-1" dirty="0">
              <a:latin typeface="Arial"/>
            </a:endParaRPr>
          </a:p>
        </p:txBody>
      </p:sp>
    </p:spTree>
    <p:extLst>
      <p:ext uri="{BB962C8B-B14F-4D97-AF65-F5344CB8AC3E}">
        <p14:creationId xmlns:p14="http://schemas.microsoft.com/office/powerpoint/2010/main" val="876002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4177508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02920" y="375699"/>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mn-lt"/>
            </a:endParaRPr>
          </a:p>
        </p:txBody>
      </p:sp>
    </p:spTree>
    <p:extLst>
      <p:ext uri="{BB962C8B-B14F-4D97-AF65-F5344CB8AC3E}">
        <p14:creationId xmlns:p14="http://schemas.microsoft.com/office/powerpoint/2010/main" val="4152762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400878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455212" y="105355"/>
                <a:ext cx="5486040" cy="4114440"/>
              </a:xfrm>
              <a:prstGeom prst="rect">
                <a:avLst/>
              </a:prstGeom>
            </p:spPr>
            <p:txBody>
              <a:bodyPr tIns="91440" bIns="91440"/>
              <a:lstStyle/>
              <a:p>
                <a:pPr>
                  <a:lnSpc>
                    <a:spcPct val="100000"/>
                  </a:lnSpc>
                </a:pPr>
                <a:endParaRPr lang="en-GB" b="0" strike="noStrike" spc="-1" dirty="0">
                  <a:latin typeface="Arial"/>
                </a:endParaRPr>
              </a:p>
            </p:txBody>
          </p:sp>
        </mc:Choice>
        <mc:Fallback xmlns="">
          <p:sp>
            <p:nvSpPr>
              <p:cNvPr id="1007" name="PlaceHolder 2"/>
              <p:cNvSpPr>
                <a:spLocks noGrp="1"/>
              </p:cNvSpPr>
              <p:nvPr>
                <p:ph type="body"/>
              </p:nvPr>
            </p:nvSpPr>
            <p:spPr>
              <a:xfrm>
                <a:off x="455212" y="105355"/>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b="1" u="sng" strike="noStrike" spc="-1" dirty="0">
                    <a:latin typeface="Calibri" panose="020F0502020204030204" pitchFamily="34" charset="0"/>
                    <a:cs typeface="Calibri" panose="020F0502020204030204" pitchFamily="34" charset="0"/>
                  </a:rPr>
                  <a:t>Slide 8</a:t>
                </a:r>
              </a:p>
              <a:p>
                <a:pPr>
                  <a:defRPr sz="1600"/>
                </a:pPr>
                <a:endParaRPr lang="en-US" dirty="0"/>
              </a:p>
              <a:p>
                <a:pPr>
                  <a:defRPr sz="1600"/>
                </a:pPr>
                <a:r>
                  <a:rPr lang="en-US" dirty="0"/>
                  <a:t>Whilst humans can automatically extract sophisticated features to make decisions, our artificial analogues are much less capable. </a:t>
                </a:r>
              </a:p>
              <a:p>
                <a:pPr>
                  <a:defRPr sz="1600"/>
                </a:pPr>
                <a:endParaRPr lang="en-US" dirty="0"/>
              </a:p>
              <a:p>
                <a:pPr>
                  <a:lnSpc>
                    <a:spcPct val="100000"/>
                  </a:lnSpc>
                </a:pPr>
                <a:r>
                  <a:rPr lang="en-GB" b="1" i="1" strike="noStrike" spc="-1" dirty="0">
                    <a:latin typeface="+mn-lt"/>
                  </a:rPr>
                  <a:t>Click</a:t>
                </a:r>
              </a:p>
              <a:p>
                <a:pPr>
                  <a:defRPr sz="1600"/>
                </a:pPr>
                <a:endParaRPr lang="en-US" dirty="0"/>
              </a:p>
              <a:p>
                <a:pPr>
                  <a:defRPr sz="1600"/>
                </a:pPr>
                <a:r>
                  <a:rPr lang="en-US" dirty="0"/>
                  <a:t>Generally, we must extract features for them. Whilst a human can look at an animal and automatically assess it’s mass (approximately), we must give the artificial system the mass value directly. But how is this information used?</a:t>
                </a:r>
              </a:p>
              <a:p>
                <a:pPr>
                  <a:defRPr sz="1600"/>
                </a:pPr>
                <a:endParaRPr lang="en-US" dirty="0"/>
              </a:p>
              <a:p>
                <a:pPr>
                  <a:defRPr sz="1600"/>
                </a:pPr>
                <a:r>
                  <a:rPr lang="en-US" dirty="0"/>
                  <a:t>In humans, you can scan your experience and consider examples of animals with similar masses, to an unknown animal currently in front of you. </a:t>
                </a:r>
              </a:p>
              <a:p>
                <a:pPr>
                  <a:defRPr sz="1600"/>
                </a:pPr>
                <a:endParaRPr lang="en-US" dirty="0"/>
              </a:p>
              <a:p>
                <a:pPr>
                  <a:defRPr sz="1600"/>
                </a:pPr>
                <a:r>
                  <a:rPr lang="en-US" dirty="0"/>
                  <a:t>Artificial systems instead compare the mass value against a numerical distribution (stored in </a:t>
                </a:r>
                <a:r>
                  <a:rPr lang="en-US" b="1" i="0" dirty="0">
                    <a:latin typeface="Cambria Math" panose="02040503050406030204" pitchFamily="18" charset="0"/>
                    <a:ea typeface="Courier New"/>
                    <a:cs typeface="Courier New"/>
                    <a:sym typeface="Courier New"/>
                  </a:rPr>
                  <a:t>𝑬</a:t>
                </a:r>
                <a:r>
                  <a:rPr lang="en-US" dirty="0"/>
                  <a:t>) describing the mass values for all the animals previously observed. It can then connect the distributional information to the labelled feedback at it’s disposal - I.e. choose a label appropriate for an animal of this mass.</a:t>
                </a:r>
              </a:p>
              <a:p>
                <a:pPr>
                  <a:defRPr sz="1600"/>
                </a:pPr>
                <a:endParaRPr lang="en-US" dirty="0"/>
              </a:p>
              <a:p>
                <a:pPr>
                  <a:defRPr sz="1600"/>
                </a:pPr>
                <a:r>
                  <a:rPr lang="en-US" dirty="0"/>
                  <a:t>There are some methods that can extract features for themselves. However this is an advanced topic that may be covered in future modules.</a:t>
                </a:r>
              </a:p>
              <a:p>
                <a:pPr>
                  <a:defRPr sz="1600"/>
                </a:pPr>
                <a:endParaRPr lang="en-US" dirty="0"/>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 must also provide useful labels in the training and test sets – again these are designed by us to achieve some specific purpose.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Feature design and extraction is an important and necessary step that must be taken, before we create our training sets. You may wonder how to design features, or if there’s some accepted process for doing so?</a:t>
                </a:r>
              </a:p>
              <a:p>
                <a:pPr>
                  <a:defRPr sz="1600"/>
                </a:pPr>
                <a:endParaRPr lang="en-US" dirty="0"/>
              </a:p>
              <a:p>
                <a:pPr>
                  <a:lnSpc>
                    <a:spcPct val="100000"/>
                  </a:lnSpc>
                </a:pPr>
                <a:endParaRPr lang="en-GB" b="0" strike="noStrike" spc="-1" dirty="0">
                  <a:latin typeface="Arial"/>
                </a:endParaRPr>
              </a:p>
            </p:txBody>
          </p:sp>
        </mc:Fallback>
      </mc:AlternateContent>
    </p:spTree>
    <p:extLst>
      <p:ext uri="{BB962C8B-B14F-4D97-AF65-F5344CB8AC3E}">
        <p14:creationId xmlns:p14="http://schemas.microsoft.com/office/powerpoint/2010/main" val="2162680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7" name="PlaceHolder 2"/>
              <p:cNvSpPr>
                <a:spLocks noGrp="1"/>
              </p:cNvSpPr>
              <p:nvPr>
                <p:ph type="body"/>
              </p:nvPr>
            </p:nvSpPr>
            <p:spPr>
              <a:xfrm>
                <a:off x="455212" y="105355"/>
                <a:ext cx="5486040" cy="4114440"/>
              </a:xfrm>
              <a:prstGeom prst="rect">
                <a:avLst/>
              </a:prstGeom>
            </p:spPr>
            <p:txBody>
              <a:bodyPr tIns="91440" bIns="91440"/>
              <a:lstStyle/>
              <a:p>
                <a:pPr>
                  <a:lnSpc>
                    <a:spcPct val="100000"/>
                  </a:lnSpc>
                </a:pPr>
                <a:endParaRPr lang="en-GB" b="0" strike="noStrike" spc="-1" dirty="0">
                  <a:latin typeface="Arial"/>
                </a:endParaRPr>
              </a:p>
            </p:txBody>
          </p:sp>
        </mc:Choice>
        <mc:Fallback xmlns="">
          <p:sp>
            <p:nvSpPr>
              <p:cNvPr id="1007" name="PlaceHolder 2"/>
              <p:cNvSpPr>
                <a:spLocks noGrp="1"/>
              </p:cNvSpPr>
              <p:nvPr>
                <p:ph type="body"/>
              </p:nvPr>
            </p:nvSpPr>
            <p:spPr>
              <a:xfrm>
                <a:off x="455212" y="105355"/>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sz="1600"/>
                </a:pPr>
                <a:r>
                  <a:rPr lang="en-GB" b="1" u="sng" strike="noStrike" spc="-1" dirty="0">
                    <a:latin typeface="Calibri" panose="020F0502020204030204" pitchFamily="34" charset="0"/>
                    <a:cs typeface="Calibri" panose="020F0502020204030204" pitchFamily="34" charset="0"/>
                  </a:rPr>
                  <a:t>Slide 8</a:t>
                </a:r>
              </a:p>
              <a:p>
                <a:pPr>
                  <a:defRPr sz="1600"/>
                </a:pPr>
                <a:endParaRPr lang="en-US" dirty="0"/>
              </a:p>
              <a:p>
                <a:pPr>
                  <a:defRPr sz="1600"/>
                </a:pPr>
                <a:r>
                  <a:rPr lang="en-US" dirty="0"/>
                  <a:t>Whilst humans can automatically extract sophisticated features to make decisions, our artificial analogues are much less capable. </a:t>
                </a:r>
              </a:p>
              <a:p>
                <a:pPr>
                  <a:defRPr sz="1600"/>
                </a:pPr>
                <a:endParaRPr lang="en-US" dirty="0"/>
              </a:p>
              <a:p>
                <a:pPr>
                  <a:lnSpc>
                    <a:spcPct val="100000"/>
                  </a:lnSpc>
                </a:pPr>
                <a:r>
                  <a:rPr lang="en-GB" b="1" i="1" strike="noStrike" spc="-1" dirty="0">
                    <a:latin typeface="+mn-lt"/>
                  </a:rPr>
                  <a:t>Click</a:t>
                </a:r>
              </a:p>
              <a:p>
                <a:pPr>
                  <a:defRPr sz="1600"/>
                </a:pPr>
                <a:endParaRPr lang="en-US" dirty="0"/>
              </a:p>
              <a:p>
                <a:pPr>
                  <a:defRPr sz="1600"/>
                </a:pPr>
                <a:r>
                  <a:rPr lang="en-US" dirty="0"/>
                  <a:t>Generally, we must extract features for them. Whilst a human can look at an animal and automatically assess it’s mass (approximately), we must give the artificial system the mass value directly. But how is this information used?</a:t>
                </a:r>
              </a:p>
              <a:p>
                <a:pPr>
                  <a:defRPr sz="1600"/>
                </a:pPr>
                <a:endParaRPr lang="en-US" dirty="0"/>
              </a:p>
              <a:p>
                <a:pPr>
                  <a:defRPr sz="1600"/>
                </a:pPr>
                <a:r>
                  <a:rPr lang="en-US" dirty="0"/>
                  <a:t>In humans, you can scan your experience and consider examples of animals with similar masses, to an unknown animal currently in front of you. </a:t>
                </a:r>
              </a:p>
              <a:p>
                <a:pPr>
                  <a:defRPr sz="1600"/>
                </a:pPr>
                <a:endParaRPr lang="en-US" dirty="0"/>
              </a:p>
              <a:p>
                <a:pPr>
                  <a:defRPr sz="1600"/>
                </a:pPr>
                <a:r>
                  <a:rPr lang="en-US" dirty="0"/>
                  <a:t>Artificial systems instead compare the mass value against a numerical distribution (stored in </a:t>
                </a:r>
                <a:r>
                  <a:rPr lang="en-US" b="1" i="0" dirty="0">
                    <a:latin typeface="Cambria Math" panose="02040503050406030204" pitchFamily="18" charset="0"/>
                    <a:ea typeface="Courier New"/>
                    <a:cs typeface="Courier New"/>
                    <a:sym typeface="Courier New"/>
                  </a:rPr>
                  <a:t>𝑬</a:t>
                </a:r>
                <a:r>
                  <a:rPr lang="en-US" dirty="0"/>
                  <a:t>) describing the mass values for all the animals previously observed. It can then connect the distributional information to the labelled feedback at it’s disposal - I.e. choose a label appropriate for an animal of this mass.</a:t>
                </a:r>
              </a:p>
              <a:p>
                <a:pPr>
                  <a:defRPr sz="1600"/>
                </a:pPr>
                <a:endParaRPr lang="en-US" dirty="0"/>
              </a:p>
              <a:p>
                <a:pPr>
                  <a:defRPr sz="1600"/>
                </a:pPr>
                <a:r>
                  <a:rPr lang="en-US" dirty="0"/>
                  <a:t>There are some methods that can extract features for themselves. However this is an advanced topic that may be covered in future modules.</a:t>
                </a:r>
              </a:p>
              <a:p>
                <a:pPr>
                  <a:defRPr sz="1600"/>
                </a:pPr>
                <a:endParaRPr lang="en-US" dirty="0"/>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We must also provide useful labels in the training and test sets – again these are designed by us to achieve some specific purpose.</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a:lnSpc>
                    <a:spcPct val="100000"/>
                  </a:lnSpc>
                </a:pPr>
                <a:r>
                  <a:rPr lang="en-GB" b="1" i="1" strike="noStrike" spc="-1" dirty="0">
                    <a:latin typeface="+mn-lt"/>
                  </a:rPr>
                  <a:t>Click</a:t>
                </a:r>
              </a:p>
              <a:p>
                <a:pPr marL="0" marR="0" lvl="0" indent="0" algn="l" defTabSz="914400" rtl="0" eaLnBrk="1" fontAlgn="auto" latinLnBrk="0" hangingPunct="1">
                  <a:lnSpc>
                    <a:spcPct val="100000"/>
                  </a:lnSpc>
                  <a:spcBef>
                    <a:spcPts val="0"/>
                  </a:spcBef>
                  <a:spcAft>
                    <a:spcPts val="0"/>
                  </a:spcAft>
                  <a:buClrTx/>
                  <a:buSzTx/>
                  <a:buFontTx/>
                  <a:buNone/>
                  <a:tabLst/>
                  <a:defRPr sz="1600"/>
                </a:pPr>
                <a:endParaRPr lang="en-GB"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600"/>
                </a:pPr>
                <a:r>
                  <a:rPr lang="en-GB" b="0" strike="noStrike" spc="-1" dirty="0">
                    <a:latin typeface="+mn-lt"/>
                  </a:rPr>
                  <a:t>Feature design and extraction is an important and necessary step that must be taken, before we create our training sets. You may wonder how to design features, or if there’s some accepted process for doing so?</a:t>
                </a:r>
              </a:p>
              <a:p>
                <a:pPr>
                  <a:defRPr sz="1600"/>
                </a:pPr>
                <a:endParaRPr lang="en-US" dirty="0"/>
              </a:p>
              <a:p>
                <a:pPr>
                  <a:lnSpc>
                    <a:spcPct val="100000"/>
                  </a:lnSpc>
                </a:pPr>
                <a:endParaRPr lang="en-GB" b="0" strike="noStrike" spc="-1" dirty="0">
                  <a:latin typeface="Arial"/>
                </a:endParaRPr>
              </a:p>
            </p:txBody>
          </p:sp>
        </mc:Fallback>
      </mc:AlternateContent>
    </p:spTree>
    <p:extLst>
      <p:ext uri="{BB962C8B-B14F-4D97-AF65-F5344CB8AC3E}">
        <p14:creationId xmlns:p14="http://schemas.microsoft.com/office/powerpoint/2010/main" val="147037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0DC86B5-588B-4E83-BA46-61AC0D0512D5}" type="slidenum">
              <a:rPr lang="en-GB" smtClean="0"/>
              <a:t>4</a:t>
            </a:fld>
            <a:endParaRPr lang="en-GB" dirty="0"/>
          </a:p>
        </p:txBody>
      </p:sp>
    </p:spTree>
    <p:extLst>
      <p:ext uri="{BB962C8B-B14F-4D97-AF65-F5344CB8AC3E}">
        <p14:creationId xmlns:p14="http://schemas.microsoft.com/office/powerpoint/2010/main" val="4168043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463343" y="359797"/>
            <a:ext cx="5486040" cy="4114440"/>
          </a:xfrm>
          <a:prstGeom prst="rect">
            <a:avLst/>
          </a:prstGeom>
        </p:spPr>
        <p:txBody>
          <a:bodyPr tIns="91440" bIns="91440"/>
          <a:lstStyle/>
          <a:p>
            <a:pPr>
              <a:lnSpc>
                <a:spcPct val="100000"/>
              </a:lnSpc>
            </a:pPr>
            <a:endParaRPr lang="en-GB" b="0" strike="noStrike" spc="-1" dirty="0">
              <a:latin typeface="Arial"/>
            </a:endParaRPr>
          </a:p>
        </p:txBody>
      </p:sp>
    </p:spTree>
    <p:extLst>
      <p:ext uri="{BB962C8B-B14F-4D97-AF65-F5344CB8AC3E}">
        <p14:creationId xmlns:p14="http://schemas.microsoft.com/office/powerpoint/2010/main" val="291376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685980" y="1703747"/>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strike="noStrike" spc="-1" dirty="0">
              <a:latin typeface="Arial"/>
            </a:endParaRPr>
          </a:p>
        </p:txBody>
      </p:sp>
    </p:spTree>
    <p:extLst>
      <p:ext uri="{BB962C8B-B14F-4D97-AF65-F5344CB8AC3E}">
        <p14:creationId xmlns:p14="http://schemas.microsoft.com/office/powerpoint/2010/main" val="1530805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2"/>
          <p:cNvSpPr>
            <a:spLocks noGrp="1"/>
          </p:cNvSpPr>
          <p:nvPr>
            <p:ph type="body"/>
          </p:nvPr>
        </p:nvSpPr>
        <p:spPr>
          <a:xfrm>
            <a:off x="574482" y="2824700"/>
            <a:ext cx="5486040" cy="4114440"/>
          </a:xfrm>
          <a:prstGeom prst="rect">
            <a:avLst/>
          </a:prstGeom>
        </p:spPr>
        <p:txBody>
          <a:bodyPr tIns="91440" bIns="91440"/>
          <a:lstStyle/>
          <a:p>
            <a:pPr>
              <a:lnSpc>
                <a:spcPct val="100000"/>
              </a:lnSpc>
            </a:pPr>
            <a:endParaRPr lang="en-GB" b="0" strike="noStrike" spc="-1" dirty="0">
              <a:latin typeface="Arial"/>
            </a:endParaRPr>
          </a:p>
        </p:txBody>
      </p:sp>
    </p:spTree>
    <p:extLst>
      <p:ext uri="{BB962C8B-B14F-4D97-AF65-F5344CB8AC3E}">
        <p14:creationId xmlns:p14="http://schemas.microsoft.com/office/powerpoint/2010/main" val="2193736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b="0" strike="noStrike" spc="-1" dirty="0">
              <a:latin typeface="+mn-lt"/>
            </a:endParaRPr>
          </a:p>
        </p:txBody>
      </p:sp>
    </p:spTree>
    <p:extLst>
      <p:ext uri="{BB962C8B-B14F-4D97-AF65-F5344CB8AC3E}">
        <p14:creationId xmlns:p14="http://schemas.microsoft.com/office/powerpoint/2010/main" val="2335952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3580399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245075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a:lnSpc>
                <a:spcPct val="100000"/>
              </a:lnSpc>
            </a:pPr>
            <a:endParaRPr lang="en-GB" sz="2000" b="0" strike="noStrike" spc="-1" dirty="0">
              <a:latin typeface="Arial"/>
            </a:endParaRPr>
          </a:p>
        </p:txBody>
      </p:sp>
    </p:spTree>
    <p:extLst>
      <p:ext uri="{BB962C8B-B14F-4D97-AF65-F5344CB8AC3E}">
        <p14:creationId xmlns:p14="http://schemas.microsoft.com/office/powerpoint/2010/main" val="1941717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217488" y="812800"/>
            <a:ext cx="7124700" cy="4008438"/>
          </a:xfrm>
          <a:prstGeom prst="rect">
            <a:avLst/>
          </a:prstGeom>
        </p:spPr>
      </p:sp>
      <p:sp>
        <p:nvSpPr>
          <p:cNvPr id="1007" name="PlaceHolder 2"/>
          <p:cNvSpPr>
            <a:spLocks noGrp="1"/>
          </p:cNvSpPr>
          <p:nvPr>
            <p:ph type="body"/>
          </p:nvPr>
        </p:nvSpPr>
        <p:spPr>
          <a:xfrm>
            <a:off x="685800" y="4343400"/>
            <a:ext cx="5486040" cy="4114440"/>
          </a:xfrm>
          <a:prstGeom prst="rect">
            <a:avLst/>
          </a:prstGeom>
        </p:spPr>
        <p:txBody>
          <a:bodyPr tIns="91440" bIns="91440"/>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endParaRPr lang="en-GB" sz="1200" b="0" dirty="0">
              <a:solidFill>
                <a:schemeClr val="tx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6073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0DC86B5-588B-4E83-BA46-61AC0D0512D5}" type="slidenum">
              <a:rPr lang="en-GB" smtClean="0"/>
              <a:t>48</a:t>
            </a:fld>
            <a:endParaRPr lang="en-GB"/>
          </a:p>
        </p:txBody>
      </p:sp>
    </p:spTree>
    <p:extLst>
      <p:ext uri="{BB962C8B-B14F-4D97-AF65-F5344CB8AC3E}">
        <p14:creationId xmlns:p14="http://schemas.microsoft.com/office/powerpoint/2010/main" val="4121168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0DC86B5-588B-4E83-BA46-61AC0D0512D5}" type="slidenum">
              <a:rPr lang="en-GB" smtClean="0"/>
              <a:t>49</a:t>
            </a:fld>
            <a:endParaRPr lang="en-GB"/>
          </a:p>
        </p:txBody>
      </p:sp>
    </p:spTree>
    <p:extLst>
      <p:ext uri="{BB962C8B-B14F-4D97-AF65-F5344CB8AC3E}">
        <p14:creationId xmlns:p14="http://schemas.microsoft.com/office/powerpoint/2010/main" val="356109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0DC86B5-588B-4E83-BA46-61AC0D0512D5}" type="slidenum">
              <a:rPr lang="en-GB" smtClean="0"/>
              <a:t>5</a:t>
            </a:fld>
            <a:endParaRPr lang="en-GB" dirty="0"/>
          </a:p>
        </p:txBody>
      </p:sp>
    </p:spTree>
    <p:extLst>
      <p:ext uri="{BB962C8B-B14F-4D97-AF65-F5344CB8AC3E}">
        <p14:creationId xmlns:p14="http://schemas.microsoft.com/office/powerpoint/2010/main" val="3855248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0DC86B5-588B-4E83-BA46-61AC0D0512D5}" type="slidenum">
              <a:rPr lang="en-GB" smtClean="0"/>
              <a:t>50</a:t>
            </a:fld>
            <a:endParaRPr lang="en-GB"/>
          </a:p>
        </p:txBody>
      </p:sp>
    </p:spTree>
    <p:extLst>
      <p:ext uri="{BB962C8B-B14F-4D97-AF65-F5344CB8AC3E}">
        <p14:creationId xmlns:p14="http://schemas.microsoft.com/office/powerpoint/2010/main" val="3257353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 Chrome install link: https://</a:t>
            </a:r>
            <a:r>
              <a:rPr lang="en-GB" dirty="0" err="1"/>
              <a:t>www.google.com</a:t>
            </a:r>
            <a:r>
              <a:rPr lang="en-GB" dirty="0"/>
              <a:t>/</a:t>
            </a:r>
            <a:r>
              <a:rPr lang="en-GB" dirty="0" err="1"/>
              <a:t>intl</a:t>
            </a:r>
            <a:r>
              <a:rPr lang="en-GB" dirty="0"/>
              <a:t>/</a:t>
            </a:r>
            <a:r>
              <a:rPr lang="en-GB" dirty="0" err="1"/>
              <a:t>en_uk</a:t>
            </a:r>
            <a:r>
              <a:rPr lang="en-GB" dirty="0"/>
              <a:t>/chrome/</a:t>
            </a:r>
          </a:p>
          <a:p>
            <a:endParaRPr lang="en-GB" dirty="0"/>
          </a:p>
          <a:p>
            <a:r>
              <a:rPr lang="en-GB" dirty="0"/>
              <a:t>Google Collaboratory link: https://</a:t>
            </a:r>
            <a:r>
              <a:rPr lang="en-GB" dirty="0" err="1"/>
              <a:t>colab.research.google.com</a:t>
            </a:r>
            <a:r>
              <a:rPr lang="en-GB" dirty="0"/>
              <a:t>/notebooks/</a:t>
            </a:r>
            <a:r>
              <a:rPr lang="en-GB" dirty="0" err="1"/>
              <a:t>intro.ipynb</a:t>
            </a:r>
            <a:r>
              <a:rPr lang="en-GB" dirty="0"/>
              <a:t> </a:t>
            </a:r>
          </a:p>
        </p:txBody>
      </p:sp>
      <p:sp>
        <p:nvSpPr>
          <p:cNvPr id="4" name="Slide Number Placeholder 3"/>
          <p:cNvSpPr>
            <a:spLocks noGrp="1"/>
          </p:cNvSpPr>
          <p:nvPr>
            <p:ph type="sldNum" sz="quarter" idx="5"/>
          </p:nvPr>
        </p:nvSpPr>
        <p:spPr/>
        <p:txBody>
          <a:bodyPr/>
          <a:lstStyle/>
          <a:p>
            <a:fld id="{40DC86B5-588B-4E83-BA46-61AC0D0512D5}" type="slidenum">
              <a:rPr lang="en-GB" smtClean="0"/>
              <a:t>51</a:t>
            </a:fld>
            <a:endParaRPr lang="en-GB"/>
          </a:p>
        </p:txBody>
      </p:sp>
    </p:spTree>
    <p:extLst>
      <p:ext uri="{BB962C8B-B14F-4D97-AF65-F5344CB8AC3E}">
        <p14:creationId xmlns:p14="http://schemas.microsoft.com/office/powerpoint/2010/main" val="2772602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0DC86B5-588B-4E83-BA46-61AC0D0512D5}" type="slidenum">
              <a:rPr lang="en-GB" smtClean="0"/>
              <a:t>52</a:t>
            </a:fld>
            <a:endParaRPr lang="en-GB"/>
          </a:p>
        </p:txBody>
      </p:sp>
    </p:spTree>
    <p:extLst>
      <p:ext uri="{BB962C8B-B14F-4D97-AF65-F5344CB8AC3E}">
        <p14:creationId xmlns:p14="http://schemas.microsoft.com/office/powerpoint/2010/main" val="14634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 Chrome install link: https://</a:t>
            </a:r>
            <a:r>
              <a:rPr lang="en-GB" dirty="0" err="1"/>
              <a:t>www.google.com</a:t>
            </a:r>
            <a:r>
              <a:rPr lang="en-GB" dirty="0"/>
              <a:t>/</a:t>
            </a:r>
            <a:r>
              <a:rPr lang="en-GB" dirty="0" err="1"/>
              <a:t>intl</a:t>
            </a:r>
            <a:r>
              <a:rPr lang="en-GB" dirty="0"/>
              <a:t>/</a:t>
            </a:r>
            <a:r>
              <a:rPr lang="en-GB" dirty="0" err="1"/>
              <a:t>en_uk</a:t>
            </a:r>
            <a:r>
              <a:rPr lang="en-GB" dirty="0"/>
              <a:t>/chrome/</a:t>
            </a:r>
          </a:p>
          <a:p>
            <a:endParaRPr lang="en-GB" dirty="0"/>
          </a:p>
          <a:p>
            <a:r>
              <a:rPr lang="en-GB" dirty="0"/>
              <a:t>Google Collaboratory link: https://</a:t>
            </a:r>
            <a:r>
              <a:rPr lang="en-GB" dirty="0" err="1"/>
              <a:t>colab.research.google.com</a:t>
            </a:r>
            <a:r>
              <a:rPr lang="en-GB" dirty="0"/>
              <a:t>/notebooks/</a:t>
            </a:r>
            <a:r>
              <a:rPr lang="en-GB" dirty="0" err="1"/>
              <a:t>intro.ipynb</a:t>
            </a:r>
            <a:r>
              <a:rPr lang="en-GB" dirty="0"/>
              <a:t> </a:t>
            </a:r>
          </a:p>
        </p:txBody>
      </p:sp>
      <p:sp>
        <p:nvSpPr>
          <p:cNvPr id="4" name="Slide Number Placeholder 3"/>
          <p:cNvSpPr>
            <a:spLocks noGrp="1"/>
          </p:cNvSpPr>
          <p:nvPr>
            <p:ph type="sldNum" sz="quarter" idx="5"/>
          </p:nvPr>
        </p:nvSpPr>
        <p:spPr/>
        <p:txBody>
          <a:bodyPr/>
          <a:lstStyle/>
          <a:p>
            <a:fld id="{40DC86B5-588B-4E83-BA46-61AC0D0512D5}" type="slidenum">
              <a:rPr lang="en-GB" smtClean="0"/>
              <a:t>53</a:t>
            </a:fld>
            <a:endParaRPr lang="en-GB"/>
          </a:p>
        </p:txBody>
      </p:sp>
    </p:spTree>
    <p:extLst>
      <p:ext uri="{BB962C8B-B14F-4D97-AF65-F5344CB8AC3E}">
        <p14:creationId xmlns:p14="http://schemas.microsoft.com/office/powerpoint/2010/main" val="3881400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0DC86B5-588B-4E83-BA46-61AC0D0512D5}" type="slidenum">
              <a:rPr lang="en-GB" smtClean="0"/>
              <a:t>54</a:t>
            </a:fld>
            <a:endParaRPr lang="en-GB"/>
          </a:p>
        </p:txBody>
      </p:sp>
    </p:spTree>
    <p:extLst>
      <p:ext uri="{BB962C8B-B14F-4D97-AF65-F5344CB8AC3E}">
        <p14:creationId xmlns:p14="http://schemas.microsoft.com/office/powerpoint/2010/main" val="3214036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0DC86B5-588B-4E83-BA46-61AC0D0512D5}" type="slidenum">
              <a:rPr lang="en-GB" smtClean="0"/>
              <a:t>55</a:t>
            </a:fld>
            <a:endParaRPr lang="en-GB"/>
          </a:p>
        </p:txBody>
      </p:sp>
    </p:spTree>
    <p:extLst>
      <p:ext uri="{BB962C8B-B14F-4D97-AF65-F5344CB8AC3E}">
        <p14:creationId xmlns:p14="http://schemas.microsoft.com/office/powerpoint/2010/main" val="4132368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0DC86B5-588B-4E83-BA46-61AC0D0512D5}" type="slidenum">
              <a:rPr lang="en-GB" smtClean="0"/>
              <a:t>56</a:t>
            </a:fld>
            <a:endParaRPr lang="en-GB"/>
          </a:p>
        </p:txBody>
      </p:sp>
    </p:spTree>
    <p:extLst>
      <p:ext uri="{BB962C8B-B14F-4D97-AF65-F5344CB8AC3E}">
        <p14:creationId xmlns:p14="http://schemas.microsoft.com/office/powerpoint/2010/main" val="608471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t>60 seconds - 7 minutes 30 seconds</a:t>
            </a:r>
          </a:p>
        </p:txBody>
      </p:sp>
    </p:spTree>
    <p:extLst>
      <p:ext uri="{BB962C8B-B14F-4D97-AF65-F5344CB8AC3E}">
        <p14:creationId xmlns:p14="http://schemas.microsoft.com/office/powerpoint/2010/main" val="1042185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3239484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201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rPr dirty="0"/>
              <a:t>The Crab pulsar has a 33ms period (i.e. rotates 30 times a second).</a:t>
            </a:r>
          </a:p>
        </p:txBody>
      </p:sp>
    </p:spTree>
    <p:extLst>
      <p:ext uri="{BB962C8B-B14F-4D97-AF65-F5344CB8AC3E}">
        <p14:creationId xmlns:p14="http://schemas.microsoft.com/office/powerpoint/2010/main" val="149408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60 seconds - 1 minute 30 seconds</a:t>
            </a:r>
          </a:p>
        </p:txBody>
      </p:sp>
    </p:spTree>
    <p:extLst>
      <p:ext uri="{BB962C8B-B14F-4D97-AF65-F5344CB8AC3E}">
        <p14:creationId xmlns:p14="http://schemas.microsoft.com/office/powerpoint/2010/main" val="265490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504A-1FFE-41A2-954C-46B4C93FA9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2599DC-E0DA-445E-B947-DF3B72AE6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947878F-2C18-4464-9FFF-F5024A5174A3}"/>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5" name="Footer Placeholder 4">
            <a:extLst>
              <a:ext uri="{FF2B5EF4-FFF2-40B4-BE49-F238E27FC236}">
                <a16:creationId xmlns:a16="http://schemas.microsoft.com/office/drawing/2014/main" id="{5A2A8DE6-94BB-40E1-B9A2-CFA9BBE48B5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28D205E-DCA3-44EC-A0E8-681E1846F7C5}"/>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392889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CB01-77FC-4FFF-B1E1-A7CE412D589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980FD83-4630-48D8-846D-04C1D84069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1370CB-EEFF-4A0E-BDF2-5D146E8DB609}"/>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5" name="Footer Placeholder 4">
            <a:extLst>
              <a:ext uri="{FF2B5EF4-FFF2-40B4-BE49-F238E27FC236}">
                <a16:creationId xmlns:a16="http://schemas.microsoft.com/office/drawing/2014/main" id="{0DF678C9-499A-4FAF-8D41-828ED87AA19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F51DB3-9524-4FC0-8C36-7570155B3206}"/>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205472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8834E8-6EF3-40D0-AF33-9E919B0589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58CA75-4AAC-4A71-8CD0-AE8C35450A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275713-557A-41D6-A7A3-E747ED5585AD}"/>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5" name="Footer Placeholder 4">
            <a:extLst>
              <a:ext uri="{FF2B5EF4-FFF2-40B4-BE49-F238E27FC236}">
                <a16:creationId xmlns:a16="http://schemas.microsoft.com/office/drawing/2014/main" id="{0A259440-4881-4B49-95BD-2C420FBC746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317823C-2ED8-49B2-BA7E-27DD0C8E5839}"/>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71409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73267-B123-4D2E-BD3A-D0F8B701FF16}"/>
              </a:ext>
            </a:extLst>
          </p:cNvPr>
          <p:cNvSpPr>
            <a:spLocks noGrp="1"/>
          </p:cNvSpPr>
          <p:nvPr>
            <p:ph type="title"/>
          </p:nvPr>
        </p:nvSpPr>
        <p:spPr>
          <a:xfrm>
            <a:off x="838200" y="681037"/>
            <a:ext cx="10515600" cy="622469"/>
          </a:xfrm>
        </p:spPr>
        <p:txBody>
          <a:bodyPr/>
          <a:lstStyle>
            <a:lvl1pPr algn="ctr">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81D12A7-E179-42E0-9C6F-B47C92BB669A}"/>
              </a:ext>
            </a:extLst>
          </p:cNvPr>
          <p:cNvSpPr>
            <a:spLocks noGrp="1"/>
          </p:cNvSpPr>
          <p:nvPr>
            <p:ph idx="1"/>
          </p:nvPr>
        </p:nvSpPr>
        <p:spPr>
          <a:xfrm>
            <a:off x="838200" y="1488332"/>
            <a:ext cx="10515600" cy="468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F7BFB08-2514-4D74-A4A7-62FE74DA107E}"/>
              </a:ext>
            </a:extLst>
          </p:cNvPr>
          <p:cNvSpPr>
            <a:spLocks noGrp="1"/>
          </p:cNvSpPr>
          <p:nvPr>
            <p:ph type="ftr" sz="quarter" idx="11"/>
          </p:nvPr>
        </p:nvSpPr>
        <p:spPr/>
        <p:txBody>
          <a:bodyPr/>
          <a:lstStyle/>
          <a:p>
            <a:r>
              <a:rPr lang="en-GB" dirty="0"/>
              <a:t>CIS1112 – Programming: Concepts to Construction 2</a:t>
            </a:r>
          </a:p>
        </p:txBody>
      </p:sp>
    </p:spTree>
    <p:extLst>
      <p:ext uri="{BB962C8B-B14F-4D97-AF65-F5344CB8AC3E}">
        <p14:creationId xmlns:p14="http://schemas.microsoft.com/office/powerpoint/2010/main" val="1732570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8BB22-1E3A-41FE-B754-F082F55494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88BA320-8B9A-4C1B-81AA-24EC789B16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A5885D-385A-4313-9F33-A50443A4E222}"/>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5" name="Footer Placeholder 4">
            <a:extLst>
              <a:ext uri="{FF2B5EF4-FFF2-40B4-BE49-F238E27FC236}">
                <a16:creationId xmlns:a16="http://schemas.microsoft.com/office/drawing/2014/main" id="{E91B1071-F1D7-40EC-B19D-C83DA6376EE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496E839-CE3C-496B-BCFE-5347A52A742B}"/>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2623629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6DF2-DC9F-4624-B453-BEEFE92BCE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133000-BDD9-4808-B305-078C9EFF38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90C2996-8DCC-49AF-9C8B-072B0871AC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3BABB91-2580-430D-A090-EBDD91979D39}"/>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6" name="Footer Placeholder 5">
            <a:extLst>
              <a:ext uri="{FF2B5EF4-FFF2-40B4-BE49-F238E27FC236}">
                <a16:creationId xmlns:a16="http://schemas.microsoft.com/office/drawing/2014/main" id="{ECE422CC-02A6-4040-A9D8-A34D3C0ECAF8}"/>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D6A12063-2647-4BDB-B1DD-578AF4537C69}"/>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1308537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020E-6F2F-4B54-A051-BEAB0CE77A3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2F9DC1-C61B-4F9B-A163-43B462FBB8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A3EFD6-A22B-4856-A101-DF7DBB7F4F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FB683E3-7E44-4F73-B315-34054DC0C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A595E0-A982-45DE-B516-D20DCC1160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53723DC-A687-4098-9D6A-8440D8A069D9}"/>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8" name="Footer Placeholder 7">
            <a:extLst>
              <a:ext uri="{FF2B5EF4-FFF2-40B4-BE49-F238E27FC236}">
                <a16:creationId xmlns:a16="http://schemas.microsoft.com/office/drawing/2014/main" id="{D50DDF09-AFC8-49B6-A19D-9B993714CDA6}"/>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859FCD17-32F6-4583-B560-291899DE2F13}"/>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412607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FB84-DB01-4D12-90E8-659D720791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8DC4C5-E093-4BE8-AB8B-5E739A4CC1D7}"/>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4" name="Footer Placeholder 3">
            <a:extLst>
              <a:ext uri="{FF2B5EF4-FFF2-40B4-BE49-F238E27FC236}">
                <a16:creationId xmlns:a16="http://schemas.microsoft.com/office/drawing/2014/main" id="{7536240F-8F6B-4709-AD6B-BAA5581A200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A1DDE85-D668-4574-BE69-B1D79EA25EA4}"/>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1740662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E41A7-7015-442B-ACDB-AD31EEDFEC75}"/>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3" name="Footer Placeholder 2">
            <a:extLst>
              <a:ext uri="{FF2B5EF4-FFF2-40B4-BE49-F238E27FC236}">
                <a16:creationId xmlns:a16="http://schemas.microsoft.com/office/drawing/2014/main" id="{4C16C504-BC3D-4A3B-8BDD-EB96D350B550}"/>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902D3CFA-8FC5-46C6-9040-B7755562BD20}"/>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2110760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E49B-2D96-49C5-83CC-2DC463EE90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08BF3F0-6943-46ED-9F79-7137AB0526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FE9A362-E900-4A4A-9BFD-C1C59B9F3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DB91-CE44-489A-9F78-A9F73D9D15E5}"/>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6" name="Footer Placeholder 5">
            <a:extLst>
              <a:ext uri="{FF2B5EF4-FFF2-40B4-BE49-F238E27FC236}">
                <a16:creationId xmlns:a16="http://schemas.microsoft.com/office/drawing/2014/main" id="{8A8FECA1-10DC-4BD0-86DC-162BB4D4621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CAC67E6-D0D1-40E3-B327-12423C58A107}"/>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2133422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CC6C-9AC4-4E5B-917D-0C80DF68C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D4E66C3-2245-4B8B-8433-9D667909E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A6E0D15E-A5A8-447B-A808-B160D7573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7E818-CFEF-4CB2-A45A-79BB4F1C1C91}"/>
              </a:ext>
            </a:extLst>
          </p:cNvPr>
          <p:cNvSpPr>
            <a:spLocks noGrp="1"/>
          </p:cNvSpPr>
          <p:nvPr>
            <p:ph type="dt" sz="half" idx="10"/>
          </p:nvPr>
        </p:nvSpPr>
        <p:spPr>
          <a:xfrm>
            <a:off x="838200" y="6356350"/>
            <a:ext cx="2743200" cy="365125"/>
          </a:xfrm>
          <a:prstGeom prst="rect">
            <a:avLst/>
          </a:prstGeom>
        </p:spPr>
        <p:txBody>
          <a:bodyPr/>
          <a:lstStyle/>
          <a:p>
            <a:fld id="{505F9D0A-31ED-45E5-8FC5-29018578CA5D}" type="datetimeFigureOut">
              <a:rPr lang="en-GB" smtClean="0"/>
              <a:t>09/03/2021</a:t>
            </a:fld>
            <a:endParaRPr lang="en-GB" dirty="0"/>
          </a:p>
        </p:txBody>
      </p:sp>
      <p:sp>
        <p:nvSpPr>
          <p:cNvPr id="6" name="Footer Placeholder 5">
            <a:extLst>
              <a:ext uri="{FF2B5EF4-FFF2-40B4-BE49-F238E27FC236}">
                <a16:creationId xmlns:a16="http://schemas.microsoft.com/office/drawing/2014/main" id="{0538F133-4502-4EC4-8DCC-CC99A63CCFD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44CCC81-142D-47BF-91B9-9D6B8EED9ACE}"/>
              </a:ext>
            </a:extLst>
          </p:cNvPr>
          <p:cNvSpPr>
            <a:spLocks noGrp="1"/>
          </p:cNvSpPr>
          <p:nvPr>
            <p:ph type="sldNum" sz="quarter" idx="12"/>
          </p:nvPr>
        </p:nvSpPr>
        <p:spPr>
          <a:xfrm>
            <a:off x="8610600" y="6356350"/>
            <a:ext cx="2743200" cy="365125"/>
          </a:xfrm>
          <a:prstGeom prst="rect">
            <a:avLst/>
          </a:prstGeom>
        </p:spPr>
        <p:txBody>
          <a:bodyPr/>
          <a:lstStyle/>
          <a:p>
            <a:fld id="{FA3FD8B6-A842-4D9A-B314-0D859CBE2B62}" type="slidenum">
              <a:rPr lang="en-GB" smtClean="0"/>
              <a:t>‹#›</a:t>
            </a:fld>
            <a:endParaRPr lang="en-GB" dirty="0"/>
          </a:p>
        </p:txBody>
      </p:sp>
    </p:spTree>
    <p:extLst>
      <p:ext uri="{BB962C8B-B14F-4D97-AF65-F5344CB8AC3E}">
        <p14:creationId xmlns:p14="http://schemas.microsoft.com/office/powerpoint/2010/main" val="386102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38E84-61F5-4287-A73D-0519FD949B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E71981C-67F1-46ED-949E-F5A671600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5E03CF68-3E80-44CA-8124-71ACE6E4FB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4"/>
                </a:solidFill>
              </a:defRPr>
            </a:lvl1pPr>
          </a:lstStyle>
          <a:p>
            <a:r>
              <a:rPr lang="en-GB" dirty="0"/>
              <a:t>CIS1112 – Programming: Concepts to Construction 2</a:t>
            </a:r>
          </a:p>
        </p:txBody>
      </p:sp>
      <p:pic>
        <p:nvPicPr>
          <p:cNvPr id="8" name="Picture 4" descr="A close up of text on a white background&#10;&#10;Description generated with high confidence">
            <a:extLst>
              <a:ext uri="{FF2B5EF4-FFF2-40B4-BE49-F238E27FC236}">
                <a16:creationId xmlns:a16="http://schemas.microsoft.com/office/drawing/2014/main" id="{0EE74148-508C-474C-A604-02C1255FDBB4}"/>
              </a:ext>
            </a:extLst>
          </p:cNvPr>
          <p:cNvPicPr>
            <a:picLocks noChangeAspect="1"/>
          </p:cNvPicPr>
          <p:nvPr userDrawn="1"/>
        </p:nvPicPr>
        <p:blipFill>
          <a:blip r:embed="rId13"/>
          <a:stretch>
            <a:fillRect/>
          </a:stretch>
        </p:blipFill>
        <p:spPr>
          <a:xfrm>
            <a:off x="89648" y="107772"/>
            <a:ext cx="1039906" cy="582316"/>
          </a:xfrm>
          <a:prstGeom prst="rect">
            <a:avLst/>
          </a:prstGeom>
        </p:spPr>
      </p:pic>
    </p:spTree>
    <p:extLst>
      <p:ext uri="{BB962C8B-B14F-4D97-AF65-F5344CB8AC3E}">
        <p14:creationId xmlns:p14="http://schemas.microsoft.com/office/powerpoint/2010/main" val="542903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2.xml"/><Relationship Id="rId7" Type="http://schemas.openxmlformats.org/officeDocument/2006/relationships/image" Target="../media/image19.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notesSlide" Target="../notesSlides/notesSlide11.xml"/><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9.png"/><Relationship Id="rId7"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1.png"/><Relationship Id="rId4" Type="http://schemas.openxmlformats.org/officeDocument/2006/relationships/image" Target="../media/image30.png"/><Relationship Id="rId9"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5.png"/><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3.xml"/><Relationship Id="rId7"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40.jpg"/><Relationship Id="rId5" Type="http://schemas.openxmlformats.org/officeDocument/2006/relationships/image" Target="../media/image39.jpe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6.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0.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52.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3" Type="http://schemas.openxmlformats.org/officeDocument/2006/relationships/image" Target="../media/image271.png"/><Relationship Id="rId3" Type="http://schemas.openxmlformats.org/officeDocument/2006/relationships/notesSlide" Target="../notesSlides/notesSlide29.xml"/><Relationship Id="rId12" Type="http://schemas.openxmlformats.org/officeDocument/2006/relationships/image" Target="../media/image260.png"/><Relationship Id="rId17" Type="http://schemas.openxmlformats.org/officeDocument/2006/relationships/image" Target="../media/image54.png"/><Relationship Id="rId2" Type="http://schemas.openxmlformats.org/officeDocument/2006/relationships/slideLayout" Target="../slideLayouts/slideLayout7.xml"/><Relationship Id="rId16" Type="http://schemas.openxmlformats.org/officeDocument/2006/relationships/image" Target="../media/image53.png"/><Relationship Id="rId1" Type="http://schemas.openxmlformats.org/officeDocument/2006/relationships/tags" Target="../tags/tag9.xml"/><Relationship Id="rId15" Type="http://schemas.openxmlformats.org/officeDocument/2006/relationships/image" Target="../media/image420.png"/><Relationship Id="rId14" Type="http://schemas.openxmlformats.org/officeDocument/2006/relationships/image" Target="../media/image281.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37.png"/><Relationship Id="rId17" Type="http://schemas.openxmlformats.org/officeDocument/2006/relationships/image" Target="../media/image24.png"/><Relationship Id="rId2" Type="http://schemas.openxmlformats.org/officeDocument/2006/relationships/slideLayout" Target="../slideLayouts/slideLayout7.xml"/><Relationship Id="rId16" Type="http://schemas.openxmlformats.org/officeDocument/2006/relationships/image" Target="../media/image23.png"/><Relationship Id="rId1" Type="http://schemas.openxmlformats.org/officeDocument/2006/relationships/tags" Target="../tags/tag10.xml"/><Relationship Id="rId6" Type="http://schemas.openxmlformats.org/officeDocument/2006/relationships/image" Target="../media/image56.png"/><Relationship Id="rId5" Type="http://schemas.openxmlformats.org/officeDocument/2006/relationships/image" Target="../media/image55.png"/><Relationship Id="rId15" Type="http://schemas.openxmlformats.org/officeDocument/2006/relationships/image" Target="NUL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notesSlide" Target="../notesSlides/notesSlide31.xml"/><Relationship Id="rId7" Type="http://schemas.openxmlformats.org/officeDocument/2006/relationships/image" Target="../media/image47.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46.jpg"/><Relationship Id="rId11" Type="http://schemas.openxmlformats.org/officeDocument/2006/relationships/image" Target="../media/image500.png"/><Relationship Id="rId5" Type="http://schemas.openxmlformats.org/officeDocument/2006/relationships/image" Target="../media/image45.jpg"/><Relationship Id="rId10" Type="http://schemas.openxmlformats.org/officeDocument/2006/relationships/image" Target="../media/image49.jpeg"/><Relationship Id="rId4" Type="http://schemas.openxmlformats.org/officeDocument/2006/relationships/image" Target="../media/image44.jpg"/><Relationship Id="rId9" Type="http://schemas.openxmlformats.org/officeDocument/2006/relationships/hyperlink" Target="https://commons.wikimedia.org/w/index.php?curid=4164754"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0.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8.jpg"/><Relationship Id="rId7"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1.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61.png"/><Relationship Id="rId3" Type="http://schemas.openxmlformats.org/officeDocument/2006/relationships/image" Target="../media/image60.png"/><Relationship Id="rId12"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7.xml"/><Relationship Id="rId15" Type="http://schemas.openxmlformats.org/officeDocument/2006/relationships/image" Target="../media/image24.png"/><Relationship Id="rId1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30.png"/><Relationship Id="rId7" Type="http://schemas.openxmlformats.org/officeDocument/2006/relationships/image" Target="../media/image71.png"/><Relationship Id="rId12"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00.png"/><Relationship Id="rId11" Type="http://schemas.openxmlformats.org/officeDocument/2006/relationships/image" Target="../media/image23.png"/><Relationship Id="rId5" Type="http://schemas.openxmlformats.org/officeDocument/2006/relationships/image" Target="../media/image37.png"/><Relationship Id="rId15" Type="http://schemas.openxmlformats.org/officeDocument/2006/relationships/image" Target="NULL"/><Relationship Id="rId10" Type="http://schemas.openxmlformats.org/officeDocument/2006/relationships/image" Target="../media/image76.png"/><Relationship Id="rId4" Type="http://schemas.openxmlformats.org/officeDocument/2006/relationships/image" Target="../media/image64.png"/><Relationship Id="rId9" Type="http://schemas.openxmlformats.org/officeDocument/2006/relationships/image" Target="../media/image75.png"/></Relationships>
</file>

<file path=ppt/slides/_rels/slide41.xml.rels><?xml version="1.0" encoding="UTF-8" standalone="yes"?>
<Relationships xmlns="http://schemas.openxmlformats.org/package/2006/relationships"><Relationship Id="rId8" Type="http://schemas.openxmlformats.org/officeDocument/2006/relationships/image" Target="../media/image780.png"/><Relationship Id="rId3" Type="http://schemas.openxmlformats.org/officeDocument/2006/relationships/image" Target="../media/image740.pn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0.png"/><Relationship Id="rId5" Type="http://schemas.openxmlformats.org/officeDocument/2006/relationships/image" Target="../media/image760.png"/><Relationship Id="rId10" Type="http://schemas.openxmlformats.org/officeDocument/2006/relationships/image" Target="../media/image24.png"/><Relationship Id="rId4" Type="http://schemas.openxmlformats.org/officeDocument/2006/relationships/image" Target="../media/image750.pn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18" Type="http://schemas.openxmlformats.org/officeDocument/2006/relationships/image" Target="../media/image830.png"/><Relationship Id="rId3" Type="http://schemas.openxmlformats.org/officeDocument/2006/relationships/image" Target="../media/image81.png"/><Relationship Id="rId21" Type="http://schemas.openxmlformats.org/officeDocument/2006/relationships/image" Target="../media/image24.png"/><Relationship Id="rId2" Type="http://schemas.openxmlformats.org/officeDocument/2006/relationships/notesSlide" Target="../notesSlides/notesSlide42.xml"/><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9" Type="http://schemas.openxmlformats.org/officeDocument/2006/relationships/image" Target="../media/image840.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google.com/intl/en_uk/chrome/"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hyperlink" Target="https://colab.research.google.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hyperlink" Target="https://github.com/scienceguyrob/AI4AstroMasterclass" TargetMode="External"/><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jpe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a:stretch>
            <a:fillRect t="-16000" b="-16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196D0-8C03-4C4C-8B3B-47B702718709}"/>
              </a:ext>
            </a:extLst>
          </p:cNvPr>
          <p:cNvSpPr>
            <a:spLocks noGrp="1"/>
          </p:cNvSpPr>
          <p:nvPr>
            <p:ph type="ctrTitle"/>
          </p:nvPr>
        </p:nvSpPr>
        <p:spPr>
          <a:xfrm>
            <a:off x="270456" y="2253883"/>
            <a:ext cx="11651087" cy="2387600"/>
          </a:xfrm>
          <a:effectLst>
            <a:outerShdw blurRad="76200" dist="38100" dir="5400000" algn="tl" rotWithShape="0">
              <a:prstClr val="black">
                <a:alpha val="75000"/>
              </a:prstClr>
            </a:outerShdw>
          </a:effectLst>
        </p:spPr>
        <p:txBody>
          <a:bodyPr>
            <a:normAutofit fontScale="90000"/>
          </a:bodyPr>
          <a:lstStyle/>
          <a:p>
            <a:pPr algn="l"/>
            <a:r>
              <a:rPr lang="en-GB" b="1" spc="-1" dirty="0">
                <a:solidFill>
                  <a:schemeClr val="bg1"/>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A.I. for Astrophysics: Masterclass</a:t>
            </a:r>
            <a:br>
              <a:rPr lang="en-US" b="1" spc="-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br>
            <a:endParaRPr lang="en-GB"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0D1D2F17-7708-7C46-87C7-2D41D300BB88}"/>
              </a:ext>
            </a:extLst>
          </p:cNvPr>
          <p:cNvSpPr>
            <a:spLocks noGrp="1"/>
          </p:cNvSpPr>
          <p:nvPr>
            <p:ph type="subTitle" idx="1"/>
          </p:nvPr>
        </p:nvSpPr>
        <p:spPr>
          <a:xfrm>
            <a:off x="439948" y="4641483"/>
            <a:ext cx="9144000" cy="1655762"/>
          </a:xfrm>
          <a:effectLst>
            <a:outerShdw blurRad="50800" dist="38100" dir="2700000" algn="tl" rotWithShape="0">
              <a:prstClr val="black">
                <a:alpha val="75000"/>
              </a:prstClr>
            </a:outerShdw>
          </a:effectLst>
        </p:spPr>
        <p:txBody>
          <a:bodyPr>
            <a:normAutofit/>
          </a:bodyPr>
          <a:lstStyle/>
          <a:p>
            <a:pPr algn="l"/>
            <a:r>
              <a:rPr lang="en-GB" b="1" spc="-1" dirty="0" err="1">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Dr.</a:t>
            </a:r>
            <a:r>
              <a:rPr lang="en-GB" b="1" spc="-1" dirty="0">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 Rob Lyon</a:t>
            </a:r>
          </a:p>
          <a:p>
            <a:pPr algn="l"/>
            <a:r>
              <a:rPr lang="en-GB" b="1" spc="-1" dirty="0">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Edge Hill University</a:t>
            </a:r>
            <a:endParaRPr lang="en-GB" dirty="0">
              <a:effectLst>
                <a:outerShdw blurRad="50800" dist="38100" dir="2700000" algn="tl" rotWithShape="0">
                  <a:prstClr val="black">
                    <a:alpha val="40000"/>
                  </a:prstClr>
                </a:outerShdw>
              </a:effectLst>
            </a:endParaRPr>
          </a:p>
          <a:p>
            <a:pPr algn="l"/>
            <a:r>
              <a:rPr lang="en-GB" b="1" spc="-1" dirty="0">
                <a:solidFill>
                  <a:prstClr val="white"/>
                </a:solidFill>
                <a:effectLst>
                  <a:outerShdw blurRad="50800" dist="38100" dir="2700000" algn="tl" rotWithShape="0">
                    <a:prstClr val="black">
                      <a:alpha val="40000"/>
                    </a:prstClr>
                  </a:outerShdw>
                </a:effectLst>
                <a:latin typeface="Arial" panose="020B0604020202020204" pitchFamily="34" charset="0"/>
                <a:ea typeface="Verdana"/>
                <a:cs typeface="Arial" panose="020B0604020202020204" pitchFamily="34" charset="0"/>
              </a:rPr>
              <a:t>robert.lyon@edgehill.ac.uk</a:t>
            </a:r>
            <a:endParaRPr lang="en-GB" dirty="0">
              <a:effectLst>
                <a:outerShdw blurRad="50800" dist="38100" dir="2700000" algn="tl" rotWithShape="0">
                  <a:prstClr val="black">
                    <a:alpha val="40000"/>
                  </a:prstClr>
                </a:outerShdw>
              </a:effectLst>
            </a:endParaRPr>
          </a:p>
          <a:p>
            <a:pPr algn="l"/>
            <a:endParaRPr lang="en-GB" dirty="0"/>
          </a:p>
        </p:txBody>
      </p:sp>
      <p:sp>
        <p:nvSpPr>
          <p:cNvPr id="10" name="Straight Connector 9">
            <a:extLst>
              <a:ext uri="{FF2B5EF4-FFF2-40B4-BE49-F238E27FC236}">
                <a16:creationId xmlns:a16="http://schemas.microsoft.com/office/drawing/2014/main" id="{E2484D67-CCB2-6B4E-9E94-6CA3FA3CFC4C}"/>
              </a:ext>
            </a:extLst>
          </p:cNvPr>
          <p:cNvSpPr/>
          <p:nvPr/>
        </p:nvSpPr>
        <p:spPr>
          <a:xfrm>
            <a:off x="476749" y="4471250"/>
            <a:ext cx="7013576" cy="0"/>
          </a:xfrm>
          <a:prstGeom prst="line">
            <a:avLst/>
          </a:prstGeom>
          <a:ln w="25400">
            <a:solidFill>
              <a:srgbClr val="FFFFFF"/>
            </a:solidFill>
            <a:prstDash val="dot"/>
          </a:ln>
          <a:effectLst>
            <a:outerShdw blurRad="50800" dist="38100" dir="2700000" algn="tl" rotWithShape="0">
              <a:prstClr val="black">
                <a:alpha val="55000"/>
              </a:prstClr>
            </a:outerShdw>
          </a:effectLst>
        </p:spPr>
        <p:txBody>
          <a:bodyPr lIns="45719" rIns="45719"/>
          <a:lstStyle/>
          <a:p>
            <a:endParaRPr/>
          </a:p>
        </p:txBody>
      </p:sp>
    </p:spTree>
    <p:extLst>
      <p:ext uri="{BB962C8B-B14F-4D97-AF65-F5344CB8AC3E}">
        <p14:creationId xmlns:p14="http://schemas.microsoft.com/office/powerpoint/2010/main" val="419421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29B23F-B661-F249-A40F-320D88ACDA6D}"/>
              </a:ext>
            </a:extLst>
          </p:cNvPr>
          <p:cNvGrpSpPr/>
          <p:nvPr/>
        </p:nvGrpSpPr>
        <p:grpSpPr>
          <a:xfrm>
            <a:off x="5923053" y="1303506"/>
            <a:ext cx="6268947" cy="1746375"/>
            <a:chOff x="5819431" y="2224194"/>
            <a:chExt cx="6268947" cy="1746375"/>
          </a:xfrm>
        </p:grpSpPr>
        <p:pic>
          <p:nvPicPr>
            <p:cNvPr id="415" name="Wow_signal.jpg">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821213" y="2224194"/>
              <a:ext cx="2265381" cy="1278701"/>
            </a:xfrm>
            <a:prstGeom prst="rect">
              <a:avLst/>
            </a:prstGeom>
            <a:ln>
              <a:noFill/>
            </a:ln>
            <a:effectLst>
              <a:softEdge rad="112500"/>
            </a:effectLst>
          </p:spPr>
        </p:pic>
        <p:sp>
          <p:nvSpPr>
            <p:cNvPr id="420" name="Credit: Big Ear Radio Observatory and North American AstroPhysical Observatory (NAAPO).">
              <a:extLst>
                <a:ext uri="{C183D7F6-B498-43B3-948B-1728B52AA6E4}">
                  <adec:decorative xmlns:adec="http://schemas.microsoft.com/office/drawing/2017/decorative" val="1"/>
                </a:ext>
              </a:extLst>
            </p:cNvPr>
            <p:cNvSpPr txBox="1"/>
            <p:nvPr/>
          </p:nvSpPr>
          <p:spPr>
            <a:xfrm>
              <a:off x="5819431" y="3570464"/>
              <a:ext cx="6268947" cy="40010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1200">
                  <a:solidFill>
                    <a:srgbClr val="FFFFFF"/>
                  </a:solidFill>
                  <a:latin typeface="+mj-lt"/>
                  <a:ea typeface="+mj-ea"/>
                  <a:cs typeface="+mj-cs"/>
                  <a:sym typeface="Calibri"/>
                </a:defRPr>
              </a:lvl1pPr>
            </a:lstStyle>
            <a:p>
              <a:pPr algn="ctr"/>
              <a:r>
                <a:rPr sz="2000" b="1" dirty="0">
                  <a:effectLst>
                    <a:outerShdw blurRad="50800" dist="38100" dir="2700000" algn="tl" rotWithShape="0">
                      <a:prstClr val="black">
                        <a:alpha val="40000"/>
                      </a:prstClr>
                    </a:outerShdw>
                  </a:effectLst>
                </a:rPr>
                <a:t>Credit: North American </a:t>
              </a:r>
              <a:r>
                <a:rPr sz="2000" b="1" dirty="0" err="1">
                  <a:effectLst>
                    <a:outerShdw blurRad="50800" dist="38100" dir="2700000" algn="tl" rotWithShape="0">
                      <a:prstClr val="black">
                        <a:alpha val="40000"/>
                      </a:prstClr>
                    </a:outerShdw>
                  </a:effectLst>
                </a:rPr>
                <a:t>AstroPhysical</a:t>
              </a:r>
              <a:r>
                <a:rPr sz="2000" b="1" dirty="0">
                  <a:effectLst>
                    <a:outerShdw blurRad="50800" dist="38100" dir="2700000" algn="tl" rotWithShape="0">
                      <a:prstClr val="black">
                        <a:alpha val="40000"/>
                      </a:prstClr>
                    </a:outerShdw>
                  </a:effectLst>
                </a:rPr>
                <a:t> Observatory (NAAPO).</a:t>
              </a:r>
            </a:p>
          </p:txBody>
        </p:sp>
      </p:grpSp>
      <p:sp>
        <p:nvSpPr>
          <p:cNvPr id="3" name="Title 2">
            <a:extLst>
              <a:ext uri="{FF2B5EF4-FFF2-40B4-BE49-F238E27FC236}">
                <a16:creationId xmlns:a16="http://schemas.microsoft.com/office/drawing/2014/main" id="{69C143DF-607C-0245-B7DA-DC5A168B697D}"/>
              </a:ext>
            </a:extLst>
          </p:cNvPr>
          <p:cNvSpPr>
            <a:spLocks noGrp="1"/>
          </p:cNvSpPr>
          <p:nvPr>
            <p:ph type="title"/>
          </p:nvPr>
        </p:nvSpPr>
        <p:spPr/>
        <p:txBody>
          <a:bodyPr>
            <a:normAutofit fontScale="90000"/>
          </a:bodyPr>
          <a:lstStyle/>
          <a:p>
            <a:r>
              <a:rPr lang="en-GB" dirty="0"/>
              <a:t>Why are they useful?</a:t>
            </a:r>
          </a:p>
        </p:txBody>
      </p:sp>
      <p:sp>
        <p:nvSpPr>
          <p:cNvPr id="11" name="Content Placeholder 2">
            <a:extLst>
              <a:ext uri="{FF2B5EF4-FFF2-40B4-BE49-F238E27FC236}">
                <a16:creationId xmlns:a16="http://schemas.microsoft.com/office/drawing/2014/main" id="{4322122F-FF01-C74A-87F2-F0B7DCA53779}"/>
              </a:ext>
            </a:extLst>
          </p:cNvPr>
          <p:cNvSpPr txBox="1">
            <a:spLocks/>
          </p:cNvSpPr>
          <p:nvPr/>
        </p:nvSpPr>
        <p:spPr>
          <a:xfrm>
            <a:off x="734647" y="1384300"/>
            <a:ext cx="5023603" cy="5143500"/>
          </a:xfrm>
          <a:prstGeom prst="rect">
            <a:avLst/>
          </a:prstGeom>
          <a:effec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2400" b="1">
                <a:solidFill>
                  <a:srgbClr val="FFFFFF"/>
                </a:solidFill>
              </a:defRPr>
            </a:pPr>
            <a:r>
              <a:rPr lang="en-GB" sz="2400" b="1" dirty="0">
                <a:solidFill>
                  <a:srgbClr val="FFE699"/>
                </a:solidFill>
                <a:effectLst>
                  <a:outerShdw blurRad="50800" dist="38100" dir="2700000" algn="tl" rotWithShape="0">
                    <a:prstClr val="black">
                      <a:alpha val="40000"/>
                    </a:prstClr>
                  </a:outerShdw>
                </a:effectLst>
              </a:rPr>
              <a:t>We can study how their signals are </a:t>
            </a:r>
            <a:r>
              <a:rPr lang="en-GB" sz="2400" b="1" dirty="0">
                <a:solidFill>
                  <a:srgbClr val="FFA43D"/>
                </a:solidFill>
                <a:effectLst>
                  <a:outerShdw blurRad="50800" dist="38100" dir="2700000" algn="tl" rotWithShape="0">
                    <a:prstClr val="black">
                      <a:alpha val="40000"/>
                    </a:prstClr>
                  </a:outerShdw>
                </a:effectLst>
              </a:rPr>
              <a:t>impacted via travel through space</a:t>
            </a:r>
            <a:r>
              <a:rPr lang="en-GB" sz="2400" b="1" dirty="0">
                <a:solidFill>
                  <a:srgbClr val="FFE699"/>
                </a:solidFill>
                <a:effectLst>
                  <a:outerShdw blurRad="50800" dist="38100" dir="2700000" algn="tl" rotWithShape="0">
                    <a:prstClr val="black">
                      <a:alpha val="40000"/>
                    </a:prstClr>
                  </a:outerShdw>
                </a:effectLst>
              </a:rPr>
              <a:t> – allowing us to learn about the space between stars.</a:t>
            </a:r>
          </a:p>
          <a:p>
            <a:pPr>
              <a:defRPr sz="2400" b="1">
                <a:solidFill>
                  <a:srgbClr val="FFFFFF"/>
                </a:solidFill>
              </a:defRPr>
            </a:pPr>
            <a:r>
              <a:rPr lang="en-GB" sz="2400" b="1" dirty="0">
                <a:solidFill>
                  <a:srgbClr val="FFE699"/>
                </a:solidFill>
                <a:effectLst>
                  <a:outerShdw blurRad="50800" dist="38100" dir="2700000" algn="tl" rotWithShape="0">
                    <a:prstClr val="black">
                      <a:alpha val="40000"/>
                    </a:prstClr>
                  </a:outerShdw>
                </a:effectLst>
              </a:rPr>
              <a:t>They allow us to understand </a:t>
            </a:r>
            <a:r>
              <a:rPr lang="en-GB" sz="2400" b="1" dirty="0">
                <a:solidFill>
                  <a:srgbClr val="FFA43D"/>
                </a:solidFill>
                <a:effectLst>
                  <a:outerShdw blurRad="50800" dist="38100" dir="2700000" algn="tl" rotWithShape="0">
                    <a:prstClr val="black">
                      <a:alpha val="40000"/>
                    </a:prstClr>
                  </a:outerShdw>
                </a:effectLst>
              </a:rPr>
              <a:t>how</a:t>
            </a:r>
            <a:r>
              <a:rPr lang="en-GB" sz="2400" b="1" dirty="0">
                <a:solidFill>
                  <a:srgbClr val="FFE699"/>
                </a:solidFill>
                <a:effectLst>
                  <a:outerShdw blurRad="50800" dist="38100" dir="2700000" algn="tl" rotWithShape="0">
                    <a:prstClr val="black">
                      <a:alpha val="40000"/>
                    </a:prstClr>
                  </a:outerShdw>
                </a:effectLst>
              </a:rPr>
              <a:t> stars and the Galaxy evolves.</a:t>
            </a:r>
          </a:p>
          <a:p>
            <a:pPr>
              <a:defRPr sz="2400" b="1">
                <a:solidFill>
                  <a:srgbClr val="FFFFFF"/>
                </a:solidFill>
              </a:defRPr>
            </a:pPr>
            <a:r>
              <a:rPr lang="en-GB" sz="2400" b="1" dirty="0">
                <a:solidFill>
                  <a:srgbClr val="FFE699"/>
                </a:solidFill>
                <a:effectLst>
                  <a:outerShdw blurRad="50800" dist="38100" dir="2700000" algn="tl" rotWithShape="0">
                    <a:prstClr val="black">
                      <a:alpha val="40000"/>
                    </a:prstClr>
                  </a:outerShdw>
                </a:effectLst>
              </a:rPr>
              <a:t>They helps us study </a:t>
            </a:r>
            <a:r>
              <a:rPr lang="en-GB" sz="2400" b="1" dirty="0">
                <a:solidFill>
                  <a:srgbClr val="FFA43D"/>
                </a:solidFill>
                <a:effectLst>
                  <a:outerShdw blurRad="50800" dist="38100" dir="2700000" algn="tl" rotWithShape="0">
                    <a:prstClr val="black">
                      <a:alpha val="40000"/>
                    </a:prstClr>
                  </a:outerShdw>
                </a:effectLst>
              </a:rPr>
              <a:t>Cosmic Magnetism</a:t>
            </a:r>
            <a:r>
              <a:rPr lang="en-GB" sz="2400" b="1" dirty="0">
                <a:solidFill>
                  <a:srgbClr val="FFE699"/>
                </a:solidFill>
                <a:effectLst>
                  <a:outerShdw blurRad="50800" dist="38100" dir="2700000" algn="tl" rotWithShape="0">
                    <a:prstClr val="black">
                      <a:alpha val="40000"/>
                    </a:prstClr>
                  </a:outerShdw>
                </a:effectLst>
              </a:rPr>
              <a:t>.</a:t>
            </a:r>
          </a:p>
          <a:p>
            <a:pPr>
              <a:defRPr sz="2400" b="1">
                <a:solidFill>
                  <a:srgbClr val="FFFFFF"/>
                </a:solidFill>
              </a:defRPr>
            </a:pPr>
            <a:r>
              <a:rPr lang="en-GB" sz="2400" b="1" dirty="0">
                <a:solidFill>
                  <a:srgbClr val="FFE699"/>
                </a:solidFill>
                <a:effectLst>
                  <a:outerShdw blurRad="50800" dist="38100" dir="2700000" algn="tl" rotWithShape="0">
                    <a:prstClr val="black">
                      <a:alpha val="40000"/>
                    </a:prstClr>
                  </a:outerShdw>
                </a:effectLst>
              </a:rPr>
              <a:t>They allow us to study </a:t>
            </a:r>
            <a:r>
              <a:rPr lang="en-GB" sz="2400" b="1" dirty="0">
                <a:solidFill>
                  <a:srgbClr val="FFA43D"/>
                </a:solidFill>
                <a:effectLst>
                  <a:outerShdw blurRad="50800" dist="38100" dir="2700000" algn="tl" rotWithShape="0">
                    <a:prstClr val="black">
                      <a:alpha val="40000"/>
                    </a:prstClr>
                  </a:outerShdw>
                </a:effectLst>
              </a:rPr>
              <a:t>extreme gravity</a:t>
            </a:r>
            <a:r>
              <a:rPr lang="en-GB" sz="2400" b="1" dirty="0">
                <a:solidFill>
                  <a:srgbClr val="FFE699"/>
                </a:solidFill>
                <a:effectLst>
                  <a:outerShdw blurRad="50800" dist="38100" dir="2700000" algn="tl" rotWithShape="0">
                    <a:prstClr val="black">
                      <a:alpha val="40000"/>
                    </a:prstClr>
                  </a:outerShdw>
                </a:effectLst>
              </a:rPr>
              <a:t>.</a:t>
            </a:r>
          </a:p>
          <a:p>
            <a:pPr>
              <a:defRPr sz="2400" b="1">
                <a:solidFill>
                  <a:srgbClr val="FFFFFF"/>
                </a:solidFill>
              </a:defRPr>
            </a:pPr>
            <a:r>
              <a:rPr lang="en-GB" sz="2400" b="1" dirty="0">
                <a:solidFill>
                  <a:srgbClr val="FFE699"/>
                </a:solidFill>
                <a:effectLst>
                  <a:outerShdw blurRad="50800" dist="38100" dir="2700000" algn="tl" rotWithShape="0">
                    <a:prstClr val="black">
                      <a:alpha val="40000"/>
                    </a:prstClr>
                  </a:outerShdw>
                </a:effectLst>
              </a:rPr>
              <a:t>Then while looking for them we also can also,</a:t>
            </a:r>
          </a:p>
          <a:p>
            <a:pPr lvl="1">
              <a:defRPr sz="2400" b="1">
                <a:solidFill>
                  <a:srgbClr val="FFFFFF"/>
                </a:solidFill>
              </a:defRPr>
            </a:pPr>
            <a:r>
              <a:rPr lang="en-GB" b="1" dirty="0">
                <a:solidFill>
                  <a:srgbClr val="FFE699"/>
                </a:solidFill>
                <a:effectLst>
                  <a:outerShdw blurRad="50800" dist="38100" dir="2700000" algn="tl" rotWithShape="0">
                    <a:prstClr val="black">
                      <a:alpha val="40000"/>
                    </a:prstClr>
                  </a:outerShdw>
                </a:effectLst>
              </a:rPr>
              <a:t>Conduct SETI Searches.</a:t>
            </a:r>
          </a:p>
          <a:p>
            <a:pPr lvl="1">
              <a:defRPr sz="2400" b="1">
                <a:solidFill>
                  <a:srgbClr val="FFFFFF"/>
                </a:solidFill>
              </a:defRPr>
            </a:pPr>
            <a:r>
              <a:rPr lang="en-GB" b="1" dirty="0">
                <a:solidFill>
                  <a:srgbClr val="FFE699"/>
                </a:solidFill>
                <a:effectLst>
                  <a:outerShdw blurRad="50800" dist="38100" dir="2700000" algn="tl" rotWithShape="0">
                    <a:prstClr val="black">
                      <a:alpha val="40000"/>
                    </a:prstClr>
                  </a:outerShdw>
                </a:effectLst>
              </a:rPr>
              <a:t>Discover new phenomena like fast radio bursts.</a:t>
            </a:r>
          </a:p>
          <a:p>
            <a:pPr lvl="1">
              <a:defRPr sz="2400" b="1">
                <a:solidFill>
                  <a:srgbClr val="FFFFFF"/>
                </a:solidFill>
              </a:defRPr>
            </a:pPr>
            <a:r>
              <a:rPr lang="en-GB" b="1" dirty="0">
                <a:solidFill>
                  <a:srgbClr val="FFE699"/>
                </a:solidFill>
                <a:effectLst>
                  <a:outerShdw blurRad="50800" dist="38100" dir="2700000" algn="tl" rotWithShape="0">
                    <a:prstClr val="black">
                      <a:alpha val="40000"/>
                    </a:prstClr>
                  </a:outerShdw>
                </a:effectLst>
              </a:rPr>
              <a:t>Search for gravitational waves…</a:t>
            </a:r>
          </a:p>
        </p:txBody>
      </p:sp>
      <p:pic>
        <p:nvPicPr>
          <p:cNvPr id="14" name="Picture 13">
            <a:extLst>
              <a:ext uri="{FF2B5EF4-FFF2-40B4-BE49-F238E27FC236}">
                <a16:creationId xmlns:a16="http://schemas.microsoft.com/office/drawing/2014/main" id="{670B22DA-7136-AE4C-984B-07418B83A6F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642" y="3049881"/>
            <a:ext cx="4283765" cy="3653324"/>
          </a:xfrm>
          <a:prstGeom prst="rect">
            <a:avLst/>
          </a:prstGeom>
        </p:spPr>
      </p:pic>
    </p:spTree>
    <p:extLst>
      <p:ext uri="{BB962C8B-B14F-4D97-AF65-F5344CB8AC3E}">
        <p14:creationId xmlns:p14="http://schemas.microsoft.com/office/powerpoint/2010/main" val="132252487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EF45F99-2D5F-5A44-92A5-F943080EECA9}"/>
              </a:ext>
            </a:extLst>
          </p:cNvPr>
          <p:cNvSpPr>
            <a:spLocks noGrp="1"/>
          </p:cNvSpPr>
          <p:nvPr>
            <p:ph type="title"/>
          </p:nvPr>
        </p:nvSpPr>
        <p:spPr>
          <a:xfrm>
            <a:off x="838200" y="681037"/>
            <a:ext cx="10515600" cy="622469"/>
          </a:xfrm>
        </p:spPr>
        <p:txBody>
          <a:bodyPr>
            <a:normAutofit fontScale="90000"/>
          </a:bodyPr>
          <a:lstStyle/>
          <a:p>
            <a:r>
              <a:rPr lang="en-GB" dirty="0"/>
              <a:t>Pulsar Signals (radio waves)</a:t>
            </a:r>
          </a:p>
        </p:txBody>
      </p:sp>
      <p:sp>
        <p:nvSpPr>
          <p:cNvPr id="22" name="TextBox 21">
            <a:extLst>
              <a:ext uri="{FF2B5EF4-FFF2-40B4-BE49-F238E27FC236}">
                <a16:creationId xmlns:a16="http://schemas.microsoft.com/office/drawing/2014/main" id="{D5582D3F-2E7B-4FC2-9D91-A05357B025C6}"/>
              </a:ext>
            </a:extLst>
          </p:cNvPr>
          <p:cNvSpPr txBox="1"/>
          <p:nvPr/>
        </p:nvSpPr>
        <p:spPr>
          <a:xfrm>
            <a:off x="1752792" y="1423854"/>
            <a:ext cx="1441741" cy="1200329"/>
          </a:xfrm>
          <a:prstGeom prst="rect">
            <a:avLst/>
          </a:prstGeom>
          <a:noFill/>
          <a:effectLst/>
        </p:spPr>
        <p:txBody>
          <a:bodyPr wrap="none" rtlCol="0">
            <a:spAutoFit/>
          </a:bodyPr>
          <a:lstStyle/>
          <a:p>
            <a:pPr algn="ctr"/>
            <a:r>
              <a:rPr lang="en-GB" sz="2400" dirty="0">
                <a:solidFill>
                  <a:schemeClr val="bg1"/>
                </a:solidFill>
                <a:effectLst>
                  <a:outerShdw blurRad="50800" dist="38100" dir="2700000" algn="tl" rotWithShape="0">
                    <a:prstClr val="black">
                      <a:alpha val="40000"/>
                    </a:prstClr>
                  </a:outerShdw>
                </a:effectLst>
              </a:rPr>
              <a:t>Sweep of</a:t>
            </a:r>
          </a:p>
          <a:p>
            <a:pPr algn="ctr"/>
            <a:r>
              <a:rPr lang="en-GB" sz="2400" dirty="0">
                <a:solidFill>
                  <a:schemeClr val="bg1"/>
                </a:solidFill>
                <a:effectLst>
                  <a:outerShdw blurRad="50800" dist="38100" dir="2700000" algn="tl" rotWithShape="0">
                    <a:prstClr val="black">
                      <a:alpha val="40000"/>
                    </a:prstClr>
                  </a:outerShdw>
                </a:effectLst>
              </a:rPr>
              <a:t>Radiation </a:t>
            </a:r>
          </a:p>
          <a:p>
            <a:pPr algn="ctr"/>
            <a:r>
              <a:rPr lang="en-GB" sz="2400" dirty="0">
                <a:solidFill>
                  <a:schemeClr val="bg1"/>
                </a:solidFill>
                <a:effectLst>
                  <a:outerShdw blurRad="50800" dist="38100" dir="2700000" algn="tl" rotWithShape="0">
                    <a:prstClr val="black">
                      <a:alpha val="40000"/>
                    </a:prstClr>
                  </a:outerShdw>
                </a:effectLst>
              </a:rPr>
              <a:t>beam</a:t>
            </a:r>
          </a:p>
        </p:txBody>
      </p:sp>
      <p:sp>
        <p:nvSpPr>
          <p:cNvPr id="23" name="TextBox 22">
            <a:extLst>
              <a:ext uri="{FF2B5EF4-FFF2-40B4-BE49-F238E27FC236}">
                <a16:creationId xmlns:a16="http://schemas.microsoft.com/office/drawing/2014/main" id="{F6B89AF9-09DE-49E9-B97B-E8A1A232C1E9}"/>
              </a:ext>
            </a:extLst>
          </p:cNvPr>
          <p:cNvSpPr txBox="1"/>
          <p:nvPr/>
        </p:nvSpPr>
        <p:spPr>
          <a:xfrm>
            <a:off x="6469053" y="1378676"/>
            <a:ext cx="2423420" cy="830997"/>
          </a:xfrm>
          <a:prstGeom prst="rect">
            <a:avLst/>
          </a:prstGeom>
          <a:noFill/>
          <a:effectLst/>
        </p:spPr>
        <p:txBody>
          <a:bodyPr wrap="none" rtlCol="0">
            <a:spAutoFit/>
          </a:bodyPr>
          <a:lstStyle/>
          <a:p>
            <a:pPr algn="ctr"/>
            <a:r>
              <a:rPr lang="en-GB" sz="2400" dirty="0">
                <a:solidFill>
                  <a:schemeClr val="bg1"/>
                </a:solidFill>
                <a:effectLst>
                  <a:outerShdw blurRad="50800" dist="38100" dir="2700000" algn="tl" rotWithShape="0">
                    <a:prstClr val="black">
                      <a:alpha val="40000"/>
                    </a:prstClr>
                  </a:outerShdw>
                </a:effectLst>
              </a:rPr>
              <a:t>Periodic signal</a:t>
            </a:r>
          </a:p>
          <a:p>
            <a:pPr algn="ctr"/>
            <a:r>
              <a:rPr lang="en-GB" sz="2400" dirty="0">
                <a:solidFill>
                  <a:schemeClr val="bg1"/>
                </a:solidFill>
                <a:effectLst>
                  <a:outerShdw blurRad="50800" dist="38100" dir="2700000" algn="tl" rotWithShape="0">
                    <a:prstClr val="black">
                      <a:alpha val="40000"/>
                    </a:prstClr>
                  </a:outerShdw>
                </a:effectLst>
              </a:rPr>
              <a:t>detected on Earth</a:t>
            </a:r>
          </a:p>
        </p:txBody>
      </p:sp>
      <p:pic>
        <p:nvPicPr>
          <p:cNvPr id="14" name="Picture 13">
            <a:extLst>
              <a:ext uri="{FF2B5EF4-FFF2-40B4-BE49-F238E27FC236}">
                <a16:creationId xmlns:a16="http://schemas.microsoft.com/office/drawing/2014/main" id="{88C3CCBF-763B-A743-A0D2-AEF10466500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45314" t="53605" b="24041"/>
          <a:stretch/>
        </p:blipFill>
        <p:spPr>
          <a:xfrm>
            <a:off x="5643189" y="2209673"/>
            <a:ext cx="4075148" cy="952820"/>
          </a:xfrm>
          <a:prstGeom prst="rect">
            <a:avLst/>
          </a:prstGeom>
        </p:spPr>
      </p:pic>
      <p:pic>
        <p:nvPicPr>
          <p:cNvPr id="32" name="Picture 31">
            <a:extLst>
              <a:ext uri="{FF2B5EF4-FFF2-40B4-BE49-F238E27FC236}">
                <a16:creationId xmlns:a16="http://schemas.microsoft.com/office/drawing/2014/main" id="{FD213440-8E12-964E-93CA-3E35F8D28A2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06943">
            <a:off x="1346170" y="3065925"/>
            <a:ext cx="1574800" cy="1435100"/>
          </a:xfrm>
          <a:prstGeom prst="rect">
            <a:avLst/>
          </a:prstGeom>
        </p:spPr>
      </p:pic>
      <p:grpSp>
        <p:nvGrpSpPr>
          <p:cNvPr id="40" name="Group 39">
            <a:extLst>
              <a:ext uri="{FF2B5EF4-FFF2-40B4-BE49-F238E27FC236}">
                <a16:creationId xmlns:a16="http://schemas.microsoft.com/office/drawing/2014/main" id="{907CE556-7F80-0E46-ABC0-B44ADBFBEE87}"/>
              </a:ext>
              <a:ext uri="{C183D7F6-B498-43B3-948B-1728B52AA6E4}">
                <adec:decorative xmlns:adec="http://schemas.microsoft.com/office/drawing/2017/decorative" val="1"/>
              </a:ext>
            </a:extLst>
          </p:cNvPr>
          <p:cNvGrpSpPr/>
          <p:nvPr/>
        </p:nvGrpSpPr>
        <p:grpSpPr>
          <a:xfrm>
            <a:off x="263701" y="5162283"/>
            <a:ext cx="914400" cy="1281827"/>
            <a:chOff x="69686" y="4830371"/>
            <a:chExt cx="914400" cy="1281827"/>
          </a:xfrm>
        </p:grpSpPr>
        <p:pic>
          <p:nvPicPr>
            <p:cNvPr id="6" name="Graphic 5">
              <a:extLst>
                <a:ext uri="{FF2B5EF4-FFF2-40B4-BE49-F238E27FC236}">
                  <a16:creationId xmlns:a16="http://schemas.microsoft.com/office/drawing/2014/main" id="{55D0FE88-83D3-5A40-BBD0-4A303102ECF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86" y="5197798"/>
              <a:ext cx="914400" cy="914400"/>
            </a:xfrm>
            <a:prstGeom prst="rect">
              <a:avLst/>
            </a:prstGeom>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DA18C13B-615E-6742-80A6-F861A957F853}"/>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r="64652" b="4382"/>
            <a:stretch/>
          </p:blipFill>
          <p:spPr>
            <a:xfrm>
              <a:off x="413028" y="4830371"/>
              <a:ext cx="451387" cy="512780"/>
            </a:xfrm>
            <a:prstGeom prst="rect">
              <a:avLst/>
            </a:prstGeom>
          </p:spPr>
        </p:pic>
      </p:grpSp>
      <p:sp>
        <p:nvSpPr>
          <p:cNvPr id="39" name="Content Placeholder 2">
            <a:extLst>
              <a:ext uri="{FF2B5EF4-FFF2-40B4-BE49-F238E27FC236}">
                <a16:creationId xmlns:a16="http://schemas.microsoft.com/office/drawing/2014/main" id="{E4BBE3F8-9387-004D-9D8F-E06E7AD45BF3}"/>
              </a:ext>
            </a:extLst>
          </p:cNvPr>
          <p:cNvSpPr>
            <a:spLocks noGrp="1"/>
          </p:cNvSpPr>
          <p:nvPr>
            <p:ph idx="1"/>
          </p:nvPr>
        </p:nvSpPr>
        <p:spPr>
          <a:xfrm>
            <a:off x="4267139" y="3291840"/>
            <a:ext cx="7723427" cy="3262781"/>
          </a:xfrm>
        </p:spPr>
        <p:txBody>
          <a:bodyPr>
            <a:normAutofit fontScale="92500" lnSpcReduction="10000"/>
          </a:bodyPr>
          <a:lstStyle/>
          <a:p>
            <a:r>
              <a:rPr lang="en-GB" dirty="0">
                <a:effectLst>
                  <a:outerShdw blurRad="50800" dist="38100" dir="2700000" algn="tl" rotWithShape="0">
                    <a:prstClr val="black">
                      <a:alpha val="40000"/>
                    </a:prstClr>
                  </a:outerShdw>
                </a:effectLst>
              </a:rPr>
              <a:t>Pulsars are unusual, because they produce radio emission.</a:t>
            </a:r>
          </a:p>
          <a:p>
            <a:r>
              <a:rPr lang="en-GB" dirty="0">
                <a:effectLst>
                  <a:outerShdw blurRad="50800" dist="38100" dir="2700000" algn="tl" rotWithShape="0">
                    <a:prstClr val="black">
                      <a:alpha val="40000"/>
                    </a:prstClr>
                  </a:outerShdw>
                </a:effectLst>
              </a:rPr>
              <a:t>As the pulsar rotates, these radio </a:t>
            </a:r>
            <a:r>
              <a:rPr lang="en-GB" dirty="0">
                <a:solidFill>
                  <a:schemeClr val="bg1"/>
                </a:solidFill>
                <a:effectLst>
                  <a:outerShdw blurRad="50800" dist="38100" dir="2700000" algn="tl" rotWithShape="0">
                    <a:prstClr val="black">
                      <a:alpha val="40000"/>
                    </a:prstClr>
                  </a:outerShdw>
                </a:effectLst>
              </a:rPr>
              <a:t>“</a:t>
            </a:r>
            <a:r>
              <a:rPr lang="en-GB" dirty="0">
                <a:solidFill>
                  <a:srgbClr val="FFC000"/>
                </a:solidFill>
                <a:effectLst>
                  <a:outerShdw blurRad="50800" dist="38100" dir="2700000" algn="tl" rotWithShape="0">
                    <a:prstClr val="black">
                      <a:alpha val="40000"/>
                    </a:prstClr>
                  </a:outerShdw>
                </a:effectLst>
              </a:rPr>
              <a:t>beams</a:t>
            </a:r>
            <a:r>
              <a:rPr lang="en-GB" dirty="0">
                <a:solidFill>
                  <a:schemeClr val="bg1"/>
                </a:solidFill>
                <a:effectLst>
                  <a:outerShdw blurRad="50800" dist="38100" dir="2700000" algn="tl" rotWithShape="0">
                    <a:prstClr val="black">
                      <a:alpha val="40000"/>
                    </a:prstClr>
                  </a:outerShdw>
                </a:effectLst>
              </a:rPr>
              <a:t>”</a:t>
            </a:r>
            <a:r>
              <a:rPr lang="en-GB" dirty="0">
                <a:effectLst>
                  <a:outerShdw blurRad="50800" dist="38100" dir="2700000" algn="tl" rotWithShape="0">
                    <a:prstClr val="black">
                      <a:alpha val="40000"/>
                    </a:prstClr>
                  </a:outerShdw>
                </a:effectLst>
              </a:rPr>
              <a:t> hit the Earth – if the beam crosses our line of sight.</a:t>
            </a:r>
          </a:p>
          <a:p>
            <a:r>
              <a:rPr lang="en-GB" dirty="0">
                <a:effectLst>
                  <a:outerShdw blurRad="50800" dist="38100" dir="2700000" algn="tl" rotWithShape="0">
                    <a:prstClr val="black">
                      <a:alpha val="40000"/>
                    </a:prstClr>
                  </a:outerShdw>
                </a:effectLst>
              </a:rPr>
              <a:t>These beams of emission can be detected on Earth using large radio telescopes.</a:t>
            </a:r>
          </a:p>
          <a:p>
            <a:r>
              <a:rPr lang="en-GB" dirty="0">
                <a:effectLst>
                  <a:outerShdw blurRad="50800" dist="38100" dir="2700000" algn="tl" rotWithShape="0">
                    <a:prstClr val="black">
                      <a:alpha val="40000"/>
                    </a:prstClr>
                  </a:outerShdw>
                </a:effectLst>
              </a:rPr>
              <a:t>The shape of the signal varies according to many factors – distance, rotation speed, objects in the way!</a:t>
            </a:r>
          </a:p>
        </p:txBody>
      </p:sp>
      <p:pic>
        <p:nvPicPr>
          <p:cNvPr id="12" name="A pulsar is the astronomical equivalent of a lighthouse">
            <a:hlinkClick r:id="" action="ppaction://media"/>
            <a:extLst>
              <a:ext uri="{FF2B5EF4-FFF2-40B4-BE49-F238E27FC236}">
                <a16:creationId xmlns:a16="http://schemas.microsoft.com/office/drawing/2014/main" id="{D3EC53BB-A808-0242-9882-98CA3D5EF54D}"/>
              </a:ext>
              <a:ext uri="{C183D7F6-B498-43B3-948B-1728B52AA6E4}">
                <adec:decorative xmlns:adec="http://schemas.microsoft.com/office/drawing/2017/decorative" val="1"/>
              </a:ext>
            </a:extLst>
          </p:cNvPr>
          <p:cNvPicPr>
            <a:picLocks noChangeAspect="1"/>
          </p:cNvPicPr>
          <p:nvPr>
            <a:videoFile r:link="rId1"/>
            <p:extLst>
              <p:ext uri="{DAA4B4D4-6D71-4841-9C94-3DE7FCFB9230}">
                <p14:media xmlns:p14="http://schemas.microsoft.com/office/powerpoint/2010/main" r:embed="rId2">
                  <p14:trim end="10627.6353"/>
                </p14:media>
              </p:ext>
            </p:extLst>
          </p:nvPr>
        </p:nvPicPr>
        <p:blipFill>
          <a:blip r:embed="rId10"/>
          <a:stretch>
            <a:fillRect/>
          </a:stretch>
        </p:blipFill>
        <p:spPr>
          <a:xfrm>
            <a:off x="150335" y="2624183"/>
            <a:ext cx="4116804" cy="2392879"/>
          </a:xfrm>
          <a:prstGeom prst="rect">
            <a:avLst/>
          </a:prstGeom>
          <a:ln>
            <a:noFill/>
          </a:ln>
          <a:effectLst>
            <a:softEdge rad="112500"/>
          </a:effectLst>
        </p:spPr>
      </p:pic>
    </p:spTree>
    <p:extLst>
      <p:ext uri="{BB962C8B-B14F-4D97-AF65-F5344CB8AC3E}">
        <p14:creationId xmlns:p14="http://schemas.microsoft.com/office/powerpoint/2010/main" val="20387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nodeType="clickEffect">
                                  <p:stCondLst>
                                    <p:cond delay="0"/>
                                  </p:stCondLst>
                                  <p:childTnLst>
                                    <p:animRot by="86400000">
                                      <p:cBhvr>
                                        <p:cTn id="36" dur="14000" fill="hold"/>
                                        <p:tgtEl>
                                          <p:spTgt spid="32"/>
                                        </p:tgtEl>
                                        <p:attrNameLst>
                                          <p:attrName>r</p:attrName>
                                        </p:attrNameLst>
                                      </p:cBhvr>
                                    </p:animRot>
                                  </p:childTnLst>
                                </p:cTn>
                              </p:par>
                              <p:par>
                                <p:cTn id="37" presetID="22" presetClass="entr" presetSubtype="8" fill="hold" nodeType="withEffect">
                                  <p:stCondLst>
                                    <p:cond delay="300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750"/>
                                        <p:tgtEl>
                                          <p:spTgt spid="14"/>
                                        </p:tgtEl>
                                      </p:cBhvr>
                                    </p:animEffec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par>
                                <p:cTn id="42" presetID="1" presetClass="mediacall" presetSubtype="0" fill="hold" nodeType="withEffect">
                                  <p:stCondLst>
                                    <p:cond delay="0"/>
                                  </p:stCondLst>
                                  <p:childTnLst>
                                    <p:cmd type="call" cmd="playFrom(0.0)">
                                      <p:cBhvr>
                                        <p:cTn id="43" dur="11384" fill="hold"/>
                                        <p:tgtEl>
                                          <p:spTgt spid="12"/>
                                        </p:tgtEl>
                                      </p:cBhvr>
                                    </p:cmd>
                                  </p:childTnLst>
                                </p:cTn>
                              </p:par>
                              <p:par>
                                <p:cTn id="44" presetID="1" presetClass="exit" presetSubtype="0" fill="hold" nodeType="withEffect">
                                  <p:stCondLst>
                                    <p:cond delay="0"/>
                                  </p:stCondLst>
                                  <p:childTnLst>
                                    <p:set>
                                      <p:cBhvr>
                                        <p:cTn id="45" dur="1" fill="hold">
                                          <p:stCondLst>
                                            <p:cond delay="0"/>
                                          </p:stCondLst>
                                        </p:cTn>
                                        <p:tgtEl>
                                          <p:spTgt spid="12"/>
                                        </p:tgtEl>
                                        <p:attrNameLst>
                                          <p:attrName>style.visibility</p:attrName>
                                        </p:attrNameLst>
                                      </p:cBhvr>
                                      <p:to>
                                        <p:strVal val="hidden"/>
                                      </p:to>
                                    </p:set>
                                    <p:cmd type="call" cmd="stop">
                                      <p:cBhvr>
                                        <p:cTn id="46" dur="1">
                                          <p:stCondLst>
                                            <p:cond delay="0"/>
                                          </p:stCondLst>
                                        </p:cTn>
                                        <p:tgtEl>
                                          <p:spTgt spid="12"/>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11384" fill="hold"/>
                                        <p:tgtEl>
                                          <p:spTgt spid="12"/>
                                        </p:tgtEl>
                                      </p:cBhvr>
                                    </p:cmd>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5" restart="whenNotActive" fill="hold" evtFilter="cancelBubble" nodeType="interactiveSeq">
                <p:stCondLst>
                  <p:cond evt="onClick" delay="0">
                    <p:tgtEl>
                      <p:spTgt spid="12"/>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12"/>
                                        </p:tgtEl>
                                      </p:cBhvr>
                                    </p:cmd>
                                  </p:childTnLst>
                                </p:cTn>
                              </p:par>
                            </p:childTnLst>
                          </p:cTn>
                        </p:par>
                      </p:childTnLst>
                    </p:cTn>
                  </p:par>
                </p:childTnLst>
              </p:cTn>
              <p:nextCondLst>
                <p:cond evt="onClick" delay="0">
                  <p:tgtEl>
                    <p:spTgt spid="12"/>
                  </p:tgtEl>
                </p:cond>
              </p:nextCondLst>
            </p:seq>
            <p:video>
              <p:cMediaNode vol="80000">
                <p:cTn id="60" fill="hold" display="0">
                  <p:stCondLst>
                    <p:cond delay="indefinite"/>
                  </p:stCondLst>
                </p:cTn>
                <p:tgtEl>
                  <p:spTgt spid="12"/>
                </p:tgtEl>
              </p:cMediaNode>
            </p:video>
          </p:childTnLst>
        </p:cTn>
      </p:par>
    </p:tnLst>
    <p:bldLst>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pic>
        <p:nvPicPr>
          <p:cNvPr id="14" name="Picture 13">
            <a:extLst>
              <a:ext uri="{FF2B5EF4-FFF2-40B4-BE49-F238E27FC236}">
                <a16:creationId xmlns:a16="http://schemas.microsoft.com/office/drawing/2014/main" id="{D44DB444-AE88-4EB8-ADDF-DA1353E359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066" y="4351893"/>
            <a:ext cx="6640744" cy="1936590"/>
          </a:xfrm>
          <a:prstGeom prst="rect">
            <a:avLst/>
          </a:prstGeom>
        </p:spPr>
      </p:pic>
      <p:sp>
        <p:nvSpPr>
          <p:cNvPr id="23" name="TextBox 22">
            <a:extLst>
              <a:ext uri="{FF2B5EF4-FFF2-40B4-BE49-F238E27FC236}">
                <a16:creationId xmlns:a16="http://schemas.microsoft.com/office/drawing/2014/main" id="{F6B89AF9-09DE-49E9-B97B-E8A1A232C1E9}"/>
              </a:ext>
            </a:extLst>
          </p:cNvPr>
          <p:cNvSpPr txBox="1"/>
          <p:nvPr/>
        </p:nvSpPr>
        <p:spPr>
          <a:xfrm>
            <a:off x="4872904" y="6361789"/>
            <a:ext cx="2303067" cy="369332"/>
          </a:xfrm>
          <a:prstGeom prst="rect">
            <a:avLst/>
          </a:prstGeom>
          <a:noFill/>
        </p:spPr>
        <p:txBody>
          <a:bodyPr wrap="none" rtlCol="0">
            <a:spAutoFit/>
          </a:bodyPr>
          <a:lstStyle/>
          <a:p>
            <a:pPr algn="ctr"/>
            <a:r>
              <a:rPr lang="en-GB" dirty="0">
                <a:solidFill>
                  <a:schemeClr val="bg1"/>
                </a:solidFill>
                <a:effectLst>
                  <a:outerShdw blurRad="50800" dist="38100" dir="2700000" algn="tl" rotWithShape="0">
                    <a:prstClr val="black">
                      <a:alpha val="40000"/>
                    </a:prstClr>
                  </a:outerShdw>
                </a:effectLst>
              </a:rPr>
              <a:t>Complex Pulse Profiles</a:t>
            </a:r>
          </a:p>
        </p:txBody>
      </p:sp>
      <p:sp>
        <p:nvSpPr>
          <p:cNvPr id="7" name="Title 1">
            <a:extLst>
              <a:ext uri="{FF2B5EF4-FFF2-40B4-BE49-F238E27FC236}">
                <a16:creationId xmlns:a16="http://schemas.microsoft.com/office/drawing/2014/main" id="{B6F326DF-696D-C842-B5ED-545EB9B47782}"/>
              </a:ext>
            </a:extLst>
          </p:cNvPr>
          <p:cNvSpPr>
            <a:spLocks noGrp="1"/>
          </p:cNvSpPr>
          <p:nvPr>
            <p:ph type="title"/>
          </p:nvPr>
        </p:nvSpPr>
        <p:spPr>
          <a:xfrm>
            <a:off x="838200" y="681037"/>
            <a:ext cx="10515600" cy="622469"/>
          </a:xfrm>
        </p:spPr>
        <p:txBody>
          <a:bodyPr>
            <a:normAutofit fontScale="90000"/>
          </a:bodyPr>
          <a:lstStyle/>
          <a:p>
            <a:r>
              <a:rPr lang="en-GB" dirty="0"/>
              <a:t>Pulse Profiles</a:t>
            </a:r>
          </a:p>
        </p:txBody>
      </p:sp>
      <p:sp>
        <p:nvSpPr>
          <p:cNvPr id="3" name="Content Placeholder 2">
            <a:extLst>
              <a:ext uri="{FF2B5EF4-FFF2-40B4-BE49-F238E27FC236}">
                <a16:creationId xmlns:a16="http://schemas.microsoft.com/office/drawing/2014/main" id="{67EC825C-A3D9-7E43-A527-22750D06A2EF}"/>
              </a:ext>
            </a:extLst>
          </p:cNvPr>
          <p:cNvSpPr>
            <a:spLocks noGrp="1"/>
          </p:cNvSpPr>
          <p:nvPr>
            <p:ph idx="1"/>
          </p:nvPr>
        </p:nvSpPr>
        <p:spPr/>
        <p:txBody>
          <a:bodyPr/>
          <a:lstStyle/>
          <a:p>
            <a:r>
              <a:rPr lang="en-GB" dirty="0"/>
              <a:t>To study such signals, we observe pulsars over </a:t>
            </a:r>
            <a:r>
              <a:rPr lang="en-GB" dirty="0">
                <a:solidFill>
                  <a:srgbClr val="FFA43D"/>
                </a:solidFill>
              </a:rPr>
              <a:t>many thousands of rotations</a:t>
            </a:r>
            <a:r>
              <a:rPr lang="en-GB" dirty="0"/>
              <a:t>.</a:t>
            </a:r>
          </a:p>
          <a:p>
            <a:r>
              <a:rPr lang="en-GB" dirty="0"/>
              <a:t>We </a:t>
            </a:r>
            <a:r>
              <a:rPr lang="en-GB" dirty="0">
                <a:solidFill>
                  <a:srgbClr val="FFA43D"/>
                </a:solidFill>
              </a:rPr>
              <a:t>average</a:t>
            </a:r>
            <a:r>
              <a:rPr lang="en-GB" dirty="0"/>
              <a:t> the pulses over those rotations forming a </a:t>
            </a:r>
            <a:r>
              <a:rPr lang="en-GB" dirty="0">
                <a:solidFill>
                  <a:srgbClr val="FFA43D"/>
                </a:solidFill>
              </a:rPr>
              <a:t>pulse profile </a:t>
            </a:r>
            <a:r>
              <a:rPr lang="en-GB" dirty="0"/>
              <a:t>– think of it like the finger print of the pulsar.</a:t>
            </a:r>
          </a:p>
          <a:p>
            <a:r>
              <a:rPr lang="en-GB" dirty="0"/>
              <a:t>All pulsar signals are different, making them hard to search for – because we don’t know exactly what to look for.</a:t>
            </a:r>
          </a:p>
        </p:txBody>
      </p:sp>
    </p:spTree>
    <p:extLst>
      <p:ext uri="{BB962C8B-B14F-4D97-AF65-F5344CB8AC3E}">
        <p14:creationId xmlns:p14="http://schemas.microsoft.com/office/powerpoint/2010/main" val="341229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AAF6B-4AC9-424D-A2F1-FE3E1687A393}"/>
              </a:ext>
            </a:extLst>
          </p:cNvPr>
          <p:cNvSpPr>
            <a:spLocks noGrp="1"/>
          </p:cNvSpPr>
          <p:nvPr>
            <p:ph type="title"/>
          </p:nvPr>
        </p:nvSpPr>
        <p:spPr/>
        <p:txBody>
          <a:bodyPr>
            <a:normAutofit fontScale="90000"/>
          </a:bodyPr>
          <a:lstStyle/>
          <a:p>
            <a:r>
              <a:rPr lang="en-GB" dirty="0"/>
              <a:t>Capturing data for study</a:t>
            </a:r>
          </a:p>
        </p:txBody>
      </p:sp>
      <p:sp>
        <p:nvSpPr>
          <p:cNvPr id="5" name="Content Placeholder 4">
            <a:extLst>
              <a:ext uri="{FF2B5EF4-FFF2-40B4-BE49-F238E27FC236}">
                <a16:creationId xmlns:a16="http://schemas.microsoft.com/office/drawing/2014/main" id="{4F8419DF-1DC7-CF40-9986-9FC982BEAFA4}"/>
              </a:ext>
            </a:extLst>
          </p:cNvPr>
          <p:cNvSpPr>
            <a:spLocks noGrp="1"/>
          </p:cNvSpPr>
          <p:nvPr>
            <p:ph idx="1"/>
          </p:nvPr>
        </p:nvSpPr>
        <p:spPr>
          <a:xfrm>
            <a:off x="838200" y="1488332"/>
            <a:ext cx="10659386" cy="1223063"/>
          </a:xfrm>
        </p:spPr>
        <p:txBody>
          <a:bodyPr>
            <a:normAutofit fontScale="85000" lnSpcReduction="20000"/>
          </a:bodyPr>
          <a:lstStyle/>
          <a:p>
            <a:r>
              <a:rPr lang="en-GB" dirty="0"/>
              <a:t>Pulsar signals are weak, thus to find them, we must use large radio telescopes.</a:t>
            </a:r>
          </a:p>
          <a:p>
            <a:r>
              <a:rPr lang="en-GB" dirty="0"/>
              <a:t>We use complex software pipelines to ingest and process data collected.</a:t>
            </a:r>
          </a:p>
          <a:p>
            <a:r>
              <a:rPr lang="en-GB" dirty="0"/>
              <a:t>The processing creates pulsar candidates – files describing detected signals.</a:t>
            </a:r>
          </a:p>
          <a:p>
            <a:endParaRPr lang="en-GB" dirty="0"/>
          </a:p>
        </p:txBody>
      </p:sp>
      <p:pic>
        <p:nvPicPr>
          <p:cNvPr id="4" name="Picture 3">
            <a:extLst>
              <a:ext uri="{FF2B5EF4-FFF2-40B4-BE49-F238E27FC236}">
                <a16:creationId xmlns:a16="http://schemas.microsoft.com/office/drawing/2014/main" id="{46AD44DF-52C4-DB42-8DC8-2AFFA4780D7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43" y="2706997"/>
            <a:ext cx="9178456" cy="3854549"/>
          </a:xfrm>
          <a:prstGeom prst="rect">
            <a:avLst/>
          </a:prstGeom>
        </p:spPr>
      </p:pic>
      <p:grpSp>
        <p:nvGrpSpPr>
          <p:cNvPr id="2" name="Group 1">
            <a:extLst>
              <a:ext uri="{FF2B5EF4-FFF2-40B4-BE49-F238E27FC236}">
                <a16:creationId xmlns:a16="http://schemas.microsoft.com/office/drawing/2014/main" id="{948E8CA5-A519-274E-BAED-C96BD1E9DD99}"/>
              </a:ext>
            </a:extLst>
          </p:cNvPr>
          <p:cNvGrpSpPr/>
          <p:nvPr/>
        </p:nvGrpSpPr>
        <p:grpSpPr>
          <a:xfrm>
            <a:off x="4257275" y="2776293"/>
            <a:ext cx="6328780" cy="3171755"/>
            <a:chOff x="4257275" y="2776293"/>
            <a:chExt cx="6328780" cy="3171755"/>
          </a:xfrm>
        </p:grpSpPr>
        <p:sp>
          <p:nvSpPr>
            <p:cNvPr id="6" name="TextBox 5">
              <a:extLst>
                <a:ext uri="{FF2B5EF4-FFF2-40B4-BE49-F238E27FC236}">
                  <a16:creationId xmlns:a16="http://schemas.microsoft.com/office/drawing/2014/main" id="{D9287613-5088-4E4F-9349-F5DC9CAD29B7}"/>
                </a:ext>
              </a:extLst>
            </p:cNvPr>
            <p:cNvSpPr txBox="1"/>
            <p:nvPr/>
          </p:nvSpPr>
          <p:spPr>
            <a:xfrm>
              <a:off x="4257275" y="2776293"/>
              <a:ext cx="1251112" cy="646331"/>
            </a:xfrm>
            <a:prstGeom prst="rect">
              <a:avLst/>
            </a:prstGeom>
            <a:noFill/>
          </p:spPr>
          <p:txBody>
            <a:bodyPr wrap="none" rtlCol="0">
              <a:spAutoFit/>
            </a:bodyPr>
            <a:lstStyle/>
            <a:p>
              <a:pPr algn="ctr"/>
              <a:r>
                <a:rPr lang="en-GB" b="1" dirty="0">
                  <a:solidFill>
                    <a:schemeClr val="bg1"/>
                  </a:solidFill>
                  <a:effectLst>
                    <a:outerShdw blurRad="50800" dist="38100" dir="2700000" algn="tl" rotWithShape="0">
                      <a:prstClr val="black">
                        <a:alpha val="40000"/>
                      </a:prstClr>
                    </a:outerShdw>
                  </a:effectLst>
                </a:rPr>
                <a:t>Incoming</a:t>
              </a:r>
            </a:p>
            <a:p>
              <a:pPr algn="ctr"/>
              <a:r>
                <a:rPr lang="en-GB" b="1" dirty="0">
                  <a:solidFill>
                    <a:schemeClr val="bg1"/>
                  </a:solidFill>
                  <a:effectLst>
                    <a:outerShdw blurRad="50800" dist="38100" dir="2700000" algn="tl" rotWithShape="0">
                      <a:prstClr val="black">
                        <a:alpha val="40000"/>
                      </a:prstClr>
                    </a:outerShdw>
                  </a:effectLst>
                </a:rPr>
                <a:t>radiation</a:t>
              </a:r>
            </a:p>
          </p:txBody>
        </p:sp>
        <p:sp>
          <p:nvSpPr>
            <p:cNvPr id="11" name="TextBox 10">
              <a:extLst>
                <a:ext uri="{FF2B5EF4-FFF2-40B4-BE49-F238E27FC236}">
                  <a16:creationId xmlns:a16="http://schemas.microsoft.com/office/drawing/2014/main" id="{A096ECBB-70B7-A845-AAFE-4F856E9EA52C}"/>
                </a:ext>
              </a:extLst>
            </p:cNvPr>
            <p:cNvSpPr txBox="1"/>
            <p:nvPr/>
          </p:nvSpPr>
          <p:spPr>
            <a:xfrm>
              <a:off x="7288311" y="5578716"/>
              <a:ext cx="2389180" cy="369332"/>
            </a:xfrm>
            <a:prstGeom prst="rect">
              <a:avLst/>
            </a:prstGeom>
            <a:noFill/>
          </p:spPr>
          <p:txBody>
            <a:bodyPr wrap="none" rtlCol="0">
              <a:spAutoFit/>
            </a:bodyPr>
            <a:lstStyle/>
            <a:p>
              <a:r>
                <a:rPr lang="en-GB" b="1" dirty="0">
                  <a:solidFill>
                    <a:schemeClr val="bg1"/>
                  </a:solidFill>
                  <a:effectLst>
                    <a:outerShdw blurRad="50800" dist="38100" dir="2700000" algn="tl" rotWithShape="0">
                      <a:prstClr val="black">
                        <a:alpha val="40000"/>
                      </a:prstClr>
                    </a:outerShdw>
                  </a:effectLst>
                </a:rPr>
                <a:t>Data sampling / Search</a:t>
              </a:r>
            </a:p>
          </p:txBody>
        </p:sp>
        <p:sp>
          <p:nvSpPr>
            <p:cNvPr id="12" name="TextBox 11">
              <a:extLst>
                <a:ext uri="{FF2B5EF4-FFF2-40B4-BE49-F238E27FC236}">
                  <a16:creationId xmlns:a16="http://schemas.microsoft.com/office/drawing/2014/main" id="{EC41F4D0-FB75-2940-9940-DECD02E2E608}"/>
                </a:ext>
              </a:extLst>
            </p:cNvPr>
            <p:cNvSpPr txBox="1"/>
            <p:nvPr/>
          </p:nvSpPr>
          <p:spPr>
            <a:xfrm>
              <a:off x="9216065" y="3519328"/>
              <a:ext cx="1369990" cy="338554"/>
            </a:xfrm>
            <a:prstGeom prst="rect">
              <a:avLst/>
            </a:prstGeom>
            <a:noFill/>
          </p:spPr>
          <p:txBody>
            <a:bodyPr wrap="none" rtlCol="0">
              <a:spAutoFit/>
            </a:bodyPr>
            <a:lstStyle/>
            <a:p>
              <a:r>
                <a:rPr lang="en-GB" sz="1600" dirty="0">
                  <a:solidFill>
                    <a:schemeClr val="bg1"/>
                  </a:solidFill>
                  <a:effectLst>
                    <a:outerShdw blurRad="50800" dist="38100" dir="2700000" algn="tl" rotWithShape="0">
                      <a:prstClr val="black">
                        <a:alpha val="40000"/>
                      </a:prstClr>
                    </a:outerShdw>
                  </a:effectLst>
                </a:rPr>
                <a:t>Digital Sample</a:t>
              </a:r>
            </a:p>
          </p:txBody>
        </p:sp>
        <p:sp>
          <p:nvSpPr>
            <p:cNvPr id="13" name="TextBox 12">
              <a:extLst>
                <a:ext uri="{FF2B5EF4-FFF2-40B4-BE49-F238E27FC236}">
                  <a16:creationId xmlns:a16="http://schemas.microsoft.com/office/drawing/2014/main" id="{3F624B6D-9468-464C-91AC-15FD1E80A3EB}"/>
                </a:ext>
              </a:extLst>
            </p:cNvPr>
            <p:cNvSpPr txBox="1"/>
            <p:nvPr/>
          </p:nvSpPr>
          <p:spPr>
            <a:xfrm>
              <a:off x="9216065" y="3776740"/>
              <a:ext cx="1332416" cy="338554"/>
            </a:xfrm>
            <a:prstGeom prst="rect">
              <a:avLst/>
            </a:prstGeom>
            <a:noFill/>
          </p:spPr>
          <p:txBody>
            <a:bodyPr wrap="none" rtlCol="0">
              <a:spAutoFit/>
            </a:bodyPr>
            <a:lstStyle/>
            <a:p>
              <a:r>
                <a:rPr lang="en-GB" sz="1600" dirty="0">
                  <a:solidFill>
                    <a:schemeClr val="bg1"/>
                  </a:solidFill>
                  <a:effectLst>
                    <a:outerShdw blurRad="50800" dist="38100" dir="2700000" algn="tl" rotWithShape="0">
                      <a:prstClr val="black">
                        <a:alpha val="40000"/>
                      </a:prstClr>
                    </a:outerShdw>
                  </a:effectLst>
                </a:rPr>
                <a:t>Analog Signal</a:t>
              </a:r>
            </a:p>
          </p:txBody>
        </p:sp>
      </p:grpSp>
    </p:spTree>
    <p:extLst>
      <p:ext uri="{BB962C8B-B14F-4D97-AF65-F5344CB8AC3E}">
        <p14:creationId xmlns:p14="http://schemas.microsoft.com/office/powerpoint/2010/main" val="8244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F326DF-696D-C842-B5ED-545EB9B47782}"/>
              </a:ext>
            </a:extLst>
          </p:cNvPr>
          <p:cNvSpPr>
            <a:spLocks noGrp="1"/>
          </p:cNvSpPr>
          <p:nvPr>
            <p:ph type="title"/>
          </p:nvPr>
        </p:nvSpPr>
        <p:spPr>
          <a:xfrm>
            <a:off x="838200" y="681037"/>
            <a:ext cx="10515600" cy="622469"/>
          </a:xfrm>
        </p:spPr>
        <p:txBody>
          <a:bodyPr>
            <a:normAutofit fontScale="90000"/>
          </a:bodyPr>
          <a:lstStyle/>
          <a:p>
            <a:r>
              <a:rPr lang="en-GB" dirty="0"/>
              <a:t>Candidates - What are we looking for then?</a:t>
            </a:r>
          </a:p>
        </p:txBody>
      </p:sp>
      <p:sp>
        <p:nvSpPr>
          <p:cNvPr id="3" name="Content Placeholder 2">
            <a:extLst>
              <a:ext uri="{FF2B5EF4-FFF2-40B4-BE49-F238E27FC236}">
                <a16:creationId xmlns:a16="http://schemas.microsoft.com/office/drawing/2014/main" id="{67EC825C-A3D9-7E43-A527-22750D06A2EF}"/>
              </a:ext>
            </a:extLst>
          </p:cNvPr>
          <p:cNvSpPr>
            <a:spLocks noGrp="1"/>
          </p:cNvSpPr>
          <p:nvPr>
            <p:ph idx="1"/>
          </p:nvPr>
        </p:nvSpPr>
        <p:spPr>
          <a:xfrm>
            <a:off x="838200" y="1488332"/>
            <a:ext cx="3670190" cy="5202623"/>
          </a:xfrm>
        </p:spPr>
        <p:txBody>
          <a:bodyPr>
            <a:normAutofit fontScale="92500" lnSpcReduction="20000"/>
          </a:bodyPr>
          <a:lstStyle/>
          <a:p>
            <a:r>
              <a:rPr lang="en-GB" dirty="0"/>
              <a:t>Clear pulse with a defined peak in </a:t>
            </a:r>
            <a:r>
              <a:rPr lang="en-GB" dirty="0">
                <a:solidFill>
                  <a:srgbClr val="FFA43D"/>
                </a:solidFill>
              </a:rPr>
              <a:t>a)</a:t>
            </a:r>
            <a:r>
              <a:rPr lang="en-GB" dirty="0"/>
              <a:t>.</a:t>
            </a:r>
          </a:p>
          <a:p>
            <a:r>
              <a:rPr lang="en-GB" dirty="0"/>
              <a:t>Evidence that the signal persists in time, i.e. an indication of a periodic source. Shown in </a:t>
            </a:r>
            <a:r>
              <a:rPr lang="en-GB" dirty="0">
                <a:solidFill>
                  <a:srgbClr val="FFA43D"/>
                </a:solidFill>
              </a:rPr>
              <a:t>d)</a:t>
            </a:r>
            <a:r>
              <a:rPr lang="en-GB" dirty="0"/>
              <a:t>.</a:t>
            </a:r>
          </a:p>
          <a:p>
            <a:r>
              <a:rPr lang="en-GB" dirty="0"/>
              <a:t>Evidence that the signal persists in frequency - pulsars are broadband emitters shown in </a:t>
            </a:r>
            <a:r>
              <a:rPr lang="en-GB" dirty="0">
                <a:solidFill>
                  <a:srgbClr val="FFA43D"/>
                </a:solidFill>
              </a:rPr>
              <a:t>c)</a:t>
            </a:r>
            <a:r>
              <a:rPr lang="en-GB" dirty="0"/>
              <a:t>.</a:t>
            </a:r>
          </a:p>
          <a:p>
            <a:r>
              <a:rPr lang="en-GB" dirty="0"/>
              <a:t>A DM value greater than zero shown in </a:t>
            </a:r>
            <a:r>
              <a:rPr lang="en-GB" dirty="0">
                <a:solidFill>
                  <a:srgbClr val="FFA43D"/>
                </a:solidFill>
              </a:rPr>
              <a:t>b)</a:t>
            </a:r>
            <a:r>
              <a:rPr lang="en-GB" dirty="0"/>
              <a:t>.</a:t>
            </a:r>
          </a:p>
          <a:p>
            <a:r>
              <a:rPr lang="en-GB" dirty="0"/>
              <a:t>Evidence of other effects, such as scintillation?</a:t>
            </a:r>
          </a:p>
        </p:txBody>
      </p:sp>
      <p:pic>
        <p:nvPicPr>
          <p:cNvPr id="8" name="Picture 7">
            <a:extLst>
              <a:ext uri="{FF2B5EF4-FFF2-40B4-BE49-F238E27FC236}">
                <a16:creationId xmlns:a16="http://schemas.microsoft.com/office/drawing/2014/main" id="{D92A17EB-A3A4-C749-BCF1-7E7EEF6CE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7029" y="1313973"/>
            <a:ext cx="6102185" cy="5131937"/>
          </a:xfrm>
          <a:prstGeom prst="rect">
            <a:avLst/>
          </a:prstGeom>
        </p:spPr>
      </p:pic>
      <p:sp>
        <p:nvSpPr>
          <p:cNvPr id="2" name="TextBox 1">
            <a:extLst>
              <a:ext uri="{FF2B5EF4-FFF2-40B4-BE49-F238E27FC236}">
                <a16:creationId xmlns:a16="http://schemas.microsoft.com/office/drawing/2014/main" id="{D94EFA74-1340-0846-AE56-694CB40CFD0F}"/>
              </a:ext>
            </a:extLst>
          </p:cNvPr>
          <p:cNvSpPr txBox="1"/>
          <p:nvPr/>
        </p:nvSpPr>
        <p:spPr>
          <a:xfrm>
            <a:off x="9612464" y="3930589"/>
            <a:ext cx="1741336" cy="1200329"/>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Present through time</a:t>
            </a:r>
          </a:p>
        </p:txBody>
      </p:sp>
      <p:sp>
        <p:nvSpPr>
          <p:cNvPr id="9" name="TextBox 8">
            <a:extLst>
              <a:ext uri="{FF2B5EF4-FFF2-40B4-BE49-F238E27FC236}">
                <a16:creationId xmlns:a16="http://schemas.microsoft.com/office/drawing/2014/main" id="{7DD46F5C-6FD5-CF4C-A905-CB4DC4E39402}"/>
              </a:ext>
            </a:extLst>
          </p:cNvPr>
          <p:cNvSpPr txBox="1"/>
          <p:nvPr/>
        </p:nvSpPr>
        <p:spPr>
          <a:xfrm>
            <a:off x="9898932" y="1401999"/>
            <a:ext cx="1741336" cy="830997"/>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DM </a:t>
            </a:r>
            <a:r>
              <a:rPr lang="en-GB" sz="2400" b="1" dirty="0">
                <a:solidFill>
                  <a:schemeClr val="bg1"/>
                </a:solidFill>
                <a:effectLst>
                  <a:outerShdw blurRad="50800" dist="38100" dir="2700000" algn="tl" rotWithShape="0">
                    <a:prstClr val="black">
                      <a:alpha val="40000"/>
                    </a:prstClr>
                  </a:outerShdw>
                </a:effectLst>
              </a:rPr>
              <a:t>&gt;</a:t>
            </a:r>
            <a:r>
              <a:rPr lang="en-GB" sz="2400" b="1" dirty="0">
                <a:solidFill>
                  <a:srgbClr val="FFA43D"/>
                </a:solidFill>
                <a:effectLst>
                  <a:outerShdw blurRad="50800" dist="38100" dir="2700000" algn="tl" rotWithShape="0">
                    <a:prstClr val="black">
                      <a:alpha val="40000"/>
                    </a:prstClr>
                  </a:outerShdw>
                </a:effectLst>
              </a:rPr>
              <a:t> </a:t>
            </a:r>
            <a:r>
              <a:rPr lang="en-GB" sz="2400" b="1" dirty="0">
                <a:solidFill>
                  <a:srgbClr val="FFE699"/>
                </a:solidFill>
                <a:effectLst>
                  <a:outerShdw blurRad="50800" dist="38100" dir="2700000" algn="tl" rotWithShape="0">
                    <a:prstClr val="black">
                      <a:alpha val="40000"/>
                    </a:prstClr>
                  </a:outerShdw>
                </a:effectLst>
              </a:rPr>
              <a:t>0</a:t>
            </a:r>
            <a:r>
              <a:rPr lang="en-GB" sz="2400" b="1" dirty="0">
                <a:solidFill>
                  <a:srgbClr val="FFA43D"/>
                </a:solidFill>
                <a:effectLst>
                  <a:outerShdw blurRad="50800" dist="38100" dir="2700000" algn="tl" rotWithShape="0">
                    <a:prstClr val="black">
                      <a:alpha val="40000"/>
                    </a:prstClr>
                  </a:outerShdw>
                </a:effectLst>
              </a:rPr>
              <a:t>, i.e. peak </a:t>
            </a:r>
            <a:r>
              <a:rPr lang="en-GB" sz="2400" b="1" dirty="0">
                <a:solidFill>
                  <a:schemeClr val="bg1"/>
                </a:solidFill>
                <a:effectLst>
                  <a:outerShdw blurRad="50800" dist="38100" dir="2700000" algn="tl" rotWithShape="0">
                    <a:prstClr val="black">
                      <a:alpha val="40000"/>
                    </a:prstClr>
                  </a:outerShdw>
                </a:effectLst>
              </a:rPr>
              <a:t>&gt;</a:t>
            </a:r>
            <a:r>
              <a:rPr lang="en-GB" sz="2400" b="1" dirty="0">
                <a:solidFill>
                  <a:srgbClr val="FFA43D"/>
                </a:solidFill>
                <a:effectLst>
                  <a:outerShdw blurRad="50800" dist="38100" dir="2700000" algn="tl" rotWithShape="0">
                    <a:prstClr val="black">
                      <a:alpha val="40000"/>
                    </a:prstClr>
                  </a:outerShdw>
                </a:effectLst>
              </a:rPr>
              <a:t> </a:t>
            </a:r>
            <a:r>
              <a:rPr lang="en-GB" sz="2400" b="1" dirty="0">
                <a:solidFill>
                  <a:srgbClr val="FFE699"/>
                </a:solidFill>
                <a:effectLst>
                  <a:outerShdw blurRad="50800" dist="38100" dir="2700000" algn="tl" rotWithShape="0">
                    <a:prstClr val="black">
                      <a:alpha val="40000"/>
                    </a:prstClr>
                  </a:outerShdw>
                </a:effectLst>
              </a:rPr>
              <a:t>0</a:t>
            </a:r>
            <a:r>
              <a:rPr lang="en-GB" sz="2400" b="1" dirty="0">
                <a:solidFill>
                  <a:srgbClr val="FFA43D"/>
                </a:solidFill>
                <a:effectLst>
                  <a:outerShdw blurRad="50800" dist="38100" dir="2700000" algn="tl" rotWithShape="0">
                    <a:prstClr val="black">
                      <a:alpha val="40000"/>
                    </a:prstClr>
                  </a:outerShdw>
                </a:effectLst>
              </a:rPr>
              <a:t> </a:t>
            </a:r>
          </a:p>
        </p:txBody>
      </p:sp>
      <p:sp>
        <p:nvSpPr>
          <p:cNvPr id="11" name="TextBox 10">
            <a:extLst>
              <a:ext uri="{FF2B5EF4-FFF2-40B4-BE49-F238E27FC236}">
                <a16:creationId xmlns:a16="http://schemas.microsoft.com/office/drawing/2014/main" id="{919E124D-35DA-CB40-ACAA-0ACBEDE0AA45}"/>
              </a:ext>
            </a:extLst>
          </p:cNvPr>
          <p:cNvSpPr txBox="1"/>
          <p:nvPr/>
        </p:nvSpPr>
        <p:spPr>
          <a:xfrm>
            <a:off x="6674899" y="1389839"/>
            <a:ext cx="1741336" cy="830997"/>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Clear signal</a:t>
            </a:r>
          </a:p>
          <a:p>
            <a:pPr algn="ctr"/>
            <a:r>
              <a:rPr lang="en-GB" sz="2400" b="1" dirty="0">
                <a:solidFill>
                  <a:srgbClr val="FFA43D"/>
                </a:solidFill>
                <a:effectLst>
                  <a:outerShdw blurRad="50800" dist="38100" dir="2700000" algn="tl" rotWithShape="0">
                    <a:prstClr val="black">
                      <a:alpha val="40000"/>
                    </a:prstClr>
                  </a:outerShdw>
                </a:effectLst>
              </a:rPr>
              <a:t>with a peak</a:t>
            </a:r>
          </a:p>
        </p:txBody>
      </p:sp>
      <p:sp>
        <p:nvSpPr>
          <p:cNvPr id="13" name="TextBox 12">
            <a:extLst>
              <a:ext uri="{FF2B5EF4-FFF2-40B4-BE49-F238E27FC236}">
                <a16:creationId xmlns:a16="http://schemas.microsoft.com/office/drawing/2014/main" id="{9AC2F7F6-DF5A-5D43-861F-E6B00C379624}"/>
              </a:ext>
            </a:extLst>
          </p:cNvPr>
          <p:cNvSpPr txBox="1"/>
          <p:nvPr/>
        </p:nvSpPr>
        <p:spPr>
          <a:xfrm>
            <a:off x="6468386" y="3930590"/>
            <a:ext cx="1741336" cy="1200329"/>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Present through freq.</a:t>
            </a:r>
          </a:p>
        </p:txBody>
      </p:sp>
    </p:spTree>
    <p:extLst>
      <p:ext uri="{BB962C8B-B14F-4D97-AF65-F5344CB8AC3E}">
        <p14:creationId xmlns:p14="http://schemas.microsoft.com/office/powerpoint/2010/main" val="198525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F326DF-696D-C842-B5ED-545EB9B47782}"/>
              </a:ext>
            </a:extLst>
          </p:cNvPr>
          <p:cNvSpPr>
            <a:spLocks noGrp="1"/>
          </p:cNvSpPr>
          <p:nvPr>
            <p:ph type="title"/>
          </p:nvPr>
        </p:nvSpPr>
        <p:spPr>
          <a:xfrm>
            <a:off x="838200" y="681037"/>
            <a:ext cx="10515600" cy="622469"/>
          </a:xfrm>
        </p:spPr>
        <p:txBody>
          <a:bodyPr>
            <a:normAutofit fontScale="90000"/>
          </a:bodyPr>
          <a:lstStyle/>
          <a:p>
            <a:r>
              <a:rPr lang="en-GB" dirty="0"/>
              <a:t>Candidates - What are we looking for then?</a:t>
            </a:r>
          </a:p>
        </p:txBody>
      </p:sp>
      <p:sp>
        <p:nvSpPr>
          <p:cNvPr id="3" name="Content Placeholder 2">
            <a:extLst>
              <a:ext uri="{FF2B5EF4-FFF2-40B4-BE49-F238E27FC236}">
                <a16:creationId xmlns:a16="http://schemas.microsoft.com/office/drawing/2014/main" id="{67EC825C-A3D9-7E43-A527-22750D06A2EF}"/>
              </a:ext>
            </a:extLst>
          </p:cNvPr>
          <p:cNvSpPr>
            <a:spLocks noGrp="1"/>
          </p:cNvSpPr>
          <p:nvPr>
            <p:ph idx="1"/>
          </p:nvPr>
        </p:nvSpPr>
        <p:spPr>
          <a:xfrm>
            <a:off x="838200" y="2654321"/>
            <a:ext cx="5168364" cy="4036634"/>
          </a:xfrm>
        </p:spPr>
        <p:txBody>
          <a:bodyPr>
            <a:normAutofit/>
          </a:bodyPr>
          <a:lstStyle/>
          <a:p>
            <a:r>
              <a:rPr lang="en-GB" dirty="0"/>
              <a:t>Just to be clear – here’s what the matrices represent…</a:t>
            </a:r>
          </a:p>
          <a:p>
            <a:r>
              <a:rPr lang="en-GB" dirty="0"/>
              <a:t>They describe a birds eye view of multiple signals observed over time / freq.</a:t>
            </a:r>
          </a:p>
        </p:txBody>
      </p:sp>
      <p:grpSp>
        <p:nvGrpSpPr>
          <p:cNvPr id="22" name="Group 21">
            <a:extLst>
              <a:ext uri="{FF2B5EF4-FFF2-40B4-BE49-F238E27FC236}">
                <a16:creationId xmlns:a16="http://schemas.microsoft.com/office/drawing/2014/main" id="{9B42BCAE-CFEE-8046-A903-604D56642333}"/>
              </a:ext>
            </a:extLst>
          </p:cNvPr>
          <p:cNvGrpSpPr/>
          <p:nvPr/>
        </p:nvGrpSpPr>
        <p:grpSpPr>
          <a:xfrm>
            <a:off x="6096000" y="4128526"/>
            <a:ext cx="4850296" cy="1938992"/>
            <a:chOff x="6150012" y="3840202"/>
            <a:chExt cx="4850296" cy="1938992"/>
          </a:xfrm>
        </p:grpSpPr>
        <p:pic>
          <p:nvPicPr>
            <p:cNvPr id="8" name="Picture 7">
              <a:extLst>
                <a:ext uri="{FF2B5EF4-FFF2-40B4-BE49-F238E27FC236}">
                  <a16:creationId xmlns:a16="http://schemas.microsoft.com/office/drawing/2014/main" id="{D92A17EB-A3A4-C749-BCF1-7E7EEF6CE304}"/>
                </a:ext>
              </a:extLst>
            </p:cNvPr>
            <p:cNvPicPr>
              <a:picLocks noChangeAspect="1"/>
            </p:cNvPicPr>
            <p:nvPr/>
          </p:nvPicPr>
          <p:blipFill rotWithShape="1">
            <a:blip r:embed="rId3">
              <a:extLst>
                <a:ext uri="{28A0092B-C50C-407E-A947-70E740481C1C}">
                  <a14:useLocalDpi xmlns:a14="http://schemas.microsoft.com/office/drawing/2010/main" val="0"/>
                </a:ext>
              </a:extLst>
            </a:blip>
            <a:srcRect t="49359" r="50709" b="20463"/>
            <a:stretch/>
          </p:blipFill>
          <p:spPr>
            <a:xfrm>
              <a:off x="6150012" y="3840202"/>
              <a:ext cx="3007814" cy="1548714"/>
            </a:xfrm>
            <a:prstGeom prst="rect">
              <a:avLst/>
            </a:prstGeom>
          </p:spPr>
        </p:pic>
        <p:sp>
          <p:nvSpPr>
            <p:cNvPr id="13" name="TextBox 12">
              <a:extLst>
                <a:ext uri="{FF2B5EF4-FFF2-40B4-BE49-F238E27FC236}">
                  <a16:creationId xmlns:a16="http://schemas.microsoft.com/office/drawing/2014/main" id="{9AC2F7F6-DF5A-5D43-861F-E6B00C379624}"/>
                </a:ext>
              </a:extLst>
            </p:cNvPr>
            <p:cNvSpPr txBox="1"/>
            <p:nvPr/>
          </p:nvSpPr>
          <p:spPr>
            <a:xfrm>
              <a:off x="9258972" y="3840202"/>
              <a:ext cx="1741336" cy="1938992"/>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Birds eye-view of multiple pulses over time / freq.</a:t>
              </a:r>
            </a:p>
          </p:txBody>
        </p:sp>
        <p:cxnSp>
          <p:nvCxnSpPr>
            <p:cNvPr id="5" name="Straight Connector 4">
              <a:extLst>
                <a:ext uri="{FF2B5EF4-FFF2-40B4-BE49-F238E27FC236}">
                  <a16:creationId xmlns:a16="http://schemas.microsoft.com/office/drawing/2014/main" id="{6AFE9164-3EC0-1A47-873B-00CACB960B58}"/>
                </a:ext>
              </a:extLst>
            </p:cNvPr>
            <p:cNvCxnSpPr>
              <a:cxnSpLocks/>
            </p:cNvCxnSpPr>
            <p:nvPr/>
          </p:nvCxnSpPr>
          <p:spPr>
            <a:xfrm>
              <a:off x="7713411" y="3930823"/>
              <a:ext cx="0" cy="1172863"/>
            </a:xfrm>
            <a:prstGeom prst="line">
              <a:avLst/>
            </a:prstGeom>
            <a:ln w="76200">
              <a:solidFill>
                <a:srgbClr val="FFA43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934A3A86-4325-7C4D-9F6A-BAEAEF9ED3C5}"/>
              </a:ext>
            </a:extLst>
          </p:cNvPr>
          <p:cNvGrpSpPr/>
          <p:nvPr/>
        </p:nvGrpSpPr>
        <p:grpSpPr>
          <a:xfrm>
            <a:off x="7098115" y="1757408"/>
            <a:ext cx="2553014" cy="1756218"/>
            <a:chOff x="7152127" y="1469084"/>
            <a:chExt cx="2553014" cy="1756218"/>
          </a:xfrm>
        </p:grpSpPr>
        <p:pic>
          <p:nvPicPr>
            <p:cNvPr id="12" name="Picture 11">
              <a:extLst>
                <a:ext uri="{FF2B5EF4-FFF2-40B4-BE49-F238E27FC236}">
                  <a16:creationId xmlns:a16="http://schemas.microsoft.com/office/drawing/2014/main" id="{35C3CAA5-AE03-5149-BE28-BDBD425D3D25}"/>
                </a:ext>
              </a:extLst>
            </p:cNvPr>
            <p:cNvPicPr>
              <a:picLocks noChangeAspect="1"/>
            </p:cNvPicPr>
            <p:nvPr/>
          </p:nvPicPr>
          <p:blipFill rotWithShape="1">
            <a:blip r:embed="rId3">
              <a:extLst>
                <a:ext uri="{28A0092B-C50C-407E-A947-70E740481C1C}">
                  <a14:useLocalDpi xmlns:a14="http://schemas.microsoft.com/office/drawing/2010/main" val="0"/>
                </a:ext>
              </a:extLst>
            </a:blip>
            <a:srcRect l="9651" r="56734" b="76905"/>
            <a:stretch/>
          </p:blipFill>
          <p:spPr>
            <a:xfrm>
              <a:off x="7653919" y="1469084"/>
              <a:ext cx="2051222" cy="1185237"/>
            </a:xfrm>
            <a:prstGeom prst="rect">
              <a:avLst/>
            </a:prstGeom>
          </p:spPr>
        </p:pic>
        <p:pic>
          <p:nvPicPr>
            <p:cNvPr id="14" name="Picture 13">
              <a:extLst>
                <a:ext uri="{FF2B5EF4-FFF2-40B4-BE49-F238E27FC236}">
                  <a16:creationId xmlns:a16="http://schemas.microsoft.com/office/drawing/2014/main" id="{488D224F-75D2-A145-9619-DA19FAEBB31A}"/>
                </a:ext>
              </a:extLst>
            </p:cNvPr>
            <p:cNvPicPr>
              <a:picLocks noChangeAspect="1"/>
            </p:cNvPicPr>
            <p:nvPr/>
          </p:nvPicPr>
          <p:blipFill rotWithShape="1">
            <a:blip r:embed="rId3">
              <a:extLst>
                <a:ext uri="{28A0092B-C50C-407E-A947-70E740481C1C}">
                  <a14:useLocalDpi xmlns:a14="http://schemas.microsoft.com/office/drawing/2010/main" val="0"/>
                </a:ext>
              </a:extLst>
            </a:blip>
            <a:srcRect l="9651" r="56734" b="76905"/>
            <a:stretch/>
          </p:blipFill>
          <p:spPr>
            <a:xfrm>
              <a:off x="7415023" y="1735379"/>
              <a:ext cx="2051222" cy="1185237"/>
            </a:xfrm>
            <a:prstGeom prst="rect">
              <a:avLst/>
            </a:prstGeom>
          </p:spPr>
        </p:pic>
        <p:pic>
          <p:nvPicPr>
            <p:cNvPr id="15" name="Picture 14">
              <a:extLst>
                <a:ext uri="{FF2B5EF4-FFF2-40B4-BE49-F238E27FC236}">
                  <a16:creationId xmlns:a16="http://schemas.microsoft.com/office/drawing/2014/main" id="{238EBD55-4D93-154A-B2B5-78708117C7DF}"/>
                </a:ext>
              </a:extLst>
            </p:cNvPr>
            <p:cNvPicPr>
              <a:picLocks noChangeAspect="1"/>
            </p:cNvPicPr>
            <p:nvPr/>
          </p:nvPicPr>
          <p:blipFill rotWithShape="1">
            <a:blip r:embed="rId3">
              <a:extLst>
                <a:ext uri="{28A0092B-C50C-407E-A947-70E740481C1C}">
                  <a14:useLocalDpi xmlns:a14="http://schemas.microsoft.com/office/drawing/2010/main" val="0"/>
                </a:ext>
              </a:extLst>
            </a:blip>
            <a:srcRect l="9651" r="56734" b="76905"/>
            <a:stretch/>
          </p:blipFill>
          <p:spPr>
            <a:xfrm>
              <a:off x="7534471" y="1601516"/>
              <a:ext cx="2051222" cy="1185237"/>
            </a:xfrm>
            <a:prstGeom prst="rect">
              <a:avLst/>
            </a:prstGeom>
          </p:spPr>
        </p:pic>
        <p:pic>
          <p:nvPicPr>
            <p:cNvPr id="16" name="Picture 15">
              <a:extLst>
                <a:ext uri="{FF2B5EF4-FFF2-40B4-BE49-F238E27FC236}">
                  <a16:creationId xmlns:a16="http://schemas.microsoft.com/office/drawing/2014/main" id="{396A33FC-D6C0-9344-8589-65795E460050}"/>
                </a:ext>
              </a:extLst>
            </p:cNvPr>
            <p:cNvPicPr>
              <a:picLocks noChangeAspect="1"/>
            </p:cNvPicPr>
            <p:nvPr/>
          </p:nvPicPr>
          <p:blipFill rotWithShape="1">
            <a:blip r:embed="rId3">
              <a:extLst>
                <a:ext uri="{28A0092B-C50C-407E-A947-70E740481C1C}">
                  <a14:useLocalDpi xmlns:a14="http://schemas.microsoft.com/office/drawing/2010/main" val="0"/>
                </a:ext>
              </a:extLst>
            </a:blip>
            <a:srcRect l="9651" r="56734" b="76905"/>
            <a:stretch/>
          </p:blipFill>
          <p:spPr>
            <a:xfrm>
              <a:off x="7152127" y="2040065"/>
              <a:ext cx="2051222" cy="1185237"/>
            </a:xfrm>
            <a:prstGeom prst="rect">
              <a:avLst/>
            </a:prstGeom>
          </p:spPr>
        </p:pic>
        <p:pic>
          <p:nvPicPr>
            <p:cNvPr id="17" name="Picture 16">
              <a:extLst>
                <a:ext uri="{FF2B5EF4-FFF2-40B4-BE49-F238E27FC236}">
                  <a16:creationId xmlns:a16="http://schemas.microsoft.com/office/drawing/2014/main" id="{9E797869-37F4-9844-87AE-C06EAF258B09}"/>
                </a:ext>
              </a:extLst>
            </p:cNvPr>
            <p:cNvPicPr>
              <a:picLocks noChangeAspect="1"/>
            </p:cNvPicPr>
            <p:nvPr/>
          </p:nvPicPr>
          <p:blipFill rotWithShape="1">
            <a:blip r:embed="rId3">
              <a:extLst>
                <a:ext uri="{28A0092B-C50C-407E-A947-70E740481C1C}">
                  <a14:useLocalDpi xmlns:a14="http://schemas.microsoft.com/office/drawing/2010/main" val="0"/>
                </a:ext>
              </a:extLst>
            </a:blip>
            <a:srcRect l="9651" r="56734" b="76905"/>
            <a:stretch/>
          </p:blipFill>
          <p:spPr>
            <a:xfrm>
              <a:off x="7271575" y="1868732"/>
              <a:ext cx="2051222" cy="1185237"/>
            </a:xfrm>
            <a:prstGeom prst="rect">
              <a:avLst/>
            </a:prstGeom>
          </p:spPr>
        </p:pic>
        <p:cxnSp>
          <p:nvCxnSpPr>
            <p:cNvPr id="19" name="Straight Connector 18">
              <a:extLst>
                <a:ext uri="{FF2B5EF4-FFF2-40B4-BE49-F238E27FC236}">
                  <a16:creationId xmlns:a16="http://schemas.microsoft.com/office/drawing/2014/main" id="{6A335ED8-5DC4-B24B-891C-CFF8B90923BA}"/>
                </a:ext>
              </a:extLst>
            </p:cNvPr>
            <p:cNvCxnSpPr>
              <a:cxnSpLocks/>
            </p:cNvCxnSpPr>
            <p:nvPr/>
          </p:nvCxnSpPr>
          <p:spPr>
            <a:xfrm flipH="1">
              <a:off x="8019534" y="1686059"/>
              <a:ext cx="659996" cy="691565"/>
            </a:xfrm>
            <a:prstGeom prst="line">
              <a:avLst/>
            </a:prstGeom>
            <a:ln w="76200">
              <a:solidFill>
                <a:srgbClr val="FFA43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146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7" name="Title 1">
            <a:extLst>
              <a:ext uri="{FF2B5EF4-FFF2-40B4-BE49-F238E27FC236}">
                <a16:creationId xmlns:a16="http://schemas.microsoft.com/office/drawing/2014/main" id="{B6F326DF-696D-C842-B5ED-545EB9B47782}"/>
              </a:ext>
            </a:extLst>
          </p:cNvPr>
          <p:cNvSpPr>
            <a:spLocks noGrp="1"/>
          </p:cNvSpPr>
          <p:nvPr>
            <p:ph type="title"/>
          </p:nvPr>
        </p:nvSpPr>
        <p:spPr>
          <a:xfrm>
            <a:off x="838200" y="681037"/>
            <a:ext cx="10515600" cy="622469"/>
          </a:xfrm>
        </p:spPr>
        <p:txBody>
          <a:bodyPr>
            <a:normAutofit fontScale="90000"/>
          </a:bodyPr>
          <a:lstStyle/>
          <a:p>
            <a:r>
              <a:rPr lang="en-GB" dirty="0"/>
              <a:t>Candidate Example (1)</a:t>
            </a:r>
          </a:p>
        </p:txBody>
      </p:sp>
      <p:sp>
        <p:nvSpPr>
          <p:cNvPr id="3" name="Content Placeholder 2">
            <a:extLst>
              <a:ext uri="{FF2B5EF4-FFF2-40B4-BE49-F238E27FC236}">
                <a16:creationId xmlns:a16="http://schemas.microsoft.com/office/drawing/2014/main" id="{67EC825C-A3D9-7E43-A527-22750D06A2EF}"/>
              </a:ext>
            </a:extLst>
          </p:cNvPr>
          <p:cNvSpPr>
            <a:spLocks noGrp="1"/>
          </p:cNvSpPr>
          <p:nvPr>
            <p:ph idx="1"/>
          </p:nvPr>
        </p:nvSpPr>
        <p:spPr>
          <a:xfrm>
            <a:off x="838200" y="1488332"/>
            <a:ext cx="3670190" cy="5202623"/>
          </a:xfrm>
        </p:spPr>
        <p:txBody>
          <a:bodyPr>
            <a:normAutofit/>
          </a:bodyPr>
          <a:lstStyle/>
          <a:p>
            <a:r>
              <a:rPr lang="en-GB" dirty="0"/>
              <a:t>Defined peak.</a:t>
            </a:r>
          </a:p>
          <a:p>
            <a:r>
              <a:rPr lang="en-GB" dirty="0"/>
              <a:t>Clear DM peak </a:t>
            </a:r>
            <a:r>
              <a:rPr lang="en-GB" dirty="0">
                <a:solidFill>
                  <a:schemeClr val="bg1"/>
                </a:solidFill>
              </a:rPr>
              <a:t>&gt;</a:t>
            </a:r>
            <a:r>
              <a:rPr lang="en-GB" dirty="0"/>
              <a:t> 0.</a:t>
            </a:r>
          </a:p>
          <a:p>
            <a:r>
              <a:rPr lang="en-GB" dirty="0"/>
              <a:t>Consistent in time.</a:t>
            </a:r>
          </a:p>
          <a:p>
            <a:r>
              <a:rPr lang="en-GB" dirty="0"/>
              <a:t>Persistent in frequency.</a:t>
            </a:r>
          </a:p>
          <a:p>
            <a:r>
              <a:rPr lang="en-GB" dirty="0"/>
              <a:t>Obvious </a:t>
            </a:r>
            <a:r>
              <a:rPr lang="en-GB" dirty="0">
                <a:solidFill>
                  <a:srgbClr val="FFC000"/>
                </a:solidFill>
              </a:rPr>
              <a:t>pulsar</a:t>
            </a:r>
            <a:r>
              <a:rPr lang="en-GB" dirty="0"/>
              <a:t>!</a:t>
            </a:r>
          </a:p>
        </p:txBody>
      </p:sp>
      <p:pic>
        <p:nvPicPr>
          <p:cNvPr id="12" name="Candidate_NoAnnot.png" descr="Candidate_NoAnnot.png">
            <a:extLst>
              <a:ext uri="{FF2B5EF4-FFF2-40B4-BE49-F238E27FC236}">
                <a16:creationId xmlns:a16="http://schemas.microsoft.com/office/drawing/2014/main" id="{5EFDFC61-EEB5-FA4F-9C8E-CA0945A25F5C}"/>
              </a:ext>
            </a:extLst>
          </p:cNvPr>
          <p:cNvPicPr>
            <a:picLocks/>
          </p:cNvPicPr>
          <p:nvPr/>
        </p:nvPicPr>
        <p:blipFill>
          <a:blip r:embed="rId4"/>
          <a:stretch>
            <a:fillRect/>
          </a:stretch>
        </p:blipFill>
        <p:spPr>
          <a:xfrm>
            <a:off x="5566664" y="2038430"/>
            <a:ext cx="5451929" cy="3721703"/>
          </a:xfrm>
          <a:prstGeom prst="rect">
            <a:avLst/>
          </a:prstGeom>
          <a:effectLst>
            <a:outerShdw blurRad="38100" dist="23000" dir="5400000" rotWithShape="0">
              <a:srgbClr val="000000">
                <a:alpha val="81398"/>
              </a:srgbClr>
            </a:outerShdw>
          </a:effectLst>
        </p:spPr>
      </p:pic>
      <p:sp>
        <p:nvSpPr>
          <p:cNvPr id="14" name="Credit: HTRU Collaboration.">
            <a:extLst>
              <a:ext uri="{FF2B5EF4-FFF2-40B4-BE49-F238E27FC236}">
                <a16:creationId xmlns:a16="http://schemas.microsoft.com/office/drawing/2014/main" id="{764F577A-C7B4-1D48-8600-24D3E0F938B5}"/>
              </a:ext>
            </a:extLst>
          </p:cNvPr>
          <p:cNvSpPr txBox="1"/>
          <p:nvPr/>
        </p:nvSpPr>
        <p:spPr>
          <a:xfrm>
            <a:off x="6544073" y="5848175"/>
            <a:ext cx="3497109" cy="45845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rPr sz="2000" b="1" dirty="0">
                <a:effectLst>
                  <a:outerShdw blurRad="50800" dist="38100" dir="2700000" algn="tl" rotWithShape="0">
                    <a:prstClr val="black">
                      <a:alpha val="40000"/>
                    </a:prstClr>
                  </a:outerShdw>
                </a:effectLst>
              </a:rPr>
              <a:t>Credit: HTRU Collaboration.</a:t>
            </a:r>
          </a:p>
        </p:txBody>
      </p:sp>
      <p:grpSp>
        <p:nvGrpSpPr>
          <p:cNvPr id="2" name="Group 1">
            <a:extLst>
              <a:ext uri="{FF2B5EF4-FFF2-40B4-BE49-F238E27FC236}">
                <a16:creationId xmlns:a16="http://schemas.microsoft.com/office/drawing/2014/main" id="{D6DC4145-EE18-3C4E-B2A0-57BCEB062C5A}"/>
              </a:ext>
            </a:extLst>
          </p:cNvPr>
          <p:cNvGrpSpPr/>
          <p:nvPr/>
        </p:nvGrpSpPr>
        <p:grpSpPr>
          <a:xfrm>
            <a:off x="3637722" y="4926965"/>
            <a:ext cx="3175222" cy="1274201"/>
            <a:chOff x="3637722" y="4926965"/>
            <a:chExt cx="3175222" cy="1274201"/>
          </a:xfrm>
        </p:grpSpPr>
        <p:sp>
          <p:nvSpPr>
            <p:cNvPr id="15" name="TextBox 14">
              <a:extLst>
                <a:ext uri="{FF2B5EF4-FFF2-40B4-BE49-F238E27FC236}">
                  <a16:creationId xmlns:a16="http://schemas.microsoft.com/office/drawing/2014/main" id="{D0608620-6FFC-5B44-944F-D37DC69F004F}"/>
                </a:ext>
              </a:extLst>
            </p:cNvPr>
            <p:cNvSpPr txBox="1"/>
            <p:nvPr/>
          </p:nvSpPr>
          <p:spPr>
            <a:xfrm>
              <a:off x="3637722" y="5739501"/>
              <a:ext cx="1741336"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Signal</a:t>
              </a:r>
            </a:p>
          </p:txBody>
        </p:sp>
        <p:cxnSp>
          <p:nvCxnSpPr>
            <p:cNvPr id="5" name="Curved Connector 4">
              <a:extLst>
                <a:ext uri="{FF2B5EF4-FFF2-40B4-BE49-F238E27FC236}">
                  <a16:creationId xmlns:a16="http://schemas.microsoft.com/office/drawing/2014/main" id="{5A879248-2FAD-9B43-AF09-28FD789A7196}"/>
                </a:ext>
              </a:extLst>
            </p:cNvPr>
            <p:cNvCxnSpPr>
              <a:cxnSpLocks/>
              <a:stCxn id="15" idx="0"/>
            </p:cNvCxnSpPr>
            <p:nvPr/>
          </p:nvCxnSpPr>
          <p:spPr>
            <a:xfrm rot="5400000" flipH="1" flipV="1">
              <a:off x="5254399" y="4180956"/>
              <a:ext cx="812536" cy="2304554"/>
            </a:xfrm>
            <a:prstGeom prst="curvedConnector2">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0E5C93B2-4721-4744-8303-4D967EAE7EAB}"/>
              </a:ext>
            </a:extLst>
          </p:cNvPr>
          <p:cNvGrpSpPr/>
          <p:nvPr/>
        </p:nvGrpSpPr>
        <p:grpSpPr>
          <a:xfrm>
            <a:off x="3731525" y="3412541"/>
            <a:ext cx="3246124" cy="1329598"/>
            <a:chOff x="3731525" y="3412541"/>
            <a:chExt cx="3246124" cy="1329598"/>
          </a:xfrm>
        </p:grpSpPr>
        <p:sp>
          <p:nvSpPr>
            <p:cNvPr id="16" name="TextBox 15">
              <a:extLst>
                <a:ext uri="{FF2B5EF4-FFF2-40B4-BE49-F238E27FC236}">
                  <a16:creationId xmlns:a16="http://schemas.microsoft.com/office/drawing/2014/main" id="{AD628F3C-2C46-3D4E-94ED-D8FA8861B89D}"/>
                </a:ext>
              </a:extLst>
            </p:cNvPr>
            <p:cNvSpPr txBox="1"/>
            <p:nvPr/>
          </p:nvSpPr>
          <p:spPr>
            <a:xfrm>
              <a:off x="3731525" y="4280474"/>
              <a:ext cx="1741336"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Time</a:t>
              </a:r>
            </a:p>
          </p:txBody>
        </p:sp>
        <p:cxnSp>
          <p:nvCxnSpPr>
            <p:cNvPr id="21" name="Curved Connector 20">
              <a:extLst>
                <a:ext uri="{FF2B5EF4-FFF2-40B4-BE49-F238E27FC236}">
                  <a16:creationId xmlns:a16="http://schemas.microsoft.com/office/drawing/2014/main" id="{E88B9DB6-2415-B74C-8F66-27B3E0B831FE}"/>
                </a:ext>
              </a:extLst>
            </p:cNvPr>
            <p:cNvCxnSpPr>
              <a:cxnSpLocks/>
            </p:cNvCxnSpPr>
            <p:nvPr/>
          </p:nvCxnSpPr>
          <p:spPr>
            <a:xfrm rot="5400000" flipH="1" flipV="1">
              <a:off x="5419104" y="2666532"/>
              <a:ext cx="812536" cy="2304554"/>
            </a:xfrm>
            <a:prstGeom prst="curvedConnector2">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FEEECA2B-F388-3043-A89A-35CB85B3566C}"/>
              </a:ext>
            </a:extLst>
          </p:cNvPr>
          <p:cNvGrpSpPr/>
          <p:nvPr/>
        </p:nvGrpSpPr>
        <p:grpSpPr>
          <a:xfrm>
            <a:off x="3825328" y="2385631"/>
            <a:ext cx="3135719" cy="1224081"/>
            <a:chOff x="3825328" y="2385631"/>
            <a:chExt cx="3135719" cy="1224081"/>
          </a:xfrm>
        </p:grpSpPr>
        <p:sp>
          <p:nvSpPr>
            <p:cNvPr id="17" name="TextBox 16">
              <a:extLst>
                <a:ext uri="{FF2B5EF4-FFF2-40B4-BE49-F238E27FC236}">
                  <a16:creationId xmlns:a16="http://schemas.microsoft.com/office/drawing/2014/main" id="{AE9E5315-6663-6948-A39D-C23385A68F07}"/>
                </a:ext>
              </a:extLst>
            </p:cNvPr>
            <p:cNvSpPr txBox="1"/>
            <p:nvPr/>
          </p:nvSpPr>
          <p:spPr>
            <a:xfrm>
              <a:off x="3825328" y="3148047"/>
              <a:ext cx="1741336"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Frequency</a:t>
              </a:r>
            </a:p>
          </p:txBody>
        </p:sp>
        <p:cxnSp>
          <p:nvCxnSpPr>
            <p:cNvPr id="22" name="Curved Connector 21">
              <a:extLst>
                <a:ext uri="{FF2B5EF4-FFF2-40B4-BE49-F238E27FC236}">
                  <a16:creationId xmlns:a16="http://schemas.microsoft.com/office/drawing/2014/main" id="{805C89E4-6963-224D-85C2-35BE46E3A309}"/>
                </a:ext>
              </a:extLst>
            </p:cNvPr>
            <p:cNvCxnSpPr>
              <a:cxnSpLocks/>
            </p:cNvCxnSpPr>
            <p:nvPr/>
          </p:nvCxnSpPr>
          <p:spPr>
            <a:xfrm rot="5400000" flipH="1" flipV="1">
              <a:off x="5402502" y="1639622"/>
              <a:ext cx="812536" cy="2304554"/>
            </a:xfrm>
            <a:prstGeom prst="curvedConnector2">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0062DEDB-8D41-0C41-B6B9-4D7E01E0EE40}"/>
              </a:ext>
            </a:extLst>
          </p:cNvPr>
          <p:cNvGrpSpPr/>
          <p:nvPr/>
        </p:nvGrpSpPr>
        <p:grpSpPr>
          <a:xfrm>
            <a:off x="9153366" y="3429000"/>
            <a:ext cx="2699934" cy="1257742"/>
            <a:chOff x="9153366" y="3429000"/>
            <a:chExt cx="2699934" cy="1257742"/>
          </a:xfrm>
        </p:grpSpPr>
        <p:sp>
          <p:nvSpPr>
            <p:cNvPr id="18" name="TextBox 17">
              <a:extLst>
                <a:ext uri="{FF2B5EF4-FFF2-40B4-BE49-F238E27FC236}">
                  <a16:creationId xmlns:a16="http://schemas.microsoft.com/office/drawing/2014/main" id="{2829E09C-4743-AB48-81D3-A2E5D8EE2A3E}"/>
                </a:ext>
              </a:extLst>
            </p:cNvPr>
            <p:cNvSpPr txBox="1"/>
            <p:nvPr/>
          </p:nvSpPr>
          <p:spPr>
            <a:xfrm>
              <a:off x="11018593" y="4225077"/>
              <a:ext cx="834707"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DM</a:t>
              </a:r>
            </a:p>
          </p:txBody>
        </p:sp>
        <p:cxnSp>
          <p:nvCxnSpPr>
            <p:cNvPr id="23" name="Curved Connector 22">
              <a:extLst>
                <a:ext uri="{FF2B5EF4-FFF2-40B4-BE49-F238E27FC236}">
                  <a16:creationId xmlns:a16="http://schemas.microsoft.com/office/drawing/2014/main" id="{0DFDC2EA-60D9-9E46-A5BB-465282BC931F}"/>
                </a:ext>
              </a:extLst>
            </p:cNvPr>
            <p:cNvCxnSpPr>
              <a:cxnSpLocks/>
            </p:cNvCxnSpPr>
            <p:nvPr/>
          </p:nvCxnSpPr>
          <p:spPr>
            <a:xfrm rot="16200000" flipV="1">
              <a:off x="9899375" y="2682991"/>
              <a:ext cx="812536" cy="2304554"/>
            </a:xfrm>
            <a:prstGeom prst="curvedConnector2">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910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7" name="Title 1">
            <a:extLst>
              <a:ext uri="{FF2B5EF4-FFF2-40B4-BE49-F238E27FC236}">
                <a16:creationId xmlns:a16="http://schemas.microsoft.com/office/drawing/2014/main" id="{B6F326DF-696D-C842-B5ED-545EB9B47782}"/>
              </a:ext>
            </a:extLst>
          </p:cNvPr>
          <p:cNvSpPr>
            <a:spLocks noGrp="1"/>
          </p:cNvSpPr>
          <p:nvPr>
            <p:ph type="title"/>
          </p:nvPr>
        </p:nvSpPr>
        <p:spPr>
          <a:xfrm>
            <a:off x="838200" y="681037"/>
            <a:ext cx="10515600" cy="622469"/>
          </a:xfrm>
        </p:spPr>
        <p:txBody>
          <a:bodyPr>
            <a:normAutofit fontScale="90000"/>
          </a:bodyPr>
          <a:lstStyle/>
          <a:p>
            <a:r>
              <a:rPr lang="en-GB" dirty="0"/>
              <a:t>Candidate Example (2)</a:t>
            </a:r>
          </a:p>
        </p:txBody>
      </p:sp>
      <p:sp>
        <p:nvSpPr>
          <p:cNvPr id="3" name="Content Placeholder 2">
            <a:extLst>
              <a:ext uri="{FF2B5EF4-FFF2-40B4-BE49-F238E27FC236}">
                <a16:creationId xmlns:a16="http://schemas.microsoft.com/office/drawing/2014/main" id="{67EC825C-A3D9-7E43-A527-22750D06A2EF}"/>
              </a:ext>
            </a:extLst>
          </p:cNvPr>
          <p:cNvSpPr>
            <a:spLocks noGrp="1"/>
          </p:cNvSpPr>
          <p:nvPr>
            <p:ph idx="1"/>
          </p:nvPr>
        </p:nvSpPr>
        <p:spPr>
          <a:xfrm>
            <a:off x="838200" y="1488332"/>
            <a:ext cx="3670190" cy="5202623"/>
          </a:xfrm>
        </p:spPr>
        <p:txBody>
          <a:bodyPr>
            <a:normAutofit/>
          </a:bodyPr>
          <a:lstStyle/>
          <a:p>
            <a:r>
              <a:rPr lang="en-GB" dirty="0"/>
              <a:t>Clearly defined peak?</a:t>
            </a:r>
          </a:p>
          <a:p>
            <a:r>
              <a:rPr lang="en-GB" dirty="0"/>
              <a:t>Some persistence in time?</a:t>
            </a:r>
          </a:p>
          <a:p>
            <a:r>
              <a:rPr lang="en-GB" dirty="0"/>
              <a:t>A DM value </a:t>
            </a:r>
            <a:r>
              <a:rPr lang="en-GB" dirty="0">
                <a:solidFill>
                  <a:schemeClr val="bg1"/>
                </a:solidFill>
              </a:rPr>
              <a:t>&gt;</a:t>
            </a:r>
            <a:r>
              <a:rPr lang="en-GB" dirty="0"/>
              <a:t> zero</a:t>
            </a:r>
          </a:p>
          <a:p>
            <a:r>
              <a:rPr lang="en-GB" dirty="0"/>
              <a:t>This is just </a:t>
            </a:r>
            <a:r>
              <a:rPr lang="en-GB" dirty="0">
                <a:solidFill>
                  <a:schemeClr val="bg1"/>
                </a:solidFill>
              </a:rPr>
              <a:t>“</a:t>
            </a:r>
            <a:r>
              <a:rPr lang="en-GB" dirty="0">
                <a:solidFill>
                  <a:srgbClr val="FFC000"/>
                </a:solidFill>
              </a:rPr>
              <a:t>noise</a:t>
            </a:r>
            <a:r>
              <a:rPr lang="en-GB" dirty="0">
                <a:solidFill>
                  <a:schemeClr val="bg1"/>
                </a:solidFill>
              </a:rPr>
              <a:t>”</a:t>
            </a:r>
            <a:r>
              <a:rPr lang="en-GB" dirty="0"/>
              <a:t>.</a:t>
            </a:r>
          </a:p>
          <a:p>
            <a:endParaRPr lang="en-GB" dirty="0"/>
          </a:p>
        </p:txBody>
      </p:sp>
      <p:sp>
        <p:nvSpPr>
          <p:cNvPr id="14" name="Credit: HTRU Collaboration.">
            <a:extLst>
              <a:ext uri="{FF2B5EF4-FFF2-40B4-BE49-F238E27FC236}">
                <a16:creationId xmlns:a16="http://schemas.microsoft.com/office/drawing/2014/main" id="{764F577A-C7B4-1D48-8600-24D3E0F938B5}"/>
              </a:ext>
            </a:extLst>
          </p:cNvPr>
          <p:cNvSpPr txBox="1"/>
          <p:nvPr/>
        </p:nvSpPr>
        <p:spPr>
          <a:xfrm>
            <a:off x="6544073" y="5848175"/>
            <a:ext cx="3819505" cy="458459"/>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rPr sz="2000" b="1" dirty="0">
                <a:effectLst>
                  <a:outerShdw blurRad="50800" dist="38100" dir="2700000" algn="tl" rotWithShape="0">
                    <a:prstClr val="black">
                      <a:alpha val="40000"/>
                    </a:prstClr>
                  </a:outerShdw>
                </a:effectLst>
              </a:rPr>
              <a:t>Credit: </a:t>
            </a:r>
            <a:r>
              <a:rPr lang="en-GB" sz="2000" b="1" dirty="0">
                <a:effectLst>
                  <a:outerShdw blurRad="50800" dist="38100" dir="2700000" algn="tl" rotWithShape="0">
                    <a:prstClr val="black">
                      <a:alpha val="40000"/>
                    </a:prstClr>
                  </a:outerShdw>
                </a:effectLst>
              </a:rPr>
              <a:t>LOTAAS</a:t>
            </a:r>
            <a:r>
              <a:rPr sz="2000" b="1" dirty="0">
                <a:effectLst>
                  <a:outerShdw blurRad="50800" dist="38100" dir="2700000" algn="tl" rotWithShape="0">
                    <a:prstClr val="black">
                      <a:alpha val="40000"/>
                    </a:prstClr>
                  </a:outerShdw>
                </a:effectLst>
              </a:rPr>
              <a:t> Collaboration.</a:t>
            </a:r>
          </a:p>
        </p:txBody>
      </p:sp>
      <p:sp>
        <p:nvSpPr>
          <p:cNvPr id="25" name="Rectangle">
            <a:extLst>
              <a:ext uri="{FF2B5EF4-FFF2-40B4-BE49-F238E27FC236}">
                <a16:creationId xmlns:a16="http://schemas.microsoft.com/office/drawing/2014/main" id="{BA1826B8-7A25-9F40-B6DE-A429D70F382A}"/>
              </a:ext>
            </a:extLst>
          </p:cNvPr>
          <p:cNvSpPr/>
          <p:nvPr/>
        </p:nvSpPr>
        <p:spPr>
          <a:xfrm>
            <a:off x="6053746" y="2030425"/>
            <a:ext cx="4624880" cy="3600032"/>
          </a:xfrm>
          <a:prstGeom prst="rect">
            <a:avLst/>
          </a:prstGeom>
          <a:solidFill>
            <a:srgbClr val="FFFFFF"/>
          </a:solidFill>
          <a:ln w="25400">
            <a:solidFill>
              <a:srgbClr val="FFFFFF"/>
            </a:solidFill>
            <a:miter lim="400000"/>
          </a:ln>
          <a:effectLst>
            <a:outerShdw blurRad="38100" dist="23000" dir="5400000" rotWithShape="0">
              <a:srgbClr val="000000">
                <a:alpha val="35000"/>
              </a:srgbClr>
            </a:outerShdw>
          </a:effectLst>
        </p:spPr>
        <p:txBody>
          <a:bodyPr lIns="45719" rIns="45719" anchor="ctr"/>
          <a:lstStyle/>
          <a:p>
            <a:endParaRPr/>
          </a:p>
        </p:txBody>
      </p:sp>
      <p:grpSp>
        <p:nvGrpSpPr>
          <p:cNvPr id="26" name="Noise.png">
            <a:extLst>
              <a:ext uri="{FF2B5EF4-FFF2-40B4-BE49-F238E27FC236}">
                <a16:creationId xmlns:a16="http://schemas.microsoft.com/office/drawing/2014/main" id="{FE143AFB-A1CD-614D-83C5-9A1B699BA78E}"/>
              </a:ext>
            </a:extLst>
          </p:cNvPr>
          <p:cNvGrpSpPr/>
          <p:nvPr/>
        </p:nvGrpSpPr>
        <p:grpSpPr>
          <a:xfrm>
            <a:off x="5919771" y="1884386"/>
            <a:ext cx="4942516" cy="3855115"/>
            <a:chOff x="0" y="0"/>
            <a:chExt cx="4942514" cy="3855113"/>
          </a:xfrm>
        </p:grpSpPr>
        <p:pic>
          <p:nvPicPr>
            <p:cNvPr id="27" name="Noise.png" descr="Noise.png">
              <a:extLst>
                <a:ext uri="{FF2B5EF4-FFF2-40B4-BE49-F238E27FC236}">
                  <a16:creationId xmlns:a16="http://schemas.microsoft.com/office/drawing/2014/main" id="{175A2042-316D-E044-860A-2A9237C59C17}"/>
                </a:ext>
              </a:extLst>
            </p:cNvPr>
            <p:cNvPicPr>
              <a:picLocks noChangeAspect="1"/>
            </p:cNvPicPr>
            <p:nvPr/>
          </p:nvPicPr>
          <p:blipFill>
            <a:blip r:embed="rId4"/>
            <a:srcRect/>
            <a:stretch>
              <a:fillRect/>
            </a:stretch>
          </p:blipFill>
          <p:spPr>
            <a:xfrm>
              <a:off x="139700" y="243699"/>
              <a:ext cx="4663115" cy="3471715"/>
            </a:xfrm>
            <a:prstGeom prst="rect">
              <a:avLst/>
            </a:prstGeom>
            <a:ln>
              <a:noFill/>
            </a:ln>
            <a:effectLst/>
          </p:spPr>
        </p:pic>
        <p:pic>
          <p:nvPicPr>
            <p:cNvPr id="28" name="Noise.png" descr="Noise.png">
              <a:extLst>
                <a:ext uri="{FF2B5EF4-FFF2-40B4-BE49-F238E27FC236}">
                  <a16:creationId xmlns:a16="http://schemas.microsoft.com/office/drawing/2014/main" id="{BFE034DC-2D48-3947-93A1-53ECB82E3E32}"/>
                </a:ext>
              </a:extLst>
            </p:cNvPr>
            <p:cNvPicPr>
              <a:picLocks/>
            </p:cNvPicPr>
            <p:nvPr/>
          </p:nvPicPr>
          <p:blipFill>
            <a:blip r:embed="rId5"/>
            <a:stretch>
              <a:fillRect/>
            </a:stretch>
          </p:blipFill>
          <p:spPr>
            <a:xfrm>
              <a:off x="-1" y="0"/>
              <a:ext cx="4942516" cy="3855114"/>
            </a:xfrm>
            <a:prstGeom prst="rect">
              <a:avLst/>
            </a:prstGeom>
            <a:effectLst/>
          </p:spPr>
        </p:pic>
      </p:grpSp>
      <p:grpSp>
        <p:nvGrpSpPr>
          <p:cNvPr id="2" name="Group 1">
            <a:extLst>
              <a:ext uri="{FF2B5EF4-FFF2-40B4-BE49-F238E27FC236}">
                <a16:creationId xmlns:a16="http://schemas.microsoft.com/office/drawing/2014/main" id="{B2B4CECB-1C30-3743-BBBB-745A73172E2B}"/>
              </a:ext>
            </a:extLst>
          </p:cNvPr>
          <p:cNvGrpSpPr/>
          <p:nvPr/>
        </p:nvGrpSpPr>
        <p:grpSpPr>
          <a:xfrm>
            <a:off x="3922963" y="2374688"/>
            <a:ext cx="2358566" cy="1080882"/>
            <a:chOff x="3922963" y="2374688"/>
            <a:chExt cx="2358566" cy="1080882"/>
          </a:xfrm>
        </p:grpSpPr>
        <p:sp>
          <p:nvSpPr>
            <p:cNvPr id="15" name="TextBox 14">
              <a:extLst>
                <a:ext uri="{FF2B5EF4-FFF2-40B4-BE49-F238E27FC236}">
                  <a16:creationId xmlns:a16="http://schemas.microsoft.com/office/drawing/2014/main" id="{D0608620-6FFC-5B44-944F-D37DC69F004F}"/>
                </a:ext>
              </a:extLst>
            </p:cNvPr>
            <p:cNvSpPr txBox="1"/>
            <p:nvPr/>
          </p:nvSpPr>
          <p:spPr>
            <a:xfrm>
              <a:off x="3922963" y="2993905"/>
              <a:ext cx="1741336"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Signal</a:t>
              </a:r>
            </a:p>
          </p:txBody>
        </p:sp>
        <p:cxnSp>
          <p:nvCxnSpPr>
            <p:cNvPr id="5" name="Curved Connector 4">
              <a:extLst>
                <a:ext uri="{FF2B5EF4-FFF2-40B4-BE49-F238E27FC236}">
                  <a16:creationId xmlns:a16="http://schemas.microsoft.com/office/drawing/2014/main" id="{5A879248-2FAD-9B43-AF09-28FD789A7196}"/>
                </a:ext>
              </a:extLst>
            </p:cNvPr>
            <p:cNvCxnSpPr>
              <a:cxnSpLocks/>
              <a:stCxn id="15" idx="0"/>
            </p:cNvCxnSpPr>
            <p:nvPr/>
          </p:nvCxnSpPr>
          <p:spPr>
            <a:xfrm rot="5400000" flipH="1" flipV="1">
              <a:off x="5227971" y="1940347"/>
              <a:ext cx="619218" cy="1487899"/>
            </a:xfrm>
            <a:prstGeom prst="curvedConnector2">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4A9DE6C-FC8B-4B4B-85C3-5C8CB024E7C9}"/>
              </a:ext>
            </a:extLst>
          </p:cNvPr>
          <p:cNvGrpSpPr/>
          <p:nvPr/>
        </p:nvGrpSpPr>
        <p:grpSpPr>
          <a:xfrm>
            <a:off x="3731525" y="3699269"/>
            <a:ext cx="2446638" cy="1042870"/>
            <a:chOff x="3731525" y="3699269"/>
            <a:chExt cx="2446638" cy="1042870"/>
          </a:xfrm>
        </p:grpSpPr>
        <p:sp>
          <p:nvSpPr>
            <p:cNvPr id="16" name="TextBox 15">
              <a:extLst>
                <a:ext uri="{FF2B5EF4-FFF2-40B4-BE49-F238E27FC236}">
                  <a16:creationId xmlns:a16="http://schemas.microsoft.com/office/drawing/2014/main" id="{AD628F3C-2C46-3D4E-94ED-D8FA8861B89D}"/>
                </a:ext>
              </a:extLst>
            </p:cNvPr>
            <p:cNvSpPr txBox="1"/>
            <p:nvPr/>
          </p:nvSpPr>
          <p:spPr>
            <a:xfrm>
              <a:off x="3731525" y="4280474"/>
              <a:ext cx="1741336"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Time</a:t>
              </a:r>
            </a:p>
          </p:txBody>
        </p:sp>
        <p:cxnSp>
          <p:nvCxnSpPr>
            <p:cNvPr id="21" name="Curved Connector 20">
              <a:extLst>
                <a:ext uri="{FF2B5EF4-FFF2-40B4-BE49-F238E27FC236}">
                  <a16:creationId xmlns:a16="http://schemas.microsoft.com/office/drawing/2014/main" id="{E88B9DB6-2415-B74C-8F66-27B3E0B831FE}"/>
                </a:ext>
              </a:extLst>
            </p:cNvPr>
            <p:cNvCxnSpPr>
              <a:cxnSpLocks/>
            </p:cNvCxnSpPr>
            <p:nvPr/>
          </p:nvCxnSpPr>
          <p:spPr>
            <a:xfrm flipV="1">
              <a:off x="5033319" y="3699269"/>
              <a:ext cx="1144844" cy="823304"/>
            </a:xfrm>
            <a:prstGeom prst="curvedConnector3">
              <a:avLst>
                <a:gd name="adj1" fmla="val 50000"/>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08930C43-71BD-6846-8F04-69067BD8322B}"/>
              </a:ext>
            </a:extLst>
          </p:cNvPr>
          <p:cNvGrpSpPr/>
          <p:nvPr/>
        </p:nvGrpSpPr>
        <p:grpSpPr>
          <a:xfrm>
            <a:off x="9151951" y="2222631"/>
            <a:ext cx="3121717" cy="1206372"/>
            <a:chOff x="9151951" y="2222631"/>
            <a:chExt cx="3121717" cy="1206372"/>
          </a:xfrm>
        </p:grpSpPr>
        <p:sp>
          <p:nvSpPr>
            <p:cNvPr id="17" name="TextBox 16">
              <a:extLst>
                <a:ext uri="{FF2B5EF4-FFF2-40B4-BE49-F238E27FC236}">
                  <a16:creationId xmlns:a16="http://schemas.microsoft.com/office/drawing/2014/main" id="{AE9E5315-6663-6948-A39D-C23385A68F07}"/>
                </a:ext>
              </a:extLst>
            </p:cNvPr>
            <p:cNvSpPr txBox="1"/>
            <p:nvPr/>
          </p:nvSpPr>
          <p:spPr>
            <a:xfrm>
              <a:off x="10532332" y="2222631"/>
              <a:ext cx="1741336"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Freq.</a:t>
              </a:r>
            </a:p>
          </p:txBody>
        </p:sp>
        <p:cxnSp>
          <p:nvCxnSpPr>
            <p:cNvPr id="22" name="Curved Connector 21">
              <a:extLst>
                <a:ext uri="{FF2B5EF4-FFF2-40B4-BE49-F238E27FC236}">
                  <a16:creationId xmlns:a16="http://schemas.microsoft.com/office/drawing/2014/main" id="{805C89E4-6963-224D-85C2-35BE46E3A309}"/>
                </a:ext>
              </a:extLst>
            </p:cNvPr>
            <p:cNvCxnSpPr>
              <a:cxnSpLocks/>
              <a:stCxn id="17" idx="2"/>
            </p:cNvCxnSpPr>
            <p:nvPr/>
          </p:nvCxnSpPr>
          <p:spPr>
            <a:xfrm rot="5400000">
              <a:off x="9905123" y="1931125"/>
              <a:ext cx="744706" cy="2251049"/>
            </a:xfrm>
            <a:prstGeom prst="curvedConnector2">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4166402-6A77-A34F-BE22-5D05A47E5177}"/>
              </a:ext>
            </a:extLst>
          </p:cNvPr>
          <p:cNvGrpSpPr/>
          <p:nvPr/>
        </p:nvGrpSpPr>
        <p:grpSpPr>
          <a:xfrm>
            <a:off x="8857758" y="4945713"/>
            <a:ext cx="3040937" cy="915576"/>
            <a:chOff x="8857758" y="4945713"/>
            <a:chExt cx="3040937" cy="915576"/>
          </a:xfrm>
        </p:grpSpPr>
        <p:sp>
          <p:nvSpPr>
            <p:cNvPr id="18" name="TextBox 17">
              <a:extLst>
                <a:ext uri="{FF2B5EF4-FFF2-40B4-BE49-F238E27FC236}">
                  <a16:creationId xmlns:a16="http://schemas.microsoft.com/office/drawing/2014/main" id="{2829E09C-4743-AB48-81D3-A2E5D8EE2A3E}"/>
                </a:ext>
              </a:extLst>
            </p:cNvPr>
            <p:cNvSpPr txBox="1"/>
            <p:nvPr/>
          </p:nvSpPr>
          <p:spPr>
            <a:xfrm>
              <a:off x="11063988" y="5399624"/>
              <a:ext cx="834707"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DM</a:t>
              </a:r>
            </a:p>
          </p:txBody>
        </p:sp>
        <p:cxnSp>
          <p:nvCxnSpPr>
            <p:cNvPr id="23" name="Curved Connector 22">
              <a:extLst>
                <a:ext uri="{FF2B5EF4-FFF2-40B4-BE49-F238E27FC236}">
                  <a16:creationId xmlns:a16="http://schemas.microsoft.com/office/drawing/2014/main" id="{0DFDC2EA-60D9-9E46-A5BB-465282BC931F}"/>
                </a:ext>
              </a:extLst>
            </p:cNvPr>
            <p:cNvCxnSpPr>
              <a:cxnSpLocks/>
              <a:stCxn id="18" idx="1"/>
            </p:cNvCxnSpPr>
            <p:nvPr/>
          </p:nvCxnSpPr>
          <p:spPr>
            <a:xfrm rot="10800000">
              <a:off x="8857758" y="4945713"/>
              <a:ext cx="2206231" cy="684744"/>
            </a:xfrm>
            <a:prstGeom prst="curvedConnector3">
              <a:avLst>
                <a:gd name="adj1" fmla="val 50000"/>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3ED3D4D1-2382-7148-9160-BA3E76AFA676}"/>
              </a:ext>
            </a:extLst>
          </p:cNvPr>
          <p:cNvGrpSpPr/>
          <p:nvPr/>
        </p:nvGrpSpPr>
        <p:grpSpPr>
          <a:xfrm>
            <a:off x="1128011" y="4363491"/>
            <a:ext cx="2507867" cy="1868377"/>
            <a:chOff x="1128011" y="4363491"/>
            <a:chExt cx="2507867" cy="1868377"/>
          </a:xfrm>
        </p:grpSpPr>
        <p:pic>
          <p:nvPicPr>
            <p:cNvPr id="29" name="noise.jpg">
              <a:extLst>
                <a:ext uri="{FF2B5EF4-FFF2-40B4-BE49-F238E27FC236}">
                  <a16:creationId xmlns:a16="http://schemas.microsoft.com/office/drawing/2014/main" id="{1286DC56-100A-EE4B-AE4A-2749B524623F}"/>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32000" contrast="-33000"/>
                      </a14:imgEffect>
                    </a14:imgLayer>
                  </a14:imgProps>
                </a:ext>
              </a:extLst>
            </a:blip>
            <a:srcRect r="11023"/>
            <a:stretch>
              <a:fillRect/>
            </a:stretch>
          </p:blipFill>
          <p:spPr>
            <a:xfrm>
              <a:off x="1128011" y="4363491"/>
              <a:ext cx="2507867" cy="1409291"/>
            </a:xfrm>
            <a:prstGeom prst="rect">
              <a:avLst/>
            </a:prstGeom>
            <a:ln>
              <a:noFill/>
            </a:ln>
            <a:effectLst>
              <a:softEdge rad="112500"/>
            </a:effectLst>
          </p:spPr>
        </p:pic>
        <p:sp>
          <p:nvSpPr>
            <p:cNvPr id="30" name="Credit: HTRU Collaboration.">
              <a:extLst>
                <a:ext uri="{FF2B5EF4-FFF2-40B4-BE49-F238E27FC236}">
                  <a16:creationId xmlns:a16="http://schemas.microsoft.com/office/drawing/2014/main" id="{F6E8F9D6-CC9F-7B49-AF1A-D14C8C91363C}"/>
                </a:ext>
              </a:extLst>
            </p:cNvPr>
            <p:cNvSpPr txBox="1"/>
            <p:nvPr/>
          </p:nvSpPr>
          <p:spPr>
            <a:xfrm>
              <a:off x="1290620" y="5773409"/>
              <a:ext cx="2182647" cy="458459"/>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rPr lang="en-GB" sz="2000" b="1" dirty="0">
                  <a:effectLst>
                    <a:outerShdw blurRad="50800" dist="38100" dir="2700000" algn="tl" rotWithShape="0">
                      <a:prstClr val="black">
                        <a:alpha val="40000"/>
                      </a:prstClr>
                    </a:outerShdw>
                  </a:effectLst>
                </a:rPr>
                <a:t>Just like TV static</a:t>
              </a:r>
              <a:r>
                <a:rPr sz="2000" b="1" dirty="0">
                  <a:effectLst>
                    <a:outerShdw blurRad="50800" dist="38100" dir="2700000" algn="tl" rotWithShape="0">
                      <a:prstClr val="black">
                        <a:alpha val="40000"/>
                      </a:prstClr>
                    </a:outerShdw>
                  </a:effectLst>
                </a:rPr>
                <a:t>.</a:t>
              </a:r>
            </a:p>
          </p:txBody>
        </p:sp>
      </p:grpSp>
    </p:spTree>
    <p:extLst>
      <p:ext uri="{BB962C8B-B14F-4D97-AF65-F5344CB8AC3E}">
        <p14:creationId xmlns:p14="http://schemas.microsoft.com/office/powerpoint/2010/main" val="9978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a:extLst>
              <a:ext uri="{FF2B5EF4-FFF2-40B4-BE49-F238E27FC236}">
                <a16:creationId xmlns:a16="http://schemas.microsoft.com/office/drawing/2014/main" id="{6A42D1E4-674C-874A-A475-A78B6C41DE9C}"/>
              </a:ext>
            </a:extLst>
          </p:cNvPr>
          <p:cNvSpPr/>
          <p:nvPr/>
        </p:nvSpPr>
        <p:spPr>
          <a:xfrm>
            <a:off x="6149321" y="2071768"/>
            <a:ext cx="4624880" cy="3600032"/>
          </a:xfrm>
          <a:prstGeom prst="rect">
            <a:avLst/>
          </a:prstGeom>
          <a:solidFill>
            <a:srgbClr val="FFFFFF"/>
          </a:solidFill>
          <a:ln w="12700">
            <a:miter lim="400000"/>
          </a:ln>
          <a:effectLst>
            <a:outerShdw blurRad="38100" dist="23000" dir="5400000" rotWithShape="0">
              <a:srgbClr val="000000">
                <a:alpha val="35000"/>
              </a:srgbClr>
            </a:outerShdw>
          </a:effectLst>
        </p:spPr>
        <p:txBody>
          <a:bodyPr lIns="45719" rIns="45719" anchor="ctr"/>
          <a:lstStyle/>
          <a:p>
            <a:endParaRPr/>
          </a:p>
        </p:txBody>
      </p:sp>
      <p:grpSp>
        <p:nvGrpSpPr>
          <p:cNvPr id="20" name="RFI.png">
            <a:extLst>
              <a:ext uri="{FF2B5EF4-FFF2-40B4-BE49-F238E27FC236}">
                <a16:creationId xmlns:a16="http://schemas.microsoft.com/office/drawing/2014/main" id="{E6CA3205-4E5C-7D40-A070-912DC704CAFA}"/>
              </a:ext>
            </a:extLst>
          </p:cNvPr>
          <p:cNvGrpSpPr/>
          <p:nvPr/>
        </p:nvGrpSpPr>
        <p:grpSpPr>
          <a:xfrm>
            <a:off x="6019167" y="1928191"/>
            <a:ext cx="4885188" cy="3797811"/>
            <a:chOff x="0" y="0"/>
            <a:chExt cx="4885186" cy="3797810"/>
          </a:xfrm>
        </p:grpSpPr>
        <p:pic>
          <p:nvPicPr>
            <p:cNvPr id="24" name="RFI.png" descr="RFI.png">
              <a:extLst>
                <a:ext uri="{FF2B5EF4-FFF2-40B4-BE49-F238E27FC236}">
                  <a16:creationId xmlns:a16="http://schemas.microsoft.com/office/drawing/2014/main" id="{F4D23A4F-F367-B44C-B804-13D68AA61647}"/>
                </a:ext>
              </a:extLst>
            </p:cNvPr>
            <p:cNvPicPr>
              <a:picLocks noChangeAspect="1"/>
            </p:cNvPicPr>
            <p:nvPr/>
          </p:nvPicPr>
          <p:blipFill>
            <a:blip r:embed="rId3"/>
            <a:srcRect/>
            <a:stretch>
              <a:fillRect/>
            </a:stretch>
          </p:blipFill>
          <p:spPr>
            <a:xfrm>
              <a:off x="139700" y="229076"/>
              <a:ext cx="4605787" cy="3429035"/>
            </a:xfrm>
            <a:prstGeom prst="rect">
              <a:avLst/>
            </a:prstGeom>
            <a:ln>
              <a:noFill/>
            </a:ln>
            <a:effectLst/>
          </p:spPr>
        </p:pic>
        <p:pic>
          <p:nvPicPr>
            <p:cNvPr id="29" name="RFI.png" descr="RFI.png">
              <a:extLst>
                <a:ext uri="{FF2B5EF4-FFF2-40B4-BE49-F238E27FC236}">
                  <a16:creationId xmlns:a16="http://schemas.microsoft.com/office/drawing/2014/main" id="{9BD7A8D2-9120-0D43-B7DB-C16F7D31A386}"/>
                </a:ext>
              </a:extLst>
            </p:cNvPr>
            <p:cNvPicPr>
              <a:picLocks/>
            </p:cNvPicPr>
            <p:nvPr/>
          </p:nvPicPr>
          <p:blipFill>
            <a:blip r:embed="rId4"/>
            <a:stretch>
              <a:fillRect/>
            </a:stretch>
          </p:blipFill>
          <p:spPr>
            <a:xfrm>
              <a:off x="0" y="0"/>
              <a:ext cx="4885187" cy="3797811"/>
            </a:xfrm>
            <a:prstGeom prst="rect">
              <a:avLst/>
            </a:prstGeom>
            <a:effectLst/>
          </p:spPr>
        </p:pic>
      </p:grpSp>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7" name="Title 1">
            <a:extLst>
              <a:ext uri="{FF2B5EF4-FFF2-40B4-BE49-F238E27FC236}">
                <a16:creationId xmlns:a16="http://schemas.microsoft.com/office/drawing/2014/main" id="{B6F326DF-696D-C842-B5ED-545EB9B47782}"/>
              </a:ext>
            </a:extLst>
          </p:cNvPr>
          <p:cNvSpPr>
            <a:spLocks noGrp="1"/>
          </p:cNvSpPr>
          <p:nvPr>
            <p:ph type="title"/>
          </p:nvPr>
        </p:nvSpPr>
        <p:spPr>
          <a:xfrm>
            <a:off x="838200" y="681037"/>
            <a:ext cx="10515600" cy="622469"/>
          </a:xfrm>
        </p:spPr>
        <p:txBody>
          <a:bodyPr>
            <a:normAutofit fontScale="90000"/>
          </a:bodyPr>
          <a:lstStyle/>
          <a:p>
            <a:r>
              <a:rPr lang="en-GB" dirty="0"/>
              <a:t>Candidate Example (3)</a:t>
            </a:r>
          </a:p>
        </p:txBody>
      </p:sp>
      <p:sp>
        <p:nvSpPr>
          <p:cNvPr id="3" name="Content Placeholder 2">
            <a:extLst>
              <a:ext uri="{FF2B5EF4-FFF2-40B4-BE49-F238E27FC236}">
                <a16:creationId xmlns:a16="http://schemas.microsoft.com/office/drawing/2014/main" id="{67EC825C-A3D9-7E43-A527-22750D06A2EF}"/>
              </a:ext>
            </a:extLst>
          </p:cNvPr>
          <p:cNvSpPr>
            <a:spLocks noGrp="1"/>
          </p:cNvSpPr>
          <p:nvPr>
            <p:ph idx="1"/>
          </p:nvPr>
        </p:nvSpPr>
        <p:spPr>
          <a:xfrm>
            <a:off x="838200" y="1488332"/>
            <a:ext cx="3670190" cy="5202623"/>
          </a:xfrm>
        </p:spPr>
        <p:txBody>
          <a:bodyPr>
            <a:normAutofit/>
          </a:bodyPr>
          <a:lstStyle/>
          <a:p>
            <a:r>
              <a:rPr lang="en-GB" dirty="0"/>
              <a:t>Clearly defined peak?</a:t>
            </a:r>
          </a:p>
          <a:p>
            <a:r>
              <a:rPr lang="en-GB" dirty="0"/>
              <a:t>Some persistence in time?</a:t>
            </a:r>
          </a:p>
          <a:p>
            <a:r>
              <a:rPr lang="en-GB" dirty="0"/>
              <a:t>Some persistence in frequency.</a:t>
            </a:r>
          </a:p>
          <a:p>
            <a:r>
              <a:rPr lang="en-GB" dirty="0"/>
              <a:t>A DM value </a:t>
            </a:r>
            <a:r>
              <a:rPr lang="en-GB" dirty="0">
                <a:solidFill>
                  <a:schemeClr val="bg1"/>
                </a:solidFill>
              </a:rPr>
              <a:t>&lt;=</a:t>
            </a:r>
            <a:r>
              <a:rPr lang="en-GB" dirty="0"/>
              <a:t> zero</a:t>
            </a:r>
          </a:p>
          <a:p>
            <a:r>
              <a:rPr lang="en-GB" dirty="0"/>
              <a:t>This is </a:t>
            </a:r>
            <a:r>
              <a:rPr lang="en-GB" dirty="0">
                <a:solidFill>
                  <a:schemeClr val="bg1"/>
                </a:solidFill>
              </a:rPr>
              <a:t>“</a:t>
            </a:r>
            <a:r>
              <a:rPr lang="en-GB" dirty="0">
                <a:solidFill>
                  <a:srgbClr val="FFC000"/>
                </a:solidFill>
              </a:rPr>
              <a:t>interference</a:t>
            </a:r>
            <a:r>
              <a:rPr lang="en-GB" dirty="0">
                <a:solidFill>
                  <a:schemeClr val="bg1"/>
                </a:solidFill>
              </a:rPr>
              <a:t>”</a:t>
            </a:r>
            <a:r>
              <a:rPr lang="en-GB" dirty="0"/>
              <a:t>.</a:t>
            </a:r>
          </a:p>
          <a:p>
            <a:endParaRPr lang="en-GB" dirty="0"/>
          </a:p>
        </p:txBody>
      </p:sp>
      <p:sp>
        <p:nvSpPr>
          <p:cNvPr id="14" name="Credit: HTRU Collaboration.">
            <a:extLst>
              <a:ext uri="{FF2B5EF4-FFF2-40B4-BE49-F238E27FC236}">
                <a16:creationId xmlns:a16="http://schemas.microsoft.com/office/drawing/2014/main" id="{764F577A-C7B4-1D48-8600-24D3E0F938B5}"/>
              </a:ext>
            </a:extLst>
          </p:cNvPr>
          <p:cNvSpPr txBox="1"/>
          <p:nvPr/>
        </p:nvSpPr>
        <p:spPr>
          <a:xfrm>
            <a:off x="6544073" y="5848175"/>
            <a:ext cx="3819505" cy="45845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rPr sz="2000" b="1" dirty="0">
                <a:effectLst>
                  <a:outerShdw blurRad="50800" dist="38100" dir="2700000" algn="tl" rotWithShape="0">
                    <a:prstClr val="black">
                      <a:alpha val="40000"/>
                    </a:prstClr>
                  </a:outerShdw>
                </a:effectLst>
              </a:rPr>
              <a:t>Credit: </a:t>
            </a:r>
            <a:r>
              <a:rPr lang="en-GB" sz="2000" b="1" dirty="0">
                <a:effectLst>
                  <a:outerShdw blurRad="50800" dist="38100" dir="2700000" algn="tl" rotWithShape="0">
                    <a:prstClr val="black">
                      <a:alpha val="40000"/>
                    </a:prstClr>
                  </a:outerShdw>
                </a:effectLst>
              </a:rPr>
              <a:t>LOTAAS</a:t>
            </a:r>
            <a:r>
              <a:rPr sz="2000" b="1" dirty="0">
                <a:effectLst>
                  <a:outerShdw blurRad="50800" dist="38100" dir="2700000" algn="tl" rotWithShape="0">
                    <a:prstClr val="black">
                      <a:alpha val="40000"/>
                    </a:prstClr>
                  </a:outerShdw>
                </a:effectLst>
              </a:rPr>
              <a:t> Collaboration.</a:t>
            </a:r>
          </a:p>
        </p:txBody>
      </p:sp>
      <p:grpSp>
        <p:nvGrpSpPr>
          <p:cNvPr id="2" name="Group 1">
            <a:extLst>
              <a:ext uri="{FF2B5EF4-FFF2-40B4-BE49-F238E27FC236}">
                <a16:creationId xmlns:a16="http://schemas.microsoft.com/office/drawing/2014/main" id="{5EACD291-0FC6-554B-9B49-462D7B36EE58}"/>
              </a:ext>
            </a:extLst>
          </p:cNvPr>
          <p:cNvGrpSpPr/>
          <p:nvPr/>
        </p:nvGrpSpPr>
        <p:grpSpPr>
          <a:xfrm>
            <a:off x="3922963" y="2374688"/>
            <a:ext cx="2358566" cy="1080882"/>
            <a:chOff x="3922963" y="2374688"/>
            <a:chExt cx="2358566" cy="1080882"/>
          </a:xfrm>
        </p:grpSpPr>
        <p:sp>
          <p:nvSpPr>
            <p:cNvPr id="15" name="TextBox 14">
              <a:extLst>
                <a:ext uri="{FF2B5EF4-FFF2-40B4-BE49-F238E27FC236}">
                  <a16:creationId xmlns:a16="http://schemas.microsoft.com/office/drawing/2014/main" id="{D0608620-6FFC-5B44-944F-D37DC69F004F}"/>
                </a:ext>
              </a:extLst>
            </p:cNvPr>
            <p:cNvSpPr txBox="1"/>
            <p:nvPr/>
          </p:nvSpPr>
          <p:spPr>
            <a:xfrm>
              <a:off x="3922963" y="2993905"/>
              <a:ext cx="1741336"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Signal</a:t>
              </a:r>
            </a:p>
          </p:txBody>
        </p:sp>
        <p:cxnSp>
          <p:nvCxnSpPr>
            <p:cNvPr id="5" name="Curved Connector 4">
              <a:extLst>
                <a:ext uri="{FF2B5EF4-FFF2-40B4-BE49-F238E27FC236}">
                  <a16:creationId xmlns:a16="http://schemas.microsoft.com/office/drawing/2014/main" id="{5A879248-2FAD-9B43-AF09-28FD789A7196}"/>
                </a:ext>
                <a:ext uri="{C183D7F6-B498-43B3-948B-1728B52AA6E4}">
                  <adec:decorative xmlns:adec="http://schemas.microsoft.com/office/drawing/2017/decorative" val="1"/>
                </a:ext>
              </a:extLst>
            </p:cNvPr>
            <p:cNvCxnSpPr>
              <a:cxnSpLocks/>
              <a:stCxn id="15" idx="0"/>
            </p:cNvCxnSpPr>
            <p:nvPr/>
          </p:nvCxnSpPr>
          <p:spPr>
            <a:xfrm rot="5400000" flipH="1" flipV="1">
              <a:off x="5227971" y="1940347"/>
              <a:ext cx="619218" cy="1487899"/>
            </a:xfrm>
            <a:prstGeom prst="curvedConnector2">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CFEE123-070A-FF42-9877-24710DF8E93F}"/>
              </a:ext>
            </a:extLst>
          </p:cNvPr>
          <p:cNvGrpSpPr/>
          <p:nvPr/>
        </p:nvGrpSpPr>
        <p:grpSpPr>
          <a:xfrm>
            <a:off x="3731525" y="3699269"/>
            <a:ext cx="2446638" cy="1042870"/>
            <a:chOff x="3731525" y="3699269"/>
            <a:chExt cx="2446638" cy="1042870"/>
          </a:xfrm>
        </p:grpSpPr>
        <p:sp>
          <p:nvSpPr>
            <p:cNvPr id="16" name="TextBox 15">
              <a:extLst>
                <a:ext uri="{FF2B5EF4-FFF2-40B4-BE49-F238E27FC236}">
                  <a16:creationId xmlns:a16="http://schemas.microsoft.com/office/drawing/2014/main" id="{AD628F3C-2C46-3D4E-94ED-D8FA8861B89D}"/>
                </a:ext>
              </a:extLst>
            </p:cNvPr>
            <p:cNvSpPr txBox="1"/>
            <p:nvPr/>
          </p:nvSpPr>
          <p:spPr>
            <a:xfrm>
              <a:off x="3731525" y="4280474"/>
              <a:ext cx="1741336"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Time</a:t>
              </a:r>
            </a:p>
          </p:txBody>
        </p:sp>
        <p:cxnSp>
          <p:nvCxnSpPr>
            <p:cNvPr id="21" name="Curved Connector 20">
              <a:extLst>
                <a:ext uri="{FF2B5EF4-FFF2-40B4-BE49-F238E27FC236}">
                  <a16:creationId xmlns:a16="http://schemas.microsoft.com/office/drawing/2014/main" id="{E88B9DB6-2415-B74C-8F66-27B3E0B831FE}"/>
                </a:ext>
                <a:ext uri="{C183D7F6-B498-43B3-948B-1728B52AA6E4}">
                  <adec:decorative xmlns:adec="http://schemas.microsoft.com/office/drawing/2017/decorative" val="1"/>
                </a:ext>
              </a:extLst>
            </p:cNvPr>
            <p:cNvCxnSpPr>
              <a:cxnSpLocks/>
            </p:cNvCxnSpPr>
            <p:nvPr/>
          </p:nvCxnSpPr>
          <p:spPr>
            <a:xfrm flipV="1">
              <a:off x="5016843" y="3699269"/>
              <a:ext cx="1161320" cy="798590"/>
            </a:xfrm>
            <a:prstGeom prst="curvedConnector3">
              <a:avLst>
                <a:gd name="adj1" fmla="val 50000"/>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40B89C2-9C0C-1F4F-B947-50E5C66D83E9}"/>
              </a:ext>
            </a:extLst>
          </p:cNvPr>
          <p:cNvGrpSpPr/>
          <p:nvPr/>
        </p:nvGrpSpPr>
        <p:grpSpPr>
          <a:xfrm>
            <a:off x="9151951" y="2222631"/>
            <a:ext cx="3121717" cy="1206372"/>
            <a:chOff x="9151951" y="2222631"/>
            <a:chExt cx="3121717" cy="1206372"/>
          </a:xfrm>
        </p:grpSpPr>
        <p:sp>
          <p:nvSpPr>
            <p:cNvPr id="17" name="TextBox 16">
              <a:extLst>
                <a:ext uri="{FF2B5EF4-FFF2-40B4-BE49-F238E27FC236}">
                  <a16:creationId xmlns:a16="http://schemas.microsoft.com/office/drawing/2014/main" id="{AE9E5315-6663-6948-A39D-C23385A68F07}"/>
                </a:ext>
              </a:extLst>
            </p:cNvPr>
            <p:cNvSpPr txBox="1"/>
            <p:nvPr/>
          </p:nvSpPr>
          <p:spPr>
            <a:xfrm>
              <a:off x="10532332" y="2222631"/>
              <a:ext cx="1741336"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Freq.</a:t>
              </a:r>
            </a:p>
          </p:txBody>
        </p:sp>
        <p:cxnSp>
          <p:nvCxnSpPr>
            <p:cNvPr id="22" name="Curved Connector 21">
              <a:extLst>
                <a:ext uri="{FF2B5EF4-FFF2-40B4-BE49-F238E27FC236}">
                  <a16:creationId xmlns:a16="http://schemas.microsoft.com/office/drawing/2014/main" id="{805C89E4-6963-224D-85C2-35BE46E3A309}"/>
                </a:ext>
              </a:extLst>
            </p:cNvPr>
            <p:cNvCxnSpPr>
              <a:cxnSpLocks/>
              <a:stCxn id="17" idx="2"/>
            </p:cNvCxnSpPr>
            <p:nvPr/>
          </p:nvCxnSpPr>
          <p:spPr>
            <a:xfrm rot="5400000">
              <a:off x="9905123" y="1931125"/>
              <a:ext cx="744706" cy="2251049"/>
            </a:xfrm>
            <a:prstGeom prst="curvedConnector2">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A803004-1512-9847-9CE3-788E9EC2F4C1}"/>
              </a:ext>
            </a:extLst>
          </p:cNvPr>
          <p:cNvGrpSpPr/>
          <p:nvPr/>
        </p:nvGrpSpPr>
        <p:grpSpPr>
          <a:xfrm>
            <a:off x="8857758" y="4945713"/>
            <a:ext cx="3040937" cy="915576"/>
            <a:chOff x="8857758" y="4945713"/>
            <a:chExt cx="3040937" cy="915576"/>
          </a:xfrm>
        </p:grpSpPr>
        <p:sp>
          <p:nvSpPr>
            <p:cNvPr id="18" name="TextBox 17">
              <a:extLst>
                <a:ext uri="{FF2B5EF4-FFF2-40B4-BE49-F238E27FC236}">
                  <a16:creationId xmlns:a16="http://schemas.microsoft.com/office/drawing/2014/main" id="{2829E09C-4743-AB48-81D3-A2E5D8EE2A3E}"/>
                </a:ext>
              </a:extLst>
            </p:cNvPr>
            <p:cNvSpPr txBox="1"/>
            <p:nvPr/>
          </p:nvSpPr>
          <p:spPr>
            <a:xfrm>
              <a:off x="11063988" y="5399624"/>
              <a:ext cx="834707"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DM</a:t>
              </a:r>
            </a:p>
          </p:txBody>
        </p:sp>
        <p:cxnSp>
          <p:nvCxnSpPr>
            <p:cNvPr id="23" name="Curved Connector 22">
              <a:extLst>
                <a:ext uri="{FF2B5EF4-FFF2-40B4-BE49-F238E27FC236}">
                  <a16:creationId xmlns:a16="http://schemas.microsoft.com/office/drawing/2014/main" id="{0DFDC2EA-60D9-9E46-A5BB-465282BC931F}"/>
                </a:ext>
              </a:extLst>
            </p:cNvPr>
            <p:cNvCxnSpPr>
              <a:cxnSpLocks/>
              <a:stCxn id="18" idx="1"/>
            </p:cNvCxnSpPr>
            <p:nvPr/>
          </p:nvCxnSpPr>
          <p:spPr>
            <a:xfrm rot="10800000">
              <a:off x="8857758" y="4945713"/>
              <a:ext cx="2206231" cy="684744"/>
            </a:xfrm>
            <a:prstGeom prst="curvedConnector3">
              <a:avLst>
                <a:gd name="adj1" fmla="val 50000"/>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E4C0561-B8E4-4C42-A043-C1F2CBA84D0F}"/>
              </a:ext>
            </a:extLst>
          </p:cNvPr>
          <p:cNvGrpSpPr/>
          <p:nvPr/>
        </p:nvGrpSpPr>
        <p:grpSpPr>
          <a:xfrm>
            <a:off x="404907" y="5048439"/>
            <a:ext cx="5058020" cy="1437835"/>
            <a:chOff x="404907" y="5048439"/>
            <a:chExt cx="5058020" cy="1437835"/>
          </a:xfrm>
        </p:grpSpPr>
        <p:pic>
          <p:nvPicPr>
            <p:cNvPr id="4" name="Picture 3">
              <a:extLst>
                <a:ext uri="{FF2B5EF4-FFF2-40B4-BE49-F238E27FC236}">
                  <a16:creationId xmlns:a16="http://schemas.microsoft.com/office/drawing/2014/main" id="{DCACDCF8-265F-8141-BAB4-A77F43152D1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4626"/>
            <a:stretch/>
          </p:blipFill>
          <p:spPr>
            <a:xfrm>
              <a:off x="2415056" y="5048439"/>
              <a:ext cx="1552047" cy="993780"/>
            </a:xfrm>
            <a:prstGeom prst="rect">
              <a:avLst/>
            </a:prstGeom>
            <a:ln>
              <a:noFill/>
            </a:ln>
            <a:effectLst>
              <a:softEdge rad="112500"/>
            </a:effectLst>
          </p:spPr>
        </p:pic>
        <p:pic>
          <p:nvPicPr>
            <p:cNvPr id="8" name="Picture 7">
              <a:extLst>
                <a:ext uri="{FF2B5EF4-FFF2-40B4-BE49-F238E27FC236}">
                  <a16:creationId xmlns:a16="http://schemas.microsoft.com/office/drawing/2014/main" id="{10549774-DA4F-0542-85AF-0AB9C307914B}"/>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41304"/>
            <a:stretch/>
          </p:blipFill>
          <p:spPr>
            <a:xfrm>
              <a:off x="1024742" y="5124122"/>
              <a:ext cx="1284805" cy="754133"/>
            </a:xfrm>
            <a:prstGeom prst="rect">
              <a:avLst/>
            </a:prstGeom>
            <a:ln>
              <a:noFill/>
            </a:ln>
            <a:effectLst>
              <a:softEdge rad="112500"/>
            </a:effectLst>
          </p:spPr>
        </p:pic>
        <p:pic>
          <p:nvPicPr>
            <p:cNvPr id="11" name="Picture 10">
              <a:extLst>
                <a:ext uri="{FF2B5EF4-FFF2-40B4-BE49-F238E27FC236}">
                  <a16:creationId xmlns:a16="http://schemas.microsoft.com/office/drawing/2014/main" id="{2F17815E-1EBC-CA4F-92BF-19071A85F1A0}"/>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l="15951" t="14654" r="60061" b="33928"/>
            <a:stretch/>
          </p:blipFill>
          <p:spPr>
            <a:xfrm>
              <a:off x="404907" y="5170395"/>
              <a:ext cx="473809" cy="677780"/>
            </a:xfrm>
            <a:prstGeom prst="rect">
              <a:avLst/>
            </a:prstGeom>
            <a:ln>
              <a:noFill/>
            </a:ln>
            <a:effectLst>
              <a:softEdge rad="112500"/>
            </a:effectLst>
          </p:spPr>
        </p:pic>
        <p:pic>
          <p:nvPicPr>
            <p:cNvPr id="13" name="Picture 12">
              <a:extLst>
                <a:ext uri="{FF2B5EF4-FFF2-40B4-BE49-F238E27FC236}">
                  <a16:creationId xmlns:a16="http://schemas.microsoft.com/office/drawing/2014/main" id="{504F0C89-C55D-3046-8291-CEC9B72908E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10880" y="5049981"/>
              <a:ext cx="1552047" cy="1027423"/>
            </a:xfrm>
            <a:prstGeom prst="rect">
              <a:avLst/>
            </a:prstGeom>
            <a:ln>
              <a:noFill/>
            </a:ln>
            <a:effectLst>
              <a:softEdge rad="112500"/>
            </a:effectLst>
          </p:spPr>
        </p:pic>
        <p:sp>
          <p:nvSpPr>
            <p:cNvPr id="30" name="Credit: HTRU Collaboration.">
              <a:extLst>
                <a:ext uri="{FF2B5EF4-FFF2-40B4-BE49-F238E27FC236}">
                  <a16:creationId xmlns:a16="http://schemas.microsoft.com/office/drawing/2014/main" id="{67653957-3BE7-BA4C-B376-AE0A1BD77376}"/>
                </a:ext>
              </a:extLst>
            </p:cNvPr>
            <p:cNvSpPr txBox="1"/>
            <p:nvPr/>
          </p:nvSpPr>
          <p:spPr>
            <a:xfrm>
              <a:off x="1753140" y="6027815"/>
              <a:ext cx="2169823" cy="458459"/>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rPr lang="en-GB" sz="2000" b="1" dirty="0">
                  <a:effectLst>
                    <a:outerShdw blurRad="50800" dist="38100" dir="2700000" algn="tl" rotWithShape="0">
                      <a:prstClr val="black">
                        <a:alpha val="40000"/>
                      </a:prstClr>
                    </a:outerShdw>
                  </a:effectLst>
                </a:rPr>
                <a:t>Pick your culprit</a:t>
              </a:r>
              <a:r>
                <a:rPr sz="2000" b="1" dirty="0">
                  <a:effectLst>
                    <a:outerShdw blurRad="50800" dist="38100" dir="2700000" algn="tl" rotWithShape="0">
                      <a:prstClr val="black">
                        <a:alpha val="40000"/>
                      </a:prstClr>
                    </a:outerShdw>
                  </a:effectLst>
                </a:rPr>
                <a:t>.</a:t>
              </a:r>
            </a:p>
          </p:txBody>
        </p:sp>
      </p:grpSp>
    </p:spTree>
    <p:extLst>
      <p:ext uri="{BB962C8B-B14F-4D97-AF65-F5344CB8AC3E}">
        <p14:creationId xmlns:p14="http://schemas.microsoft.com/office/powerpoint/2010/main" val="380593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7" name="Title 1">
            <a:extLst>
              <a:ext uri="{FF2B5EF4-FFF2-40B4-BE49-F238E27FC236}">
                <a16:creationId xmlns:a16="http://schemas.microsoft.com/office/drawing/2014/main" id="{B6F326DF-696D-C842-B5ED-545EB9B47782}"/>
              </a:ext>
            </a:extLst>
          </p:cNvPr>
          <p:cNvSpPr>
            <a:spLocks noGrp="1"/>
          </p:cNvSpPr>
          <p:nvPr>
            <p:ph type="title"/>
          </p:nvPr>
        </p:nvSpPr>
        <p:spPr>
          <a:xfrm>
            <a:off x="838200" y="681037"/>
            <a:ext cx="10515600" cy="622469"/>
          </a:xfrm>
        </p:spPr>
        <p:txBody>
          <a:bodyPr>
            <a:normAutofit fontScale="90000"/>
          </a:bodyPr>
          <a:lstStyle/>
          <a:p>
            <a:r>
              <a:rPr lang="en-GB" dirty="0"/>
              <a:t>Classifying candidates</a:t>
            </a:r>
          </a:p>
        </p:txBody>
      </p:sp>
      <p:sp>
        <p:nvSpPr>
          <p:cNvPr id="3" name="Content Placeholder 2">
            <a:extLst>
              <a:ext uri="{FF2B5EF4-FFF2-40B4-BE49-F238E27FC236}">
                <a16:creationId xmlns:a16="http://schemas.microsoft.com/office/drawing/2014/main" id="{67EC825C-A3D9-7E43-A527-22750D06A2EF}"/>
              </a:ext>
            </a:extLst>
          </p:cNvPr>
          <p:cNvSpPr>
            <a:spLocks noGrp="1"/>
          </p:cNvSpPr>
          <p:nvPr>
            <p:ph idx="1"/>
          </p:nvPr>
        </p:nvSpPr>
        <p:spPr>
          <a:xfrm>
            <a:off x="838200" y="1488332"/>
            <a:ext cx="5976068" cy="5202623"/>
          </a:xfrm>
        </p:spPr>
        <p:txBody>
          <a:bodyPr>
            <a:normAutofit fontScale="92500" lnSpcReduction="10000"/>
          </a:bodyPr>
          <a:lstStyle/>
          <a:p>
            <a:r>
              <a:rPr lang="en-GB" dirty="0"/>
              <a:t>Deciding if a candidate is </a:t>
            </a:r>
            <a:r>
              <a:rPr lang="en-GB" dirty="0">
                <a:solidFill>
                  <a:srgbClr val="FFA43D"/>
                </a:solidFill>
              </a:rPr>
              <a:t>real</a:t>
            </a:r>
            <a:r>
              <a:rPr lang="en-GB" dirty="0"/>
              <a:t> or </a:t>
            </a:r>
            <a:r>
              <a:rPr lang="en-GB" dirty="0">
                <a:solidFill>
                  <a:srgbClr val="FFA43D"/>
                </a:solidFill>
              </a:rPr>
              <a:t>fake</a:t>
            </a:r>
            <a:r>
              <a:rPr lang="en-GB" dirty="0"/>
              <a:t> is not always easy.</a:t>
            </a:r>
          </a:p>
          <a:p>
            <a:r>
              <a:rPr lang="en-GB" dirty="0"/>
              <a:t>To make matters worse, telescopes generate </a:t>
            </a:r>
            <a:r>
              <a:rPr lang="en-GB" dirty="0">
                <a:solidFill>
                  <a:srgbClr val="FFA43D"/>
                </a:solidFill>
              </a:rPr>
              <a:t>huge volumes</a:t>
            </a:r>
            <a:r>
              <a:rPr lang="en-GB" dirty="0"/>
              <a:t> of candidates.</a:t>
            </a:r>
          </a:p>
          <a:p>
            <a:r>
              <a:rPr lang="en-GB" dirty="0"/>
              <a:t>This makes the problem particularly hard to solve.</a:t>
            </a:r>
          </a:p>
          <a:p>
            <a:r>
              <a:rPr lang="en-GB" dirty="0"/>
              <a:t>For every real signal there are at least 10,000 caused by noise or RFI…</a:t>
            </a:r>
          </a:p>
          <a:p>
            <a:r>
              <a:rPr lang="en-GB" dirty="0"/>
              <a:t>I’m part of the project to build the worlds largest radio telescope – it will generate </a:t>
            </a:r>
            <a:r>
              <a:rPr lang="en-GB" dirty="0">
                <a:solidFill>
                  <a:srgbClr val="FFA43D"/>
                </a:solidFill>
              </a:rPr>
              <a:t>millions of candidates per observation</a:t>
            </a:r>
            <a:r>
              <a:rPr lang="en-GB" dirty="0"/>
              <a:t>!!!</a:t>
            </a:r>
          </a:p>
          <a:p>
            <a:r>
              <a:rPr lang="en-GB" dirty="0"/>
              <a:t>We need help to tackle this – computer science to the rescue?</a:t>
            </a:r>
          </a:p>
          <a:p>
            <a:endParaRPr lang="en-GB" dirty="0"/>
          </a:p>
          <a:p>
            <a:endParaRPr lang="en-GB" dirty="0"/>
          </a:p>
        </p:txBody>
      </p:sp>
      <p:sp>
        <p:nvSpPr>
          <p:cNvPr id="12" name="Credit: SKAO">
            <a:extLst>
              <a:ext uri="{FF2B5EF4-FFF2-40B4-BE49-F238E27FC236}">
                <a16:creationId xmlns:a16="http://schemas.microsoft.com/office/drawing/2014/main" id="{7885C0ED-FFF1-7142-8FFB-0684F1FAC54A}"/>
              </a:ext>
            </a:extLst>
          </p:cNvPr>
          <p:cNvSpPr txBox="1"/>
          <p:nvPr/>
        </p:nvSpPr>
        <p:spPr>
          <a:xfrm>
            <a:off x="8319417" y="5470463"/>
            <a:ext cx="2115047" cy="470125"/>
          </a:xfrm>
          <a:prstGeom prst="rect">
            <a:avLst/>
          </a:prstGeom>
          <a:ln w="12700">
            <a:miter lim="400000"/>
          </a:ln>
          <a:effectLst>
            <a:outerShdw blurRad="101600" dist="22726"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defTabSz="457200">
              <a:lnSpc>
                <a:spcPts val="3200"/>
              </a:lnSpc>
              <a:spcBef>
                <a:spcPts val="1200"/>
              </a:spcBef>
              <a:defRPr sz="1200">
                <a:solidFill>
                  <a:srgbClr val="FFFFFF"/>
                </a:solidFill>
                <a:effectLst>
                  <a:outerShdw blurRad="50800" dist="38100" dir="5400000" rotWithShape="0">
                    <a:srgbClr val="000000"/>
                  </a:outerShdw>
                </a:effectLst>
                <a:latin typeface="Arial"/>
                <a:ea typeface="Arial"/>
                <a:cs typeface="Arial"/>
                <a:sym typeface="Arial"/>
              </a:defRPr>
            </a:lvl1pPr>
          </a:lstStyle>
          <a:p>
            <a:r>
              <a:rPr sz="2400" b="1" dirty="0"/>
              <a:t>Credit: SKAO</a:t>
            </a:r>
          </a:p>
        </p:txBody>
      </p:sp>
      <p:pic>
        <p:nvPicPr>
          <p:cNvPr id="14" name="SKA_Mid_Phase2.mov" descr="SKA_Mid_Phase2.mov">
            <a:extLst>
              <a:ext uri="{FF2B5EF4-FFF2-40B4-BE49-F238E27FC236}">
                <a16:creationId xmlns:a16="http://schemas.microsoft.com/office/drawing/2014/main" id="{6D6F9640-9297-554D-A0D9-8A5D6959A4C6}"/>
              </a:ext>
            </a:extLst>
          </p:cNvPr>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7004416" y="1901762"/>
            <a:ext cx="4745050" cy="3568701"/>
          </a:xfrm>
          <a:prstGeom prst="rect">
            <a:avLst/>
          </a:prstGeom>
          <a:ln>
            <a:noFill/>
          </a:ln>
          <a:effectLst>
            <a:softEdge rad="112500"/>
          </a:effectLst>
        </p:spPr>
      </p:pic>
    </p:spTree>
    <p:extLst>
      <p:ext uri="{BB962C8B-B14F-4D97-AF65-F5344CB8AC3E}">
        <p14:creationId xmlns:p14="http://schemas.microsoft.com/office/powerpoint/2010/main" val="190629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4"/>
                                        </p:tgtEl>
                                        <p:attrNameLst>
                                          <p:attrName>style.visibility</p:attrName>
                                        </p:attrNameLst>
                                      </p:cBhvr>
                                      <p:to>
                                        <p:strVal val="visible"/>
                                      </p:to>
                                    </p:set>
                                  </p:childTnLst>
                                </p:cTn>
                              </p:par>
                            </p:childTnLst>
                          </p:cTn>
                        </p:par>
                        <p:par>
                          <p:cTn id="31" fill="hold">
                            <p:stCondLst>
                              <p:cond delay="0"/>
                            </p:stCondLst>
                            <p:childTnLst>
                              <p:par>
                                <p:cTn id="32" presetID="1" presetClass="mediacall" presetSubtype="0" fill="hold" nodeType="afterEffect">
                                  <p:stCondLst>
                                    <p:cond delay="0"/>
                                  </p:stCondLst>
                                  <p:childTnLst>
                                    <p:cmd type="call" cmd="playFrom(0.0)">
                                      <p:cBhvr>
                                        <p:cTn id="33" dur="14048" fill="hold"/>
                                        <p:tgtEl>
                                          <p:spTgt spid="14"/>
                                        </p:tgtEl>
                                      </p:cBhvr>
                                    </p:cmd>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37" fill="hold" display="0">
                  <p:stCondLst>
                    <p:cond delay="indefinite"/>
                  </p:stCondLst>
                </p:cTn>
                <p:tgtEl>
                  <p:spTgt spid="14"/>
                </p:tgtEl>
              </p:cMediaNode>
            </p:video>
          </p:childTnLst>
        </p:cTn>
      </p:par>
    </p:tnLst>
    <p:bldLst>
      <p:bldP spid="12" grpId="0" animBg="1" advAuto="0"/>
      <p:bldP spid="14"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AAF6B-4AC9-424D-A2F1-FE3E1687A393}"/>
              </a:ext>
            </a:extLst>
          </p:cNvPr>
          <p:cNvSpPr>
            <a:spLocks noGrp="1"/>
          </p:cNvSpPr>
          <p:nvPr>
            <p:ph type="title"/>
          </p:nvPr>
        </p:nvSpPr>
        <p:spPr/>
        <p:txBody>
          <a:bodyPr>
            <a:normAutofit fontScale="90000"/>
          </a:bodyPr>
          <a:lstStyle/>
          <a:p>
            <a:r>
              <a:rPr lang="en-GB" dirty="0"/>
              <a:t>Welcome</a:t>
            </a:r>
          </a:p>
        </p:txBody>
      </p:sp>
      <p:sp>
        <p:nvSpPr>
          <p:cNvPr id="5" name="Content Placeholder 4">
            <a:extLst>
              <a:ext uri="{FF2B5EF4-FFF2-40B4-BE49-F238E27FC236}">
                <a16:creationId xmlns:a16="http://schemas.microsoft.com/office/drawing/2014/main" id="{4F8419DF-1DC7-CF40-9986-9FC982BEAFA4}"/>
              </a:ext>
            </a:extLst>
          </p:cNvPr>
          <p:cNvSpPr>
            <a:spLocks noGrp="1"/>
          </p:cNvSpPr>
          <p:nvPr>
            <p:ph idx="1"/>
          </p:nvPr>
        </p:nvSpPr>
        <p:spPr>
          <a:xfrm>
            <a:off x="838200" y="1488332"/>
            <a:ext cx="6692900" cy="5190259"/>
          </a:xfrm>
        </p:spPr>
        <p:txBody>
          <a:bodyPr>
            <a:normAutofit fontScale="92500" lnSpcReduction="10000"/>
          </a:bodyPr>
          <a:lstStyle/>
          <a:p>
            <a:r>
              <a:rPr lang="en-GB" dirty="0"/>
              <a:t>Welcome to the masterclass!</a:t>
            </a:r>
          </a:p>
          <a:p>
            <a:r>
              <a:rPr lang="en-GB" dirty="0"/>
              <a:t>During the next hour I aim to introduce the fascinating area of research that I work in.</a:t>
            </a:r>
          </a:p>
          <a:p>
            <a:r>
              <a:rPr lang="en-GB" dirty="0"/>
              <a:t>I aim to teach you a little about this area, but more importantly, to show you that </a:t>
            </a:r>
            <a:r>
              <a:rPr lang="en-GB" dirty="0">
                <a:solidFill>
                  <a:srgbClr val="FFA43D"/>
                </a:solidFill>
              </a:rPr>
              <a:t>computer science careers aren’t just limited to programming jobs</a:t>
            </a:r>
            <a:r>
              <a:rPr lang="en-GB" dirty="0"/>
              <a:t>.</a:t>
            </a:r>
          </a:p>
          <a:p>
            <a:r>
              <a:rPr lang="en-GB" dirty="0"/>
              <a:t>As computer scientists, we have skills needed in </a:t>
            </a:r>
            <a:r>
              <a:rPr lang="en-GB" dirty="0">
                <a:solidFill>
                  <a:srgbClr val="FFA43D"/>
                </a:solidFill>
              </a:rPr>
              <a:t>many domains</a:t>
            </a:r>
            <a:r>
              <a:rPr lang="en-GB" dirty="0"/>
              <a:t> – medicine, physics, chemistry and even astronomy!</a:t>
            </a:r>
          </a:p>
          <a:p>
            <a:r>
              <a:rPr lang="en-GB" dirty="0"/>
              <a:t>If you work hard, you can succeed in any of these fields - if your determined!</a:t>
            </a:r>
          </a:p>
          <a:p>
            <a:r>
              <a:rPr lang="en-GB" dirty="0"/>
              <a:t>If I can do it – so can you!!</a:t>
            </a:r>
          </a:p>
        </p:txBody>
      </p:sp>
      <p:grpSp>
        <p:nvGrpSpPr>
          <p:cNvPr id="2" name="Group 1">
            <a:extLst>
              <a:ext uri="{FF2B5EF4-FFF2-40B4-BE49-F238E27FC236}">
                <a16:creationId xmlns:a16="http://schemas.microsoft.com/office/drawing/2014/main" id="{0222E8B0-0888-CF47-A3A0-F94B3CFE02F2}"/>
              </a:ext>
            </a:extLst>
          </p:cNvPr>
          <p:cNvGrpSpPr/>
          <p:nvPr/>
        </p:nvGrpSpPr>
        <p:grpSpPr>
          <a:xfrm>
            <a:off x="7734297" y="1488332"/>
            <a:ext cx="3619503" cy="1751267"/>
            <a:chOff x="7797797" y="1392611"/>
            <a:chExt cx="3619503" cy="1751267"/>
          </a:xfrm>
        </p:grpSpPr>
        <p:pic>
          <p:nvPicPr>
            <p:cNvPr id="8" name="Picture 7">
              <a:extLst>
                <a:ext uri="{FF2B5EF4-FFF2-40B4-BE49-F238E27FC236}">
                  <a16:creationId xmlns:a16="http://schemas.microsoft.com/office/drawing/2014/main" id="{8A49CBE4-633A-5A49-AAB7-8E00F4178D9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8333" b="39360"/>
            <a:stretch/>
          </p:blipFill>
          <p:spPr>
            <a:xfrm>
              <a:off x="7797797" y="1392611"/>
              <a:ext cx="1318912" cy="1751267"/>
            </a:xfrm>
            <a:prstGeom prst="rect">
              <a:avLst/>
            </a:prstGeom>
            <a:ln>
              <a:noFill/>
            </a:ln>
            <a:effectLst>
              <a:softEdge rad="112500"/>
            </a:effectLst>
          </p:spPr>
        </p:pic>
        <p:sp>
          <p:nvSpPr>
            <p:cNvPr id="9" name="TextBox 8">
              <a:extLst>
                <a:ext uri="{FF2B5EF4-FFF2-40B4-BE49-F238E27FC236}">
                  <a16:creationId xmlns:a16="http://schemas.microsoft.com/office/drawing/2014/main" id="{F7287233-1063-F446-A9F6-ACFE34483C69}"/>
                </a:ext>
              </a:extLst>
            </p:cNvPr>
            <p:cNvSpPr txBox="1"/>
            <p:nvPr/>
          </p:nvSpPr>
          <p:spPr>
            <a:xfrm>
              <a:off x="9214730" y="1914301"/>
              <a:ext cx="2202570" cy="707886"/>
            </a:xfrm>
            <a:prstGeom prst="rect">
              <a:avLst/>
            </a:prstGeom>
            <a:noFill/>
          </p:spPr>
          <p:txBody>
            <a:bodyPr wrap="square" rtlCol="0">
              <a:spAutoFit/>
            </a:bodyPr>
            <a:lstStyle/>
            <a:p>
              <a:r>
                <a:rPr lang="en-GB" sz="2000" b="1" dirty="0">
                  <a:solidFill>
                    <a:schemeClr val="bg1"/>
                  </a:solidFill>
                  <a:effectLst>
                    <a:outerShdw blurRad="50800" dist="38100" dir="2700000" algn="tl" rotWithShape="0">
                      <a:prstClr val="black">
                        <a:alpha val="40000"/>
                      </a:prstClr>
                    </a:outerShdw>
                  </a:effectLst>
                </a:rPr>
                <a:t>Young Rob, age 22, </a:t>
              </a:r>
            </a:p>
            <a:p>
              <a:r>
                <a:rPr lang="en-GB" sz="2000" b="1" dirty="0">
                  <a:solidFill>
                    <a:schemeClr val="bg1"/>
                  </a:solidFill>
                  <a:effectLst>
                    <a:outerShdw blurRad="50800" dist="38100" dir="2700000" algn="tl" rotWithShape="0">
                      <a:prstClr val="black">
                        <a:alpha val="40000"/>
                      </a:prstClr>
                    </a:outerShdw>
                  </a:effectLst>
                </a:rPr>
                <a:t>Software Engineer.</a:t>
              </a:r>
            </a:p>
          </p:txBody>
        </p:sp>
      </p:grpSp>
      <p:grpSp>
        <p:nvGrpSpPr>
          <p:cNvPr id="4" name="Group 3">
            <a:extLst>
              <a:ext uri="{FF2B5EF4-FFF2-40B4-BE49-F238E27FC236}">
                <a16:creationId xmlns:a16="http://schemas.microsoft.com/office/drawing/2014/main" id="{CF9C9F43-E710-1A47-A281-6AD25025E83B}"/>
              </a:ext>
            </a:extLst>
          </p:cNvPr>
          <p:cNvGrpSpPr/>
          <p:nvPr/>
        </p:nvGrpSpPr>
        <p:grpSpPr>
          <a:xfrm>
            <a:off x="7576430" y="2717908"/>
            <a:ext cx="4405140" cy="3631580"/>
            <a:chOff x="7639930" y="2717908"/>
            <a:chExt cx="4405140" cy="3631580"/>
          </a:xfrm>
        </p:grpSpPr>
        <p:pic>
          <p:nvPicPr>
            <p:cNvPr id="11" name="Picture 10">
              <a:extLst>
                <a:ext uri="{FF2B5EF4-FFF2-40B4-BE49-F238E27FC236}">
                  <a16:creationId xmlns:a16="http://schemas.microsoft.com/office/drawing/2014/main" id="{DE95D194-0F27-6342-A0ED-3D30D7AFB80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0425" r="31866"/>
            <a:stretch/>
          </p:blipFill>
          <p:spPr>
            <a:xfrm>
              <a:off x="7639930" y="3751485"/>
              <a:ext cx="2202570" cy="2598003"/>
            </a:xfrm>
            <a:prstGeom prst="rect">
              <a:avLst/>
            </a:prstGeom>
            <a:ln>
              <a:noFill/>
            </a:ln>
            <a:effectLst>
              <a:softEdge rad="112500"/>
            </a:effectLst>
          </p:spPr>
        </p:pic>
        <p:sp>
          <p:nvSpPr>
            <p:cNvPr id="16" name="TextBox 15">
              <a:extLst>
                <a:ext uri="{FF2B5EF4-FFF2-40B4-BE49-F238E27FC236}">
                  <a16:creationId xmlns:a16="http://schemas.microsoft.com/office/drawing/2014/main" id="{1B9AF672-2E81-EB4C-ADFA-3D7A5BBBC087}"/>
                </a:ext>
              </a:extLst>
            </p:cNvPr>
            <p:cNvSpPr txBox="1"/>
            <p:nvPr/>
          </p:nvSpPr>
          <p:spPr>
            <a:xfrm>
              <a:off x="9842500" y="4542654"/>
              <a:ext cx="2202570" cy="1015663"/>
            </a:xfrm>
            <a:prstGeom prst="rect">
              <a:avLst/>
            </a:prstGeom>
            <a:noFill/>
          </p:spPr>
          <p:txBody>
            <a:bodyPr wrap="square" rtlCol="0">
              <a:spAutoFit/>
            </a:bodyPr>
            <a:lstStyle/>
            <a:p>
              <a:pPr algn="ctr"/>
              <a:r>
                <a:rPr lang="en-GB" sz="2000" b="1" dirty="0">
                  <a:solidFill>
                    <a:schemeClr val="bg1"/>
                  </a:solidFill>
                  <a:effectLst>
                    <a:outerShdw blurRad="50800" dist="38100" dir="2700000" algn="tl" rotWithShape="0">
                      <a:prstClr val="black">
                        <a:alpha val="40000"/>
                      </a:prstClr>
                    </a:outerShdw>
                  </a:effectLst>
                </a:rPr>
                <a:t>Young Rob, age 26, </a:t>
              </a:r>
            </a:p>
            <a:p>
              <a:pPr algn="ctr"/>
              <a:r>
                <a:rPr lang="en-GB" sz="2000" b="1" dirty="0">
                  <a:solidFill>
                    <a:schemeClr val="bg1"/>
                  </a:solidFill>
                  <a:effectLst>
                    <a:outerShdw blurRad="50800" dist="38100" dir="2700000" algn="tl" rotWithShape="0">
                      <a:prstClr val="black">
                        <a:alpha val="40000"/>
                      </a:prstClr>
                    </a:outerShdw>
                  </a:effectLst>
                </a:rPr>
                <a:t>Astronomer &amp; ML researcher.</a:t>
              </a:r>
            </a:p>
          </p:txBody>
        </p:sp>
        <p:cxnSp>
          <p:nvCxnSpPr>
            <p:cNvPr id="13" name="Curved Connector 12">
              <a:extLst>
                <a:ext uri="{FF2B5EF4-FFF2-40B4-BE49-F238E27FC236}">
                  <a16:creationId xmlns:a16="http://schemas.microsoft.com/office/drawing/2014/main" id="{03A70BE0-D6FC-3243-A413-D1B52B68D1D7}"/>
                </a:ext>
              </a:extLst>
            </p:cNvPr>
            <p:cNvCxnSpPr>
              <a:cxnSpLocks/>
              <a:stCxn id="9" idx="2"/>
            </p:cNvCxnSpPr>
            <p:nvPr/>
          </p:nvCxnSpPr>
          <p:spPr>
            <a:xfrm rot="16200000" flipH="1">
              <a:off x="9599652" y="3370771"/>
              <a:ext cx="1822812" cy="517086"/>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455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7E27-B5CC-46A3-8EB8-16DF9449405A}"/>
              </a:ext>
            </a:extLst>
          </p:cNvPr>
          <p:cNvSpPr>
            <a:spLocks noGrp="1"/>
          </p:cNvSpPr>
          <p:nvPr>
            <p:ph type="ctrTitle"/>
          </p:nvPr>
        </p:nvSpPr>
        <p:spPr/>
        <p:txBody>
          <a:bodyPr/>
          <a:lstStyle/>
          <a:p>
            <a:r>
              <a:rPr lang="en-GB" dirty="0"/>
              <a:t>Computer scientists to the rescue (well, A.I. really)!</a:t>
            </a:r>
          </a:p>
        </p:txBody>
      </p:sp>
      <p:pic>
        <p:nvPicPr>
          <p:cNvPr id="4" name="Picture 3">
            <a:extLst>
              <a:ext uri="{FF2B5EF4-FFF2-40B4-BE49-F238E27FC236}">
                <a16:creationId xmlns:a16="http://schemas.microsoft.com/office/drawing/2014/main" id="{5F09B2AE-A60B-BA4D-9E3F-62EE7EC6E0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805" y="3509963"/>
            <a:ext cx="4308389" cy="2692743"/>
          </a:xfrm>
          <a:prstGeom prst="rect">
            <a:avLst/>
          </a:prstGeom>
        </p:spPr>
      </p:pic>
    </p:spTree>
    <p:extLst>
      <p:ext uri="{BB962C8B-B14F-4D97-AF65-F5344CB8AC3E}">
        <p14:creationId xmlns:p14="http://schemas.microsoft.com/office/powerpoint/2010/main" val="1779179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F4F86-5868-44BF-BC3A-0EC5532AD9C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0538" y="2740606"/>
            <a:ext cx="2845848" cy="2420453"/>
          </a:xfrm>
          <a:prstGeom prst="rect">
            <a:avLst/>
          </a:prstGeom>
        </p:spPr>
      </p:pic>
      <p:sp>
        <p:nvSpPr>
          <p:cNvPr id="4" name="TextBox 3">
            <a:extLst>
              <a:ext uri="{FF2B5EF4-FFF2-40B4-BE49-F238E27FC236}">
                <a16:creationId xmlns:a16="http://schemas.microsoft.com/office/drawing/2014/main" id="{3C05D365-5BA3-4219-A314-7CD328B067EB}"/>
              </a:ext>
            </a:extLst>
          </p:cNvPr>
          <p:cNvSpPr txBox="1"/>
          <p:nvPr/>
        </p:nvSpPr>
        <p:spPr>
          <a:xfrm>
            <a:off x="605231" y="3009418"/>
            <a:ext cx="81304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Seeing</a:t>
            </a:r>
          </a:p>
        </p:txBody>
      </p:sp>
      <p:sp>
        <p:nvSpPr>
          <p:cNvPr id="18" name="TextBox 17">
            <a:extLst>
              <a:ext uri="{FF2B5EF4-FFF2-40B4-BE49-F238E27FC236}">
                <a16:creationId xmlns:a16="http://schemas.microsoft.com/office/drawing/2014/main" id="{AA06B2AB-9A50-4E95-ACAD-41D17B4A6601}"/>
              </a:ext>
            </a:extLst>
          </p:cNvPr>
          <p:cNvSpPr txBox="1"/>
          <p:nvPr/>
        </p:nvSpPr>
        <p:spPr>
          <a:xfrm>
            <a:off x="1342050" y="1929043"/>
            <a:ext cx="85010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Talking</a:t>
            </a:r>
          </a:p>
        </p:txBody>
      </p:sp>
      <p:sp>
        <p:nvSpPr>
          <p:cNvPr id="19" name="TextBox 18">
            <a:extLst>
              <a:ext uri="{FF2B5EF4-FFF2-40B4-BE49-F238E27FC236}">
                <a16:creationId xmlns:a16="http://schemas.microsoft.com/office/drawing/2014/main" id="{A9A1718D-C4B9-4D94-AA61-4F05393A632E}"/>
              </a:ext>
            </a:extLst>
          </p:cNvPr>
          <p:cNvSpPr txBox="1"/>
          <p:nvPr/>
        </p:nvSpPr>
        <p:spPr>
          <a:xfrm>
            <a:off x="533077" y="4311956"/>
            <a:ext cx="1032077"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Listening</a:t>
            </a:r>
          </a:p>
        </p:txBody>
      </p:sp>
      <p:sp>
        <p:nvSpPr>
          <p:cNvPr id="20" name="TextBox 19">
            <a:extLst>
              <a:ext uri="{FF2B5EF4-FFF2-40B4-BE49-F238E27FC236}">
                <a16:creationId xmlns:a16="http://schemas.microsoft.com/office/drawing/2014/main" id="{77A0394D-CDD3-4125-B617-35CC031D4770}"/>
              </a:ext>
            </a:extLst>
          </p:cNvPr>
          <p:cNvSpPr txBox="1"/>
          <p:nvPr/>
        </p:nvSpPr>
        <p:spPr>
          <a:xfrm>
            <a:off x="1430881" y="5050620"/>
            <a:ext cx="1167114"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Reasoning</a:t>
            </a:r>
          </a:p>
        </p:txBody>
      </p:sp>
      <p:sp>
        <p:nvSpPr>
          <p:cNvPr id="21" name="TextBox 20">
            <a:extLst>
              <a:ext uri="{FF2B5EF4-FFF2-40B4-BE49-F238E27FC236}">
                <a16:creationId xmlns:a16="http://schemas.microsoft.com/office/drawing/2014/main" id="{8862FFD3-36F4-4EAB-902E-D67177B4ECF5}"/>
              </a:ext>
            </a:extLst>
          </p:cNvPr>
          <p:cNvSpPr txBox="1"/>
          <p:nvPr/>
        </p:nvSpPr>
        <p:spPr>
          <a:xfrm>
            <a:off x="4624811" y="4311956"/>
            <a:ext cx="1592487" cy="646331"/>
          </a:xfrm>
          <a:prstGeom prst="rect">
            <a:avLst/>
          </a:prstGeom>
          <a:noFill/>
        </p:spPr>
        <p:txBody>
          <a:bodyPr wrap="none" rtlCol="0">
            <a:spAutoFit/>
          </a:bodyPr>
          <a:lstStyle/>
          <a:p>
            <a:pPr algn="ctr"/>
            <a:r>
              <a:rPr lang="en-GB" b="1" dirty="0">
                <a:solidFill>
                  <a:schemeClr val="bg1"/>
                </a:solidFill>
                <a:latin typeface="Calibri" panose="020F0502020204030204" pitchFamily="34" charset="0"/>
                <a:cs typeface="Calibri" panose="020F0502020204030204" pitchFamily="34" charset="0"/>
              </a:rPr>
              <a:t>Understanding</a:t>
            </a:r>
          </a:p>
          <a:p>
            <a:pPr algn="ctr"/>
            <a:r>
              <a:rPr lang="en-GB" b="1" dirty="0">
                <a:solidFill>
                  <a:schemeClr val="bg1"/>
                </a:solidFill>
                <a:latin typeface="Calibri" panose="020F0502020204030204" pitchFamily="34" charset="0"/>
                <a:cs typeface="Calibri" panose="020F0502020204030204" pitchFamily="34" charset="0"/>
              </a:rPr>
              <a:t>Language</a:t>
            </a:r>
          </a:p>
        </p:txBody>
      </p:sp>
      <p:sp>
        <p:nvSpPr>
          <p:cNvPr id="22" name="TextBox 21">
            <a:extLst>
              <a:ext uri="{FF2B5EF4-FFF2-40B4-BE49-F238E27FC236}">
                <a16:creationId xmlns:a16="http://schemas.microsoft.com/office/drawing/2014/main" id="{852451A7-6CB6-4B59-9395-64CA24E88919}"/>
              </a:ext>
            </a:extLst>
          </p:cNvPr>
          <p:cNvSpPr txBox="1"/>
          <p:nvPr/>
        </p:nvSpPr>
        <p:spPr>
          <a:xfrm>
            <a:off x="3203207" y="1975931"/>
            <a:ext cx="1556836"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Consciousness</a:t>
            </a:r>
          </a:p>
        </p:txBody>
      </p:sp>
      <p:sp>
        <p:nvSpPr>
          <p:cNvPr id="23" name="TextBox 22">
            <a:extLst>
              <a:ext uri="{FF2B5EF4-FFF2-40B4-BE49-F238E27FC236}">
                <a16:creationId xmlns:a16="http://schemas.microsoft.com/office/drawing/2014/main" id="{76B4905E-EE12-43D0-B679-8D3200336217}"/>
              </a:ext>
            </a:extLst>
          </p:cNvPr>
          <p:cNvSpPr txBox="1"/>
          <p:nvPr/>
        </p:nvSpPr>
        <p:spPr>
          <a:xfrm>
            <a:off x="4639658" y="3159182"/>
            <a:ext cx="906915"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Moving</a:t>
            </a:r>
          </a:p>
        </p:txBody>
      </p:sp>
      <p:sp>
        <p:nvSpPr>
          <p:cNvPr id="24" name="TextBox 23">
            <a:extLst>
              <a:ext uri="{FF2B5EF4-FFF2-40B4-BE49-F238E27FC236}">
                <a16:creationId xmlns:a16="http://schemas.microsoft.com/office/drawing/2014/main" id="{2F12780B-221B-459C-A33F-F13A1C8A6C8A}"/>
              </a:ext>
            </a:extLst>
          </p:cNvPr>
          <p:cNvSpPr txBox="1"/>
          <p:nvPr/>
        </p:nvSpPr>
        <p:spPr>
          <a:xfrm>
            <a:off x="3754640" y="5348666"/>
            <a:ext cx="10054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Learning</a:t>
            </a:r>
          </a:p>
        </p:txBody>
      </p:sp>
      <p:sp>
        <p:nvSpPr>
          <p:cNvPr id="17" name="Title 1">
            <a:extLst>
              <a:ext uri="{FF2B5EF4-FFF2-40B4-BE49-F238E27FC236}">
                <a16:creationId xmlns:a16="http://schemas.microsoft.com/office/drawing/2014/main" id="{D8D96C96-51ED-7F47-AF4C-E43BB9548D20}"/>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Artificial Intelligence</a:t>
            </a:r>
          </a:p>
        </p:txBody>
      </p:sp>
      <p:sp>
        <p:nvSpPr>
          <p:cNvPr id="26" name="Content Placeholder 2">
            <a:extLst>
              <a:ext uri="{FF2B5EF4-FFF2-40B4-BE49-F238E27FC236}">
                <a16:creationId xmlns:a16="http://schemas.microsoft.com/office/drawing/2014/main" id="{5E79F8F4-C8CE-9142-8C92-DFF6FEE7595A}"/>
              </a:ext>
            </a:extLst>
          </p:cNvPr>
          <p:cNvSpPr txBox="1">
            <a:spLocks/>
          </p:cNvSpPr>
          <p:nvPr/>
        </p:nvSpPr>
        <p:spPr>
          <a:xfrm>
            <a:off x="6491423" y="1582409"/>
            <a:ext cx="5445203" cy="520262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FFA43D"/>
                </a:solidFill>
              </a:rPr>
              <a:t>Artificial Intelligence</a:t>
            </a:r>
            <a:r>
              <a:rPr lang="en-GB" dirty="0"/>
              <a:t> (A.I.) is a field of study concerned with </a:t>
            </a:r>
            <a:r>
              <a:rPr lang="en-GB" dirty="0">
                <a:solidFill>
                  <a:srgbClr val="FFC000"/>
                </a:solidFill>
              </a:rPr>
              <a:t>reproducing </a:t>
            </a:r>
            <a:r>
              <a:rPr lang="en-GB" dirty="0"/>
              <a:t>/ </a:t>
            </a:r>
            <a:r>
              <a:rPr lang="en-GB" dirty="0">
                <a:solidFill>
                  <a:srgbClr val="FFC000"/>
                </a:solidFill>
              </a:rPr>
              <a:t>replicating</a:t>
            </a:r>
            <a:r>
              <a:rPr lang="en-GB" dirty="0"/>
              <a:t> human intelligence.</a:t>
            </a:r>
          </a:p>
          <a:p>
            <a:r>
              <a:rPr lang="en-GB" dirty="0"/>
              <a:t>A.I. is an umbrella term – it is comprised of many sub-fields of study.</a:t>
            </a:r>
          </a:p>
          <a:p>
            <a:r>
              <a:rPr lang="en-GB" dirty="0"/>
              <a:t>Here we’ll talk about replicating the human capacity for learning – learning to recognise </a:t>
            </a:r>
            <a:r>
              <a:rPr lang="en-GB" dirty="0">
                <a:solidFill>
                  <a:srgbClr val="FFA43D"/>
                </a:solidFill>
              </a:rPr>
              <a:t>real</a:t>
            </a:r>
            <a:r>
              <a:rPr lang="en-GB" dirty="0"/>
              <a:t> from </a:t>
            </a:r>
            <a:r>
              <a:rPr lang="en-GB" dirty="0">
                <a:solidFill>
                  <a:srgbClr val="FFA43D"/>
                </a:solidFill>
              </a:rPr>
              <a:t>spurious</a:t>
            </a:r>
            <a:r>
              <a:rPr lang="en-GB" dirty="0"/>
              <a:t> candidates.</a:t>
            </a:r>
          </a:p>
          <a:p>
            <a:r>
              <a:rPr lang="en-GB" dirty="0"/>
              <a:t>This field is known more generally as </a:t>
            </a:r>
            <a:r>
              <a:rPr lang="en-GB" dirty="0">
                <a:solidFill>
                  <a:schemeClr val="bg1"/>
                </a:solidFill>
              </a:rPr>
              <a:t>“</a:t>
            </a:r>
            <a:r>
              <a:rPr lang="en-GB" dirty="0">
                <a:solidFill>
                  <a:srgbClr val="FFC000"/>
                </a:solidFill>
              </a:rPr>
              <a:t>Machine Learning</a:t>
            </a:r>
            <a:r>
              <a:rPr lang="en-GB" dirty="0">
                <a:solidFill>
                  <a:schemeClr val="bg1"/>
                </a:solidFill>
              </a:rPr>
              <a:t>”</a:t>
            </a:r>
            <a:r>
              <a:rPr lang="en-GB" dirty="0"/>
              <a:t>.</a:t>
            </a:r>
          </a:p>
        </p:txBody>
      </p:sp>
    </p:spTree>
    <p:custDataLst>
      <p:tags r:id="rId1"/>
    </p:custDataLst>
    <p:extLst>
      <p:ext uri="{BB962C8B-B14F-4D97-AF65-F5344CB8AC3E}">
        <p14:creationId xmlns:p14="http://schemas.microsoft.com/office/powerpoint/2010/main" val="325424056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P spid="21" grpId="0"/>
      <p:bldP spid="22"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F4F86-5868-44BF-BC3A-0EC5532AD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973" y="2757947"/>
            <a:ext cx="2845848" cy="2420453"/>
          </a:xfrm>
          <a:prstGeom prst="rect">
            <a:avLst/>
          </a:prstGeom>
        </p:spPr>
      </p:pic>
      <p:sp>
        <p:nvSpPr>
          <p:cNvPr id="24" name="TextBox 23">
            <a:extLst>
              <a:ext uri="{FF2B5EF4-FFF2-40B4-BE49-F238E27FC236}">
                <a16:creationId xmlns:a16="http://schemas.microsoft.com/office/drawing/2014/main" id="{2F12780B-221B-459C-A33F-F13A1C8A6C8A}"/>
              </a:ext>
            </a:extLst>
          </p:cNvPr>
          <p:cNvSpPr txBox="1"/>
          <p:nvPr/>
        </p:nvSpPr>
        <p:spPr>
          <a:xfrm>
            <a:off x="2191010" y="2223362"/>
            <a:ext cx="1005403" cy="369332"/>
          </a:xfrm>
          <a:prstGeom prst="rect">
            <a:avLst/>
          </a:prstGeom>
          <a:noFill/>
        </p:spPr>
        <p:txBody>
          <a:bodyPr wrap="none" rtlCol="0">
            <a:spAutoFit/>
          </a:bodyPr>
          <a:lstStyle/>
          <a:p>
            <a:r>
              <a:rPr lang="en-GB" b="1" dirty="0">
                <a:solidFill>
                  <a:schemeClr val="bg1"/>
                </a:solidFill>
                <a:latin typeface="Calibri" panose="020F0502020204030204" pitchFamily="34" charset="0"/>
                <a:cs typeface="Calibri" panose="020F0502020204030204" pitchFamily="34" charset="0"/>
              </a:rPr>
              <a:t>Learning</a:t>
            </a:r>
          </a:p>
        </p:txBody>
      </p:sp>
      <p:sp>
        <p:nvSpPr>
          <p:cNvPr id="9" name="Title 1">
            <a:extLst>
              <a:ext uri="{FF2B5EF4-FFF2-40B4-BE49-F238E27FC236}">
                <a16:creationId xmlns:a16="http://schemas.microsoft.com/office/drawing/2014/main" id="{116F7F63-610C-994F-A861-994E9C780123}"/>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Machine Learning</a:t>
            </a:r>
          </a:p>
        </p:txBody>
      </p:sp>
      <p:sp>
        <p:nvSpPr>
          <p:cNvPr id="10" name="Content Placeholder 2">
            <a:extLst>
              <a:ext uri="{FF2B5EF4-FFF2-40B4-BE49-F238E27FC236}">
                <a16:creationId xmlns:a16="http://schemas.microsoft.com/office/drawing/2014/main" id="{8C61014A-BB5E-FA47-A0D8-A3897D6EA2A5}"/>
              </a:ext>
            </a:extLst>
          </p:cNvPr>
          <p:cNvSpPr txBox="1">
            <a:spLocks/>
          </p:cNvSpPr>
          <p:nvPr/>
        </p:nvSpPr>
        <p:spPr>
          <a:xfrm>
            <a:off x="4555525" y="1582409"/>
            <a:ext cx="7381102" cy="520262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Machine learning (ML) is a fascinating field. It combines insights from statistics, logic, psychology and neuroscience to build automated systems capable of </a:t>
            </a:r>
            <a:r>
              <a:rPr lang="en-GB" dirty="0">
                <a:solidFill>
                  <a:schemeClr val="bg1"/>
                </a:solidFill>
              </a:rPr>
              <a:t>“</a:t>
            </a:r>
            <a:r>
              <a:rPr lang="en-GB" dirty="0">
                <a:solidFill>
                  <a:srgbClr val="FFA43D"/>
                </a:solidFill>
              </a:rPr>
              <a:t>learning</a:t>
            </a:r>
            <a:r>
              <a:rPr lang="en-GB" dirty="0">
                <a:solidFill>
                  <a:schemeClr val="bg1"/>
                </a:solidFill>
              </a:rPr>
              <a:t>”</a:t>
            </a:r>
            <a:r>
              <a:rPr lang="en-GB" dirty="0"/>
              <a:t> by themselves.</a:t>
            </a:r>
          </a:p>
          <a:p>
            <a:r>
              <a:rPr lang="en-GB" dirty="0"/>
              <a:t>ML isn’t concerned with replicating </a:t>
            </a:r>
            <a:r>
              <a:rPr lang="en-GB" dirty="0">
                <a:solidFill>
                  <a:srgbClr val="FFA43D"/>
                </a:solidFill>
              </a:rPr>
              <a:t>exactly how </a:t>
            </a:r>
            <a:r>
              <a:rPr lang="en-GB" dirty="0"/>
              <a:t>humans learn, after all, we’re flawed!</a:t>
            </a:r>
          </a:p>
          <a:p>
            <a:r>
              <a:rPr lang="en-GB" dirty="0"/>
              <a:t>Instead it focuses on developing ways to make optimal decisions/predictions </a:t>
            </a:r>
            <a:r>
              <a:rPr lang="en-GB" dirty="0">
                <a:solidFill>
                  <a:srgbClr val="FFA43D"/>
                </a:solidFill>
              </a:rPr>
              <a:t>using available information</a:t>
            </a:r>
            <a:r>
              <a:rPr lang="en-GB" dirty="0"/>
              <a:t>.</a:t>
            </a:r>
          </a:p>
          <a:p>
            <a:r>
              <a:rPr lang="en-GB" dirty="0"/>
              <a:t>For this problem, we use candidate examples to </a:t>
            </a:r>
            <a:r>
              <a:rPr lang="en-GB" dirty="0">
                <a:solidFill>
                  <a:schemeClr val="bg1"/>
                </a:solidFill>
              </a:rPr>
              <a:t>“</a:t>
            </a:r>
            <a:r>
              <a:rPr lang="en-GB" dirty="0">
                <a:solidFill>
                  <a:srgbClr val="FFA43D"/>
                </a:solidFill>
              </a:rPr>
              <a:t>teach</a:t>
            </a:r>
            <a:r>
              <a:rPr lang="en-GB" dirty="0">
                <a:solidFill>
                  <a:schemeClr val="bg1"/>
                </a:solidFill>
              </a:rPr>
              <a:t>”</a:t>
            </a:r>
            <a:r>
              <a:rPr lang="en-GB" dirty="0"/>
              <a:t> an algorithm to recognise real and spurious.</a:t>
            </a:r>
          </a:p>
        </p:txBody>
      </p:sp>
    </p:spTree>
    <p:custDataLst>
      <p:tags r:id="rId1"/>
    </p:custDataLst>
    <p:extLst>
      <p:ext uri="{BB962C8B-B14F-4D97-AF65-F5344CB8AC3E}">
        <p14:creationId xmlns:p14="http://schemas.microsoft.com/office/powerpoint/2010/main" val="8805673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4685449" y="952919"/>
            <a:ext cx="7146668" cy="5217061"/>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lstStyle/>
          <a:p>
            <a:pPr marL="609480" indent="-456840">
              <a:lnSpc>
                <a:spcPct val="100000"/>
              </a:lnSpc>
              <a:buClr>
                <a:srgbClr val="FFFF00"/>
              </a:buClr>
              <a:buFont typeface="Wingdings" charset="2"/>
              <a:buChar char=""/>
            </a:pPr>
            <a:endParaRPr lang="en-GB" sz="2400" b="0" strike="noStrike" spc="-1" dirty="0">
              <a:latin typeface="Arial"/>
            </a:endParaRPr>
          </a:p>
        </p:txBody>
      </p:sp>
      <p:grpSp>
        <p:nvGrpSpPr>
          <p:cNvPr id="2" name="Group 1">
            <a:extLst>
              <a:ext uri="{FF2B5EF4-FFF2-40B4-BE49-F238E27FC236}">
                <a16:creationId xmlns:a16="http://schemas.microsoft.com/office/drawing/2014/main" id="{3DB4E218-0E42-0B45-9511-1B71170C62EB}"/>
              </a:ext>
            </a:extLst>
          </p:cNvPr>
          <p:cNvGrpSpPr/>
          <p:nvPr/>
        </p:nvGrpSpPr>
        <p:grpSpPr>
          <a:xfrm>
            <a:off x="246719" y="1575388"/>
            <a:ext cx="3924300" cy="3471768"/>
            <a:chOff x="238482" y="1270026"/>
            <a:chExt cx="3924300" cy="3471768"/>
          </a:xfrm>
        </p:grpSpPr>
        <p:pic>
          <p:nvPicPr>
            <p:cNvPr id="4" name="Picture 3">
              <a:extLst>
                <a:ext uri="{FF2B5EF4-FFF2-40B4-BE49-F238E27FC236}">
                  <a16:creationId xmlns:a16="http://schemas.microsoft.com/office/drawing/2014/main" id="{EF0F4220-1397-4A28-99D2-DBD260C5C1D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482" y="1955328"/>
              <a:ext cx="3924300" cy="2202180"/>
            </a:xfrm>
            <a:prstGeom prst="rect">
              <a:avLst/>
            </a:prstGeom>
            <a:ln>
              <a:noFill/>
            </a:ln>
            <a:effectLst>
              <a:softEdge rad="112500"/>
            </a:effectLst>
          </p:spPr>
        </p:pic>
        <p:sp>
          <p:nvSpPr>
            <p:cNvPr id="18" name="By Ran Kirlian - Own work, CC BY-SA 4.0, https://commons.wikimedia.org/w/index.php?curid=4164754">
              <a:extLst>
                <a:ext uri="{FF2B5EF4-FFF2-40B4-BE49-F238E27FC236}">
                  <a16:creationId xmlns:a16="http://schemas.microsoft.com/office/drawing/2014/main" id="{B48AE3D8-C35D-44CA-BF22-E04731AE6890}"/>
                </a:ext>
              </a:extLst>
            </p:cNvPr>
            <p:cNvSpPr txBox="1"/>
            <p:nvPr/>
          </p:nvSpPr>
          <p:spPr>
            <a:xfrm>
              <a:off x="1097873" y="4095467"/>
              <a:ext cx="2089863" cy="646327"/>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300" b="1">
                  <a:solidFill>
                    <a:srgbClr val="FFFFFF"/>
                  </a:solidFill>
                  <a:latin typeface="Arial"/>
                  <a:ea typeface="Arial"/>
                  <a:cs typeface="Arial"/>
                  <a:sym typeface="Arial"/>
                </a:defRPr>
              </a:lvl1pPr>
            </a:lstStyle>
            <a:p>
              <a:pPr algn="ctr"/>
              <a:r>
                <a:rPr lang="en-GB" sz="1800"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Image Credit: SARAO</a:t>
              </a:r>
              <a:endParaRPr lang="en-US" sz="1800"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lgn="ctr"/>
              <a:endParaRPr sz="1800"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1" name="Title 1">
              <a:extLst>
                <a:ext uri="{FF2B5EF4-FFF2-40B4-BE49-F238E27FC236}">
                  <a16:creationId xmlns:a16="http://schemas.microsoft.com/office/drawing/2014/main" id="{AC898737-7511-4E6B-B4E4-2786E0A767C4}"/>
                </a:ext>
              </a:extLst>
            </p:cNvPr>
            <p:cNvSpPr txBox="1"/>
            <p:nvPr/>
          </p:nvSpPr>
          <p:spPr>
            <a:xfrm>
              <a:off x="528992" y="1270026"/>
              <a:ext cx="3465467" cy="8368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Searching for rare stars in astronomy data</a:t>
              </a:r>
              <a:endPar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A92169ED-EDF0-3B4A-BF7E-B04A11024A6F}"/>
              </a:ext>
            </a:extLst>
          </p:cNvPr>
          <p:cNvGrpSpPr/>
          <p:nvPr/>
        </p:nvGrpSpPr>
        <p:grpSpPr>
          <a:xfrm>
            <a:off x="4402861" y="1530273"/>
            <a:ext cx="3545474" cy="4403689"/>
            <a:chOff x="4394624" y="1224911"/>
            <a:chExt cx="3545474" cy="4403689"/>
          </a:xfrm>
        </p:grpSpPr>
        <p:pic>
          <p:nvPicPr>
            <p:cNvPr id="6" name="Picture 5">
              <a:extLst>
                <a:ext uri="{FF2B5EF4-FFF2-40B4-BE49-F238E27FC236}">
                  <a16:creationId xmlns:a16="http://schemas.microsoft.com/office/drawing/2014/main" id="{8B9E6D64-7510-4C33-BD1D-89C8A037FF2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624" y="1931066"/>
              <a:ext cx="3451213" cy="3697534"/>
            </a:xfrm>
            <a:prstGeom prst="rect">
              <a:avLst/>
            </a:prstGeom>
            <a:ln>
              <a:noFill/>
            </a:ln>
            <a:effectLst>
              <a:softEdge rad="112500"/>
            </a:effectLst>
          </p:spPr>
        </p:pic>
        <p:sp>
          <p:nvSpPr>
            <p:cNvPr id="22" name="Title 1">
              <a:extLst>
                <a:ext uri="{FF2B5EF4-FFF2-40B4-BE49-F238E27FC236}">
                  <a16:creationId xmlns:a16="http://schemas.microsoft.com/office/drawing/2014/main" id="{CD0B0D4A-92F6-468F-BC12-EC578AE0CE79}"/>
                </a:ext>
              </a:extLst>
            </p:cNvPr>
            <p:cNvSpPr txBox="1"/>
            <p:nvPr/>
          </p:nvSpPr>
          <p:spPr>
            <a:xfrm>
              <a:off x="4474631" y="1224911"/>
              <a:ext cx="3465467" cy="8368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Identifying regions of disease in medical images</a:t>
              </a:r>
              <a:endPar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9" name="Group 8">
            <a:extLst>
              <a:ext uri="{FF2B5EF4-FFF2-40B4-BE49-F238E27FC236}">
                <a16:creationId xmlns:a16="http://schemas.microsoft.com/office/drawing/2014/main" id="{8B0DF68B-C4B2-E24E-8EDB-553B3EA7BB5B}"/>
              </a:ext>
            </a:extLst>
          </p:cNvPr>
          <p:cNvGrpSpPr/>
          <p:nvPr/>
        </p:nvGrpSpPr>
        <p:grpSpPr>
          <a:xfrm>
            <a:off x="7986094" y="1674364"/>
            <a:ext cx="3811896" cy="2941907"/>
            <a:chOff x="7977857" y="1369002"/>
            <a:chExt cx="3811896" cy="2941907"/>
          </a:xfrm>
        </p:grpSpPr>
        <p:pic>
          <p:nvPicPr>
            <p:cNvPr id="8" name="Picture 7">
              <a:extLst>
                <a:ext uri="{FF2B5EF4-FFF2-40B4-BE49-F238E27FC236}">
                  <a16:creationId xmlns:a16="http://schemas.microsoft.com/office/drawing/2014/main" id="{F5DD5C6E-9451-461C-8D46-23EEA824290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7857" y="1877847"/>
              <a:ext cx="3811896" cy="2433062"/>
            </a:xfrm>
            <a:prstGeom prst="rect">
              <a:avLst/>
            </a:prstGeom>
            <a:ln>
              <a:noFill/>
            </a:ln>
            <a:effectLst>
              <a:softEdge rad="112500"/>
            </a:effectLst>
          </p:spPr>
        </p:pic>
        <p:sp>
          <p:nvSpPr>
            <p:cNvPr id="26" name="Title 1">
              <a:extLst>
                <a:ext uri="{FF2B5EF4-FFF2-40B4-BE49-F238E27FC236}">
                  <a16:creationId xmlns:a16="http://schemas.microsoft.com/office/drawing/2014/main" id="{03BECE5E-674E-43A1-9244-71C656E424A4}"/>
                </a:ext>
              </a:extLst>
            </p:cNvPr>
            <p:cNvSpPr txBox="1"/>
            <p:nvPr/>
          </p:nvSpPr>
          <p:spPr>
            <a:xfrm>
              <a:off x="8093855" y="1369002"/>
              <a:ext cx="3465467" cy="8368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Climate Modelling</a:t>
              </a:r>
              <a:endPar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E17732E5-57EF-9942-8C36-05F6AB111CB3}"/>
              </a:ext>
            </a:extLst>
          </p:cNvPr>
          <p:cNvGrpSpPr/>
          <p:nvPr/>
        </p:nvGrpSpPr>
        <p:grpSpPr>
          <a:xfrm>
            <a:off x="246719" y="4990822"/>
            <a:ext cx="4656256" cy="1594962"/>
            <a:chOff x="219817" y="4404719"/>
            <a:chExt cx="4656256" cy="1594962"/>
          </a:xfrm>
        </p:grpSpPr>
        <p:pic>
          <p:nvPicPr>
            <p:cNvPr id="10" name="Picture 9">
              <a:extLst>
                <a:ext uri="{FF2B5EF4-FFF2-40B4-BE49-F238E27FC236}">
                  <a16:creationId xmlns:a16="http://schemas.microsoft.com/office/drawing/2014/main" id="{690F214C-9B16-463B-93CD-A38C772B97C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817" y="4404719"/>
              <a:ext cx="1915151" cy="1594962"/>
            </a:xfrm>
            <a:prstGeom prst="rect">
              <a:avLst/>
            </a:prstGeom>
            <a:ln>
              <a:noFill/>
            </a:ln>
            <a:effectLst>
              <a:softEdge rad="112500"/>
            </a:effectLst>
          </p:spPr>
        </p:pic>
        <p:sp>
          <p:nvSpPr>
            <p:cNvPr id="29" name="Title 1">
              <a:extLst>
                <a:ext uri="{FF2B5EF4-FFF2-40B4-BE49-F238E27FC236}">
                  <a16:creationId xmlns:a16="http://schemas.microsoft.com/office/drawing/2014/main" id="{93AC07E2-373C-4E5D-B86D-0033CEDD0D4D}"/>
                </a:ext>
              </a:extLst>
            </p:cNvPr>
            <p:cNvSpPr txBox="1"/>
            <p:nvPr/>
          </p:nvSpPr>
          <p:spPr>
            <a:xfrm>
              <a:off x="1410606" y="4959310"/>
              <a:ext cx="3465467" cy="8368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Facial Recognition</a:t>
              </a:r>
              <a:endPar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CF33EDDC-0EC4-C340-A1EA-F13836E5FCF8}"/>
              </a:ext>
            </a:extLst>
          </p:cNvPr>
          <p:cNvGrpSpPr/>
          <p:nvPr/>
        </p:nvGrpSpPr>
        <p:grpSpPr>
          <a:xfrm>
            <a:off x="8109840" y="4709846"/>
            <a:ext cx="3910156" cy="1299225"/>
            <a:chOff x="8101603" y="4404484"/>
            <a:chExt cx="3910156" cy="1299225"/>
          </a:xfrm>
        </p:grpSpPr>
        <p:pic>
          <p:nvPicPr>
            <p:cNvPr id="12" name="Picture 11">
              <a:extLst>
                <a:ext uri="{FF2B5EF4-FFF2-40B4-BE49-F238E27FC236}">
                  <a16:creationId xmlns:a16="http://schemas.microsoft.com/office/drawing/2014/main" id="{151E28CB-A9F5-41C8-953C-BB1F3BA0057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1603" y="4404484"/>
              <a:ext cx="1299225" cy="1299225"/>
            </a:xfrm>
            <a:prstGeom prst="rect">
              <a:avLst/>
            </a:prstGeom>
            <a:ln>
              <a:noFill/>
            </a:ln>
            <a:effectLst>
              <a:softEdge rad="112500"/>
            </a:effectLst>
          </p:spPr>
        </p:pic>
        <p:sp>
          <p:nvSpPr>
            <p:cNvPr id="32" name="Title 1">
              <a:extLst>
                <a:ext uri="{FF2B5EF4-FFF2-40B4-BE49-F238E27FC236}">
                  <a16:creationId xmlns:a16="http://schemas.microsoft.com/office/drawing/2014/main" id="{4091B80F-7278-405A-ACE5-F02AAD4628AA}"/>
                </a:ext>
              </a:extLst>
            </p:cNvPr>
            <p:cNvSpPr txBox="1"/>
            <p:nvPr/>
          </p:nvSpPr>
          <p:spPr>
            <a:xfrm>
              <a:off x="8984735" y="4828167"/>
              <a:ext cx="3027024" cy="8368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pPr algn="ct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Voice Recognition</a:t>
              </a:r>
              <a:endPar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sp>
        <p:nvSpPr>
          <p:cNvPr id="25" name="Title 1">
            <a:extLst>
              <a:ext uri="{FF2B5EF4-FFF2-40B4-BE49-F238E27FC236}">
                <a16:creationId xmlns:a16="http://schemas.microsoft.com/office/drawing/2014/main" id="{395F32E9-3F5D-BF40-AB17-ECF424DCE792}"/>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Machine Learning is everywhere…</a:t>
            </a:r>
          </a:p>
        </p:txBody>
      </p:sp>
    </p:spTree>
    <p:custDataLst>
      <p:tags r:id="rId1"/>
    </p:custDataLst>
    <p:extLst>
      <p:ext uri="{BB962C8B-B14F-4D97-AF65-F5344CB8AC3E}">
        <p14:creationId xmlns:p14="http://schemas.microsoft.com/office/powerpoint/2010/main" val="270758484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A39218E-3F3E-4230-BBC2-126855362778}"/>
              </a:ext>
            </a:extLst>
          </p:cNvPr>
          <p:cNvSpPr txBox="1"/>
          <p:nvPr/>
        </p:nvSpPr>
        <p:spPr>
          <a:xfrm>
            <a:off x="1315709" y="1812323"/>
            <a:ext cx="9560581" cy="186223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sz="2400" dirty="0">
                <a:solidFill>
                  <a:srgbClr val="FFE699"/>
                </a:solidFill>
                <a:effectLst>
                  <a:outerShdw blurRad="50800" dist="38100" dir="2700000" algn="tl" rotWithShape="0">
                    <a:prstClr val="black">
                      <a:alpha val="40000"/>
                    </a:prstClr>
                  </a:outerShdw>
                </a:effectLst>
                <a:cs typeface="Calibri" panose="020F0502020204030204" pitchFamily="34" charset="0"/>
              </a:rPr>
              <a:t>Using available information / </a:t>
            </a:r>
            <a:r>
              <a:rPr lang="en-GB" sz="2400" dirty="0">
                <a:solidFill>
                  <a:srgbClr val="FFE699"/>
                </a:solidFill>
                <a:effectLst>
                  <a:outerShdw blurRad="50800" dist="38100" dir="2700000" algn="tl" rotWithShape="0">
                    <a:prstClr val="black">
                      <a:alpha val="40000"/>
                    </a:prstClr>
                  </a:outerShdw>
                </a:effectLst>
                <a:cs typeface="Calibri" panose="020F0502020204030204" pitchFamily="34" charset="0"/>
              </a:rPr>
              <a:t>past </a:t>
            </a:r>
            <a:r>
              <a:rPr sz="2400" dirty="0">
                <a:solidFill>
                  <a:srgbClr val="FFE699"/>
                </a:solidFill>
                <a:effectLst>
                  <a:outerShdw blurRad="50800" dist="38100" dir="2700000" algn="tl" rotWithShape="0">
                    <a:prstClr val="black">
                      <a:alpha val="40000"/>
                    </a:prstClr>
                  </a:outerShdw>
                </a:effectLst>
                <a:cs typeface="Calibri" panose="020F0502020204030204" pitchFamily="34" charset="0"/>
              </a:rPr>
              <a:t>experience</a:t>
            </a:r>
            <a:r>
              <a:rPr lang="en-GB" sz="2400" dirty="0">
                <a:solidFill>
                  <a:srgbClr val="FFE699"/>
                </a:solidFill>
                <a:effectLst>
                  <a:outerShdw blurRad="50800" dist="38100" dir="2700000" algn="tl" rotWithShape="0">
                    <a:prstClr val="black">
                      <a:alpha val="40000"/>
                    </a:prstClr>
                  </a:outerShdw>
                </a:effectLst>
                <a:cs typeface="Calibri" panose="020F0502020204030204" pitchFamily="34" charset="0"/>
              </a:rPr>
              <a:t>, we try to </a:t>
            </a:r>
            <a:r>
              <a:rPr sz="2400" dirty="0">
                <a:solidFill>
                  <a:srgbClr val="FFE699"/>
                </a:solidFill>
                <a:effectLst>
                  <a:outerShdw blurRad="50800" dist="38100" dir="2700000" algn="tl" rotWithShape="0">
                    <a:prstClr val="black">
                      <a:alpha val="40000"/>
                    </a:prstClr>
                  </a:outerShdw>
                </a:effectLst>
                <a:cs typeface="Calibri" panose="020F0502020204030204" pitchFamily="34" charset="0"/>
              </a:rPr>
              <a:t>make optimal decisions. </a:t>
            </a:r>
            <a:endParaRPr lang="en-GB" sz="2400" dirty="0">
              <a:solidFill>
                <a:srgbClr val="FFE699"/>
              </a:solidFill>
              <a:effectLst>
                <a:outerShdw blurRad="50800" dist="38100" dir="2700000" algn="tl" rotWithShape="0">
                  <a:prstClr val="black">
                    <a:alpha val="40000"/>
                  </a:prstClr>
                </a:outerShdw>
              </a:effectLst>
              <a:cs typeface="Calibri" panose="020F0502020204030204" pitchFamily="34" charset="0"/>
            </a:endParaRP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400" dirty="0">
                <a:solidFill>
                  <a:srgbClr val="FFE699"/>
                </a:solidFill>
                <a:effectLst>
                  <a:outerShdw blurRad="50800" dist="38100" dir="2700000" algn="tl" rotWithShape="0">
                    <a:prstClr val="black">
                      <a:alpha val="40000"/>
                    </a:prstClr>
                  </a:outerShdw>
                </a:effectLst>
                <a:cs typeface="Calibri" panose="020F0502020204030204" pitchFamily="34" charset="0"/>
              </a:rPr>
              <a:t>Experience is valuable but difficult to quantify.</a:t>
            </a:r>
            <a:endParaRPr sz="2400" dirty="0">
              <a:solidFill>
                <a:srgbClr val="FFE699"/>
              </a:solidFill>
              <a:effectLst>
                <a:outerShdw blurRad="50800" dist="38100" dir="2700000" algn="tl" rotWithShape="0">
                  <a:prstClr val="black">
                    <a:alpha val="40000"/>
                  </a:prstClr>
                </a:outerShdw>
              </a:effectLst>
              <a:cs typeface="Calibri" panose="020F0502020204030204" pitchFamily="34" charset="0"/>
            </a:endParaRPr>
          </a:p>
          <a:p>
            <a:pPr>
              <a:defRPr sz="2000" b="1">
                <a:solidFill>
                  <a:srgbClr val="FFFFFF"/>
                </a:solidFill>
                <a:latin typeface="Arial"/>
                <a:ea typeface="Arial"/>
                <a:cs typeface="Arial"/>
                <a:sym typeface="Arial"/>
              </a:defRPr>
            </a:pPr>
            <a:endParaRPr sz="2800" dirty="0">
              <a:solidFill>
                <a:srgbClr val="FFFF00"/>
              </a:solidFill>
            </a:endParaRPr>
          </a:p>
        </p:txBody>
      </p:sp>
      <p:pic>
        <p:nvPicPr>
          <p:cNvPr id="15" name="Picture 14">
            <a:extLst>
              <a:ext uri="{FF2B5EF4-FFF2-40B4-BE49-F238E27FC236}">
                <a16:creationId xmlns:a16="http://schemas.microsoft.com/office/drawing/2014/main" id="{B3B8EA74-C069-4EEF-A14A-990F2E4996F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358" y="3801508"/>
            <a:ext cx="2835284" cy="2039337"/>
          </a:xfrm>
          <a:prstGeom prst="rect">
            <a:avLst/>
          </a:prstGeom>
        </p:spPr>
      </p:pic>
      <p:grpSp>
        <p:nvGrpSpPr>
          <p:cNvPr id="17" name="Group">
            <a:extLst>
              <a:ext uri="{FF2B5EF4-FFF2-40B4-BE49-F238E27FC236}">
                <a16:creationId xmlns:a16="http://schemas.microsoft.com/office/drawing/2014/main" id="{DAA88D53-F013-4C8E-8A13-14C30AEA572F}"/>
              </a:ext>
            </a:extLst>
          </p:cNvPr>
          <p:cNvGrpSpPr/>
          <p:nvPr/>
        </p:nvGrpSpPr>
        <p:grpSpPr>
          <a:xfrm>
            <a:off x="1839600" y="4063112"/>
            <a:ext cx="4209179" cy="1143003"/>
            <a:chOff x="0" y="0"/>
            <a:chExt cx="4209177" cy="1143001"/>
          </a:xfrm>
        </p:grpSpPr>
        <p:sp>
          <p:nvSpPr>
            <p:cNvPr id="18" name="Connection Line">
              <a:extLst>
                <a:ext uri="{FF2B5EF4-FFF2-40B4-BE49-F238E27FC236}">
                  <a16:creationId xmlns:a16="http://schemas.microsoft.com/office/drawing/2014/main" id="{3AFB01F8-52D6-4B19-A3B9-A765DA799446}"/>
                </a:ext>
              </a:extLst>
            </p:cNvPr>
            <p:cNvSpPr/>
            <p:nvPr/>
          </p:nvSpPr>
          <p:spPr>
            <a:xfrm>
              <a:off x="1757936" y="121084"/>
              <a:ext cx="2451241" cy="633369"/>
            </a:xfrm>
            <a:custGeom>
              <a:avLst/>
              <a:gdLst/>
              <a:ahLst/>
              <a:cxnLst>
                <a:cxn ang="0">
                  <a:pos x="wd2" y="hd2"/>
                </a:cxn>
                <a:cxn ang="5400000">
                  <a:pos x="wd2" y="hd2"/>
                </a:cxn>
                <a:cxn ang="10800000">
                  <a:pos x="wd2" y="hd2"/>
                </a:cxn>
                <a:cxn ang="16200000">
                  <a:pos x="wd2" y="hd2"/>
                </a:cxn>
              </a:cxnLst>
              <a:rect l="0" t="0" r="r" b="b"/>
              <a:pathLst>
                <a:path w="21600" h="17989" extrusionOk="0">
                  <a:moveTo>
                    <a:pt x="0" y="2453"/>
                  </a:moveTo>
                  <a:cubicBezTo>
                    <a:pt x="7392" y="-3611"/>
                    <a:pt x="14592" y="1568"/>
                    <a:pt x="21600" y="17989"/>
                  </a:cubicBezTo>
                </a:path>
              </a:pathLst>
            </a:custGeom>
            <a:noFill/>
            <a:ln w="38100" cap="flat">
              <a:solidFill>
                <a:schemeClr val="bg1"/>
              </a:solidFill>
              <a:prstDash val="solid"/>
              <a:round/>
              <a:tailEnd type="stealth" w="med" len="med"/>
            </a:ln>
            <a:effectLst>
              <a:outerShdw blurRad="50800" dist="38100" dir="2700000" algn="tl" rotWithShape="0">
                <a:prstClr val="black">
                  <a:alpha val="40000"/>
                </a:prstClr>
              </a:outerShdw>
            </a:effectLst>
          </p:spPr>
          <p:txBody>
            <a:bodyPr/>
            <a:lstStyle/>
            <a:p>
              <a:endParaRPr/>
            </a:p>
          </p:txBody>
        </p:sp>
        <p:sp>
          <p:nvSpPr>
            <p:cNvPr id="19" name="Title 1">
              <a:extLst>
                <a:ext uri="{FF2B5EF4-FFF2-40B4-BE49-F238E27FC236}">
                  <a16:creationId xmlns:a16="http://schemas.microsoft.com/office/drawing/2014/main" id="{D7E1C799-0E09-45D0-89B3-F2E4F203B20D}"/>
                </a:ext>
              </a:extLst>
            </p:cNvPr>
            <p:cNvSpPr txBox="1"/>
            <p:nvPr/>
          </p:nvSpPr>
          <p:spPr>
            <a:xfrm>
              <a:off x="0" y="0"/>
              <a:ext cx="1757937" cy="1143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rm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Data </a:t>
              </a:r>
              <a:r>
                <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Sight</a:t>
              </a:r>
              <a:r>
                <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sound</a:t>
              </a:r>
              <a:r>
                <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taste</a:t>
              </a:r>
              <a:r>
                <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touch</a:t>
              </a:r>
              <a:r>
                <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smell</a:t>
              </a:r>
              <a:r>
                <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p>
          </p:txBody>
        </p:sp>
      </p:grpSp>
      <p:grpSp>
        <p:nvGrpSpPr>
          <p:cNvPr id="20" name="Group">
            <a:extLst>
              <a:ext uri="{FF2B5EF4-FFF2-40B4-BE49-F238E27FC236}">
                <a16:creationId xmlns:a16="http://schemas.microsoft.com/office/drawing/2014/main" id="{015E7B17-D4D3-46A7-80DF-16075FE4E690}"/>
              </a:ext>
            </a:extLst>
          </p:cNvPr>
          <p:cNvGrpSpPr/>
          <p:nvPr/>
        </p:nvGrpSpPr>
        <p:grpSpPr>
          <a:xfrm>
            <a:off x="6143223" y="3761774"/>
            <a:ext cx="4632554" cy="1032549"/>
            <a:chOff x="0" y="0"/>
            <a:chExt cx="4632553" cy="1032547"/>
          </a:xfrm>
        </p:grpSpPr>
        <p:sp>
          <p:nvSpPr>
            <p:cNvPr id="21" name="Title 1">
              <a:extLst>
                <a:ext uri="{FF2B5EF4-FFF2-40B4-BE49-F238E27FC236}">
                  <a16:creationId xmlns:a16="http://schemas.microsoft.com/office/drawing/2014/main" id="{4B185334-1187-4C1B-93F4-AC01D5DF22F2}"/>
                </a:ext>
              </a:extLst>
            </p:cNvPr>
            <p:cNvSpPr txBox="1"/>
            <p:nvPr/>
          </p:nvSpPr>
          <p:spPr>
            <a:xfrm>
              <a:off x="2281034" y="0"/>
              <a:ext cx="2351519" cy="836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Actions </a:t>
              </a:r>
              <a:r>
                <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Decisions</a:t>
              </a:r>
            </a:p>
          </p:txBody>
        </p:sp>
        <p:sp>
          <p:nvSpPr>
            <p:cNvPr id="22" name="Connection Line">
              <a:extLst>
                <a:ext uri="{FF2B5EF4-FFF2-40B4-BE49-F238E27FC236}">
                  <a16:creationId xmlns:a16="http://schemas.microsoft.com/office/drawing/2014/main" id="{FFB5E513-F0BB-4170-BE7B-44ADA73585E2}"/>
                </a:ext>
              </a:extLst>
            </p:cNvPr>
            <p:cNvSpPr/>
            <p:nvPr/>
          </p:nvSpPr>
          <p:spPr>
            <a:xfrm>
              <a:off x="0" y="152003"/>
              <a:ext cx="2281009" cy="880544"/>
            </a:xfrm>
            <a:custGeom>
              <a:avLst/>
              <a:gdLst/>
              <a:ahLst/>
              <a:cxnLst>
                <a:cxn ang="0">
                  <a:pos x="wd2" y="hd2"/>
                </a:cxn>
                <a:cxn ang="5400000">
                  <a:pos x="wd2" y="hd2"/>
                </a:cxn>
                <a:cxn ang="10800000">
                  <a:pos x="wd2" y="hd2"/>
                </a:cxn>
                <a:cxn ang="16200000">
                  <a:pos x="wd2" y="hd2"/>
                </a:cxn>
              </a:cxnLst>
              <a:rect l="0" t="0" r="r" b="b"/>
              <a:pathLst>
                <a:path w="21600" h="19699" extrusionOk="0">
                  <a:moveTo>
                    <a:pt x="0" y="19699"/>
                  </a:moveTo>
                  <a:cubicBezTo>
                    <a:pt x="6477" y="4503"/>
                    <a:pt x="13677" y="-1901"/>
                    <a:pt x="21600" y="486"/>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grpSp>
      <p:sp>
        <p:nvSpPr>
          <p:cNvPr id="13" name="Title 1">
            <a:extLst>
              <a:ext uri="{FF2B5EF4-FFF2-40B4-BE49-F238E27FC236}">
                <a16:creationId xmlns:a16="http://schemas.microsoft.com/office/drawing/2014/main" id="{9953013E-058B-414B-86CF-9DE831568CCB}"/>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First: human decision making…</a:t>
            </a:r>
          </a:p>
        </p:txBody>
      </p:sp>
    </p:spTree>
    <p:custDataLst>
      <p:tags r:id="rId1"/>
    </p:custDataLst>
    <p:extLst>
      <p:ext uri="{BB962C8B-B14F-4D97-AF65-F5344CB8AC3E}">
        <p14:creationId xmlns:p14="http://schemas.microsoft.com/office/powerpoint/2010/main" val="142469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8E5C347-C3E6-4521-98BD-A2B4D1051224}"/>
              </a:ext>
            </a:extLst>
          </p:cNvPr>
          <p:cNvGraphicFramePr>
            <a:graphicFrameLocks noGrp="1"/>
          </p:cNvGraphicFramePr>
          <p:nvPr>
            <p:extLst>
              <p:ext uri="{D42A27DB-BD31-4B8C-83A1-F6EECF244321}">
                <p14:modId xmlns:p14="http://schemas.microsoft.com/office/powerpoint/2010/main" val="764552467"/>
              </p:ext>
            </p:extLst>
          </p:nvPr>
        </p:nvGraphicFramePr>
        <p:xfrm>
          <a:off x="2112873" y="3935116"/>
          <a:ext cx="65024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20717027"/>
                    </a:ext>
                  </a:extLst>
                </a:gridCol>
                <a:gridCol w="1625600">
                  <a:extLst>
                    <a:ext uri="{9D8B030D-6E8A-4147-A177-3AD203B41FA5}">
                      <a16:colId xmlns:a16="http://schemas.microsoft.com/office/drawing/2014/main" val="3398191880"/>
                    </a:ext>
                  </a:extLst>
                </a:gridCol>
                <a:gridCol w="1625600">
                  <a:extLst>
                    <a:ext uri="{9D8B030D-6E8A-4147-A177-3AD203B41FA5}">
                      <a16:colId xmlns:a16="http://schemas.microsoft.com/office/drawing/2014/main" val="3266133511"/>
                    </a:ext>
                  </a:extLst>
                </a:gridCol>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 Mass (Kg)</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 Height (cm)</a:t>
                      </a:r>
                    </a:p>
                    <a:p>
                      <a:pPr algn="ctr"/>
                      <a:endParaRPr lang="en-GB">
                        <a:latin typeface="Calibri" panose="020F0502020204030204" pitchFamily="34" charset="0"/>
                        <a:cs typeface="Calibri" panose="020F0502020204030204" pitchFamily="34" charset="0"/>
                      </a:endParaRPr>
                    </a:p>
                  </a:txBody>
                  <a:tcPr/>
                </a:tc>
                <a:tc>
                  <a:txBody>
                    <a:bodyPr/>
                    <a:lstStyle/>
                    <a:p>
                      <a:pPr algn="ctr"/>
                      <a:r>
                        <a:rPr lang="en-GB">
                          <a:latin typeface="Calibri" panose="020F0502020204030204" pitchFamily="34" charset="0"/>
                          <a:cs typeface="Calibri" panose="020F0502020204030204" pitchFamily="34" charset="0"/>
                        </a:rPr>
                        <a:t>Legs</a:t>
                      </a:r>
                    </a:p>
                    <a:p>
                      <a:pPr algn="ctr"/>
                      <a:r>
                        <a:rPr lang="en-GB">
                          <a:latin typeface="Calibri" panose="020F0502020204030204" pitchFamily="34" charset="0"/>
                          <a:cs typeface="Calibri" panose="020F0502020204030204" pitchFamily="34" charset="0"/>
                        </a:rPr>
                        <a:t> </a:t>
                      </a:r>
                    </a:p>
                  </a:txBody>
                  <a:tcPr/>
                </a:tc>
                <a:tc>
                  <a:txBody>
                    <a:bodyPr/>
                    <a:lstStyle/>
                    <a:p>
                      <a:pPr algn="ctr"/>
                      <a:r>
                        <a:rPr lang="en-GB">
                          <a:latin typeface="Calibri" panose="020F0502020204030204" pitchFamily="34" charset="0"/>
                          <a:cs typeface="Calibri" panose="020F0502020204030204" pitchFamily="34" charset="0"/>
                        </a:rPr>
                        <a:t>Colour</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4.2</a:t>
                      </a:r>
                    </a:p>
                  </a:txBody>
                  <a:tcPr/>
                </a:tc>
                <a:tc>
                  <a:txBody>
                    <a:bodyPr/>
                    <a:lstStyle/>
                    <a:p>
                      <a:pPr algn="ctr"/>
                      <a:r>
                        <a:rPr lang="en-GB">
                          <a:latin typeface="Calibri" panose="020F0502020204030204" pitchFamily="34" charset="0"/>
                          <a:cs typeface="Calibri" panose="020F0502020204030204" pitchFamily="34" charset="0"/>
                        </a:rPr>
                        <a:t>25.4</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Black</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18</a:t>
                      </a:r>
                    </a:p>
                  </a:txBody>
                  <a:tcPr/>
                </a:tc>
                <a:tc>
                  <a:txBody>
                    <a:bodyPr/>
                    <a:lstStyle/>
                    <a:p>
                      <a:pPr algn="ctr"/>
                      <a:r>
                        <a:rPr lang="en-GB">
                          <a:latin typeface="Calibri" panose="020F0502020204030204" pitchFamily="34" charset="0"/>
                          <a:cs typeface="Calibri" panose="020F0502020204030204" pitchFamily="34" charset="0"/>
                        </a:rPr>
                        <a:t>43.5</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Brown</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0.1</a:t>
                      </a:r>
                    </a:p>
                  </a:txBody>
                  <a:tcPr/>
                </a:tc>
                <a:tc>
                  <a:txBody>
                    <a:bodyPr/>
                    <a:lstStyle/>
                    <a:p>
                      <a:pPr algn="ctr"/>
                      <a:r>
                        <a:rPr lang="en-GB">
                          <a:latin typeface="Calibri" panose="020F0502020204030204" pitchFamily="34" charset="0"/>
                          <a:cs typeface="Calibri" panose="020F0502020204030204" pitchFamily="34" charset="0"/>
                        </a:rPr>
                        <a:t>5.1</a:t>
                      </a:r>
                    </a:p>
                  </a:txBody>
                  <a:tcPr/>
                </a:tc>
                <a:tc>
                  <a:txBody>
                    <a:bodyPr/>
                    <a:lstStyle/>
                    <a:p>
                      <a:pPr algn="ctr"/>
                      <a:r>
                        <a:rPr lang="en-GB">
                          <a:latin typeface="Calibri" panose="020F0502020204030204" pitchFamily="34" charset="0"/>
                          <a:cs typeface="Calibri" panose="020F0502020204030204" pitchFamily="34" charset="0"/>
                        </a:rPr>
                        <a:t>4</a:t>
                      </a:r>
                    </a:p>
                  </a:txBody>
                  <a:tcPr/>
                </a:tc>
                <a:tc>
                  <a:txBody>
                    <a:bodyPr/>
                    <a:lstStyle/>
                    <a:p>
                      <a:pPr algn="ctr"/>
                      <a:r>
                        <a:rPr lang="en-GB">
                          <a:latin typeface="Calibri" panose="020F0502020204030204" pitchFamily="34" charset="0"/>
                          <a:cs typeface="Calibri" panose="020F0502020204030204" pitchFamily="34" charset="0"/>
                        </a:rPr>
                        <a:t>Grey/Black</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a:latin typeface="Calibri" panose="020F0502020204030204" pitchFamily="34" charset="0"/>
                          <a:cs typeface="Calibri" panose="020F0502020204030204" pitchFamily="34" charset="0"/>
                        </a:rPr>
                        <a:t>…</a:t>
                      </a:r>
                    </a:p>
                  </a:txBody>
                  <a:tcPr/>
                </a:tc>
                <a:tc>
                  <a:txBody>
                    <a:bodyPr/>
                    <a:lstStyle/>
                    <a:p>
                      <a:pPr algn="ctr"/>
                      <a:r>
                        <a:rPr lang="en-GB"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sp>
        <p:nvSpPr>
          <p:cNvPr id="15" name="Title 1">
            <a:extLst>
              <a:ext uri="{FF2B5EF4-FFF2-40B4-BE49-F238E27FC236}">
                <a16:creationId xmlns:a16="http://schemas.microsoft.com/office/drawing/2014/main" id="{A45A7E6D-78A1-43E9-A7B2-1BC5AA4FE09B}"/>
              </a:ext>
            </a:extLst>
          </p:cNvPr>
          <p:cNvSpPr txBox="1"/>
          <p:nvPr/>
        </p:nvSpPr>
        <p:spPr>
          <a:xfrm>
            <a:off x="838199" y="1445422"/>
            <a:ext cx="10515599" cy="13443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Experience is describable and quantifiable as </a:t>
            </a:r>
            <a:r>
              <a:rPr lang="en-GB" sz="24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data</a:t>
            </a: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You already intuitively understand what data is, but to better understand ML, we must introduce some terminology. </a:t>
            </a:r>
            <a:endParaRPr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dirty="0">
              <a:solidFill>
                <a:srgbClr val="FFE699"/>
              </a:solidFill>
              <a:effectLst>
                <a:outerShdw blurRad="50800" dist="38100" dir="2700000" algn="tl" rotWithShape="0">
                  <a:prstClr val="black">
                    <a:alpha val="40000"/>
                  </a:prstClr>
                </a:outerShdw>
              </a:effectLst>
            </a:endParaRPr>
          </a:p>
        </p:txBody>
      </p:sp>
      <p:graphicFrame>
        <p:nvGraphicFramePr>
          <p:cNvPr id="16" name="Table 15">
            <a:extLst>
              <a:ext uri="{FF2B5EF4-FFF2-40B4-BE49-F238E27FC236}">
                <a16:creationId xmlns:a16="http://schemas.microsoft.com/office/drawing/2014/main" id="{A0D151B0-7EFF-4B48-9AB1-0AD062F6A0B8}"/>
              </a:ext>
            </a:extLst>
          </p:cNvPr>
          <p:cNvGraphicFramePr>
            <a:graphicFrameLocks noGrp="1"/>
          </p:cNvGraphicFramePr>
          <p:nvPr>
            <p:extLst>
              <p:ext uri="{D42A27DB-BD31-4B8C-83A1-F6EECF244321}">
                <p14:modId xmlns:p14="http://schemas.microsoft.com/office/powerpoint/2010/main" val="3235644230"/>
              </p:ext>
            </p:extLst>
          </p:nvPr>
        </p:nvGraphicFramePr>
        <p:xfrm>
          <a:off x="9450980" y="3935116"/>
          <a:ext cx="16256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370840">
                <a:tc>
                  <a:txBody>
                    <a:bodyPr/>
                    <a:lstStyle/>
                    <a:p>
                      <a:pPr algn="ctr"/>
                      <a:r>
                        <a:rPr lang="en-GB">
                          <a:latin typeface="Calibri" panose="020F0502020204030204" pitchFamily="34" charset="0"/>
                          <a:cs typeface="Calibri" panose="020F0502020204030204" pitchFamily="34" charset="0"/>
                        </a:rPr>
                        <a:t>Class / Label</a:t>
                      </a:r>
                    </a:p>
                    <a:p>
                      <a:pPr algn="ctr"/>
                      <a:endParaRPr lang="en-GB">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Cat</a:t>
                      </a:r>
                    </a:p>
                  </a:txBody>
                  <a:tcPr/>
                </a:tc>
                <a:extLst>
                  <a:ext uri="{0D108BD9-81ED-4DB2-BD59-A6C34878D82A}">
                    <a16:rowId xmlns:a16="http://schemas.microsoft.com/office/drawing/2014/main" val="1803116078"/>
                  </a:ext>
                </a:extLst>
              </a:tr>
              <a:tr h="370840">
                <a:tc>
                  <a:txBody>
                    <a:bodyPr/>
                    <a:lstStyle/>
                    <a:p>
                      <a:pPr algn="ctr"/>
                      <a:r>
                        <a:rPr lang="en-GB">
                          <a:latin typeface="Calibri" panose="020F0502020204030204" pitchFamily="34" charset="0"/>
                          <a:cs typeface="Calibri" panose="020F0502020204030204" pitchFamily="34" charset="0"/>
                        </a:rPr>
                        <a:t>Dog</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Mouse</a:t>
                      </a:r>
                    </a:p>
                  </a:txBody>
                  <a:tcPr/>
                </a:tc>
                <a:extLst>
                  <a:ext uri="{0D108BD9-81ED-4DB2-BD59-A6C34878D82A}">
                    <a16:rowId xmlns:a16="http://schemas.microsoft.com/office/drawing/2014/main" val="4100091165"/>
                  </a:ext>
                </a:extLst>
              </a:tr>
              <a:tr h="370840">
                <a:tc>
                  <a:txBody>
                    <a:bodyPr/>
                    <a:lstStyle/>
                    <a:p>
                      <a:pPr algn="ctr"/>
                      <a:r>
                        <a:rPr lang="en-GB">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153142785"/>
                  </a:ext>
                </a:extLst>
              </a:tr>
            </a:tbl>
          </a:graphicData>
        </a:graphic>
      </p:graphicFrame>
      <p:grpSp>
        <p:nvGrpSpPr>
          <p:cNvPr id="4" name="Group 3">
            <a:extLst>
              <a:ext uri="{FF2B5EF4-FFF2-40B4-BE49-F238E27FC236}">
                <a16:creationId xmlns:a16="http://schemas.microsoft.com/office/drawing/2014/main" id="{40371C24-A299-4542-A82A-2E46F406742E}"/>
              </a:ext>
            </a:extLst>
          </p:cNvPr>
          <p:cNvGrpSpPr/>
          <p:nvPr/>
        </p:nvGrpSpPr>
        <p:grpSpPr>
          <a:xfrm>
            <a:off x="2904845" y="3323855"/>
            <a:ext cx="5168103" cy="531011"/>
            <a:chOff x="2271505" y="2205267"/>
            <a:chExt cx="5168103" cy="531011"/>
          </a:xfrm>
        </p:grpSpPr>
        <p:sp>
          <p:nvSpPr>
            <p:cNvPr id="17" name="Title 1">
              <a:extLst>
                <a:ext uri="{FF2B5EF4-FFF2-40B4-BE49-F238E27FC236}">
                  <a16:creationId xmlns:a16="http://schemas.microsoft.com/office/drawing/2014/main" id="{82F7F0B8-DFAE-46BD-BA20-652902D39C37}"/>
                </a:ext>
              </a:extLst>
            </p:cNvPr>
            <p:cNvSpPr txBox="1"/>
            <p:nvPr/>
          </p:nvSpPr>
          <p:spPr>
            <a:xfrm>
              <a:off x="2271505" y="2205267"/>
              <a:ext cx="5168103" cy="382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Variables </a:t>
              </a: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Attributes </a:t>
              </a: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Features</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653951" y="154216"/>
              <a:ext cx="199616" cy="4964508"/>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DB8D5B13-2806-8C46-B7F7-11C44DD4CC48}"/>
              </a:ext>
            </a:extLst>
          </p:cNvPr>
          <p:cNvGrpSpPr/>
          <p:nvPr/>
        </p:nvGrpSpPr>
        <p:grpSpPr>
          <a:xfrm>
            <a:off x="622107" y="4589710"/>
            <a:ext cx="1382913" cy="1468846"/>
            <a:chOff x="-11233" y="3471122"/>
            <a:chExt cx="1382913" cy="1468846"/>
          </a:xfrm>
        </p:grpSpPr>
        <p:sp>
          <p:nvSpPr>
            <p:cNvPr id="25" name="Left Brace 24">
              <a:extLst>
                <a:ext uri="{FF2B5EF4-FFF2-40B4-BE49-F238E27FC236}">
                  <a16:creationId xmlns:a16="http://schemas.microsoft.com/office/drawing/2014/main" id="{D6A1E848-410B-4C08-BA82-E1E6DDAD37EF}"/>
                </a:ext>
              </a:extLst>
            </p:cNvPr>
            <p:cNvSpPr/>
            <p:nvPr/>
          </p:nvSpPr>
          <p:spPr>
            <a:xfrm>
              <a:off x="1210973" y="3471122"/>
              <a:ext cx="160707" cy="1468846"/>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6" name="Title 1">
              <a:extLst>
                <a:ext uri="{FF2B5EF4-FFF2-40B4-BE49-F238E27FC236}">
                  <a16:creationId xmlns:a16="http://schemas.microsoft.com/office/drawing/2014/main" id="{706C9C45-031E-4757-BBB2-670D21701752}"/>
                </a:ext>
              </a:extLst>
            </p:cNvPr>
            <p:cNvSpPr txBox="1"/>
            <p:nvPr/>
          </p:nvSpPr>
          <p:spPr>
            <a:xfrm>
              <a:off x="-11233" y="4014099"/>
              <a:ext cx="1221141" cy="382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Autofit/>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examples</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8ED71600-273F-974E-B3F4-8E240CF4BD3D}"/>
              </a:ext>
            </a:extLst>
          </p:cNvPr>
          <p:cNvGrpSpPr/>
          <p:nvPr/>
        </p:nvGrpSpPr>
        <p:grpSpPr>
          <a:xfrm>
            <a:off x="9450980" y="3318750"/>
            <a:ext cx="1641930" cy="522046"/>
            <a:chOff x="8817640" y="2200162"/>
            <a:chExt cx="1641930" cy="522046"/>
          </a:xfrm>
        </p:grpSpPr>
        <p:sp>
          <p:nvSpPr>
            <p:cNvPr id="27" name="Left Brace 26">
              <a:extLst>
                <a:ext uri="{FF2B5EF4-FFF2-40B4-BE49-F238E27FC236}">
                  <a16:creationId xmlns:a16="http://schemas.microsoft.com/office/drawing/2014/main" id="{81E24ABA-2995-4EBB-A466-631CD011557C}"/>
                </a:ext>
              </a:extLst>
            </p:cNvPr>
            <p:cNvSpPr/>
            <p:nvPr/>
          </p:nvSpPr>
          <p:spPr>
            <a:xfrm rot="5400000">
              <a:off x="9546963" y="1809601"/>
              <a:ext cx="199615" cy="1625599"/>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8817640" y="2200162"/>
              <a:ext cx="1614008" cy="382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Ground Truth</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sp>
        <p:nvSpPr>
          <p:cNvPr id="29" name="Rectangle 28">
            <a:extLst>
              <a:ext uri="{FF2B5EF4-FFF2-40B4-BE49-F238E27FC236}">
                <a16:creationId xmlns:a16="http://schemas.microsoft.com/office/drawing/2014/main" id="{8E7DC4F4-129A-8644-8979-874499ADE97A}"/>
              </a:ext>
            </a:extLst>
          </p:cNvPr>
          <p:cNvSpPr/>
          <p:nvPr/>
        </p:nvSpPr>
        <p:spPr>
          <a:xfrm>
            <a:off x="2629286" y="6058556"/>
            <a:ext cx="5469574" cy="338554"/>
          </a:xfrm>
          <a:prstGeom prst="rect">
            <a:avLst/>
          </a:prstGeom>
          <a:effectLst/>
        </p:spPr>
        <p:txBody>
          <a:bodyPr wrap="none">
            <a:spAutoFit/>
          </a:bodyPr>
          <a:lstStyle/>
          <a:p>
            <a:pPr>
              <a:buSzPct val="100000"/>
              <a:defRPr sz="2000" b="1">
                <a:solidFill>
                  <a:srgbClr val="FFFFFF"/>
                </a:solidFill>
                <a:latin typeface="Arial"/>
                <a:ea typeface="Arial"/>
                <a:cs typeface="Arial"/>
                <a:sym typeface="Arial"/>
              </a:defRPr>
            </a:pPr>
            <a:r>
              <a:rPr lang="en-GB" sz="1600"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Table 1. Characteristics of animals we’ve seen during our lives.</a:t>
            </a:r>
          </a:p>
        </p:txBody>
      </p:sp>
      <p:sp>
        <p:nvSpPr>
          <p:cNvPr id="20" name="Title 1">
            <a:extLst>
              <a:ext uri="{FF2B5EF4-FFF2-40B4-BE49-F238E27FC236}">
                <a16:creationId xmlns:a16="http://schemas.microsoft.com/office/drawing/2014/main" id="{6BB8E5F3-99CD-B842-B28F-F6E78933FF5B}"/>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Quantifying Experience…</a:t>
            </a:r>
          </a:p>
        </p:txBody>
      </p:sp>
    </p:spTree>
    <p:custDataLst>
      <p:tags r:id="rId1"/>
    </p:custDataLst>
    <p:extLst>
      <p:ext uri="{BB962C8B-B14F-4D97-AF65-F5344CB8AC3E}">
        <p14:creationId xmlns:p14="http://schemas.microsoft.com/office/powerpoint/2010/main" val="42873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82F7F0B8-DFAE-46BD-BA20-652902D39C37}"/>
              </a:ext>
            </a:extLst>
          </p:cNvPr>
          <p:cNvSpPr txBox="1"/>
          <p:nvPr/>
        </p:nvSpPr>
        <p:spPr>
          <a:xfrm>
            <a:off x="1782996" y="1669935"/>
            <a:ext cx="5168103" cy="382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Variables </a:t>
            </a: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Attributes </a:t>
            </a: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Features</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6" name="Left Brace 5">
            <a:extLst>
              <a:ext uri="{FF2B5EF4-FFF2-40B4-BE49-F238E27FC236}">
                <a16:creationId xmlns:a16="http://schemas.microsoft.com/office/drawing/2014/main" id="{5BB1D034-4748-4262-A33A-43F71353D888}"/>
              </a:ext>
            </a:extLst>
          </p:cNvPr>
          <p:cNvSpPr/>
          <p:nvPr/>
        </p:nvSpPr>
        <p:spPr>
          <a:xfrm rot="5400000">
            <a:off x="4446902" y="-208890"/>
            <a:ext cx="76732" cy="460060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7" name="Left Brace 26">
            <a:extLst>
              <a:ext uri="{FF2B5EF4-FFF2-40B4-BE49-F238E27FC236}">
                <a16:creationId xmlns:a16="http://schemas.microsoft.com/office/drawing/2014/main" id="{81E24ABA-2995-4EBB-A466-631CD011557C}"/>
              </a:ext>
            </a:extLst>
          </p:cNvPr>
          <p:cNvSpPr/>
          <p:nvPr/>
        </p:nvSpPr>
        <p:spPr>
          <a:xfrm rot="5400000">
            <a:off x="8255626" y="976567"/>
            <a:ext cx="201818" cy="2206787"/>
          </a:xfrm>
          <a:prstGeom prst="leftBrace">
            <a:avLst>
              <a:gd name="adj1" fmla="val 8333"/>
              <a:gd name="adj2" fmla="val 5022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solidFill>
                <a:schemeClr val="bg1"/>
              </a:solidFill>
              <a:latin typeface="Calibri" panose="020F0502020204030204" pitchFamily="34" charset="0"/>
              <a:cs typeface="Calibri" panose="020F0502020204030204" pitchFamily="34" charset="0"/>
            </a:endParaRPr>
          </a:p>
        </p:txBody>
      </p:sp>
      <p:sp>
        <p:nvSpPr>
          <p:cNvPr id="28" name="Title 1">
            <a:extLst>
              <a:ext uri="{FF2B5EF4-FFF2-40B4-BE49-F238E27FC236}">
                <a16:creationId xmlns:a16="http://schemas.microsoft.com/office/drawing/2014/main" id="{7D32A498-C365-4928-AAF6-588F5D001570}"/>
              </a:ext>
            </a:extLst>
          </p:cNvPr>
          <p:cNvSpPr txBox="1"/>
          <p:nvPr/>
        </p:nvSpPr>
        <p:spPr>
          <a:xfrm>
            <a:off x="7561384" y="1612990"/>
            <a:ext cx="1614008" cy="382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pPr algn="ctr"/>
            <a:r>
              <a:rPr lang="en-GB">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Ground Truth</a:t>
            </a:r>
            <a:endParaRPr>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76AE135-9A2F-B241-A8C3-EDB2C8401200}"/>
                  </a:ext>
                </a:extLst>
              </p:cNvPr>
              <p:cNvSpPr/>
              <p:nvPr/>
            </p:nvSpPr>
            <p:spPr>
              <a:xfrm>
                <a:off x="1782996" y="4321848"/>
                <a:ext cx="849540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400" b="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𝐸</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2 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𝑛</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4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E76AE135-9A2F-B241-A8C3-EDB2C8401200}"/>
                  </a:ext>
                </a:extLst>
              </p:cNvPr>
              <p:cNvSpPr>
                <a:spLocks noRot="1" noChangeAspect="1" noMove="1" noResize="1" noEditPoints="1" noAdjustHandles="1" noChangeArrowheads="1" noChangeShapeType="1" noTextEdit="1"/>
              </p:cNvSpPr>
              <p:nvPr/>
            </p:nvSpPr>
            <p:spPr>
              <a:xfrm>
                <a:off x="1782996" y="4321848"/>
                <a:ext cx="8495403" cy="769441"/>
              </a:xfrm>
              <a:prstGeom prst="rect">
                <a:avLst/>
              </a:prstGeom>
              <a:blipFill>
                <a:blip r:embed="rId4"/>
                <a:stretch>
                  <a:fillRect r="-1194" b="-3606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AA85785-6F97-C241-8643-150F8419A130}"/>
                  </a:ext>
                </a:extLst>
              </p:cNvPr>
              <p:cNvSpPr/>
              <p:nvPr/>
            </p:nvSpPr>
            <p:spPr>
              <a:xfrm>
                <a:off x="2184965" y="2168502"/>
                <a:ext cx="4031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4.2</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25.4</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4</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AAA85785-6F97-C241-8643-150F8419A130}"/>
                  </a:ext>
                </a:extLst>
              </p:cNvPr>
              <p:cNvSpPr>
                <a:spLocks noRot="1" noChangeAspect="1" noMove="1" noResize="1" noEditPoints="1" noAdjustHandles="1" noChangeArrowheads="1" noChangeShapeType="1" noTextEdit="1"/>
              </p:cNvSpPr>
              <p:nvPr/>
            </p:nvSpPr>
            <p:spPr>
              <a:xfrm>
                <a:off x="2184965" y="2168502"/>
                <a:ext cx="4031745" cy="523220"/>
              </a:xfrm>
              <a:prstGeom prst="rect">
                <a:avLst/>
              </a:prstGeom>
              <a:blipFill>
                <a:blip r:embed="rId5"/>
                <a:stretch>
                  <a:fillRect r="-1254" b="-279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3BB15ED2-CC83-CA49-8856-3EA2F2AC778F}"/>
                  </a:ext>
                </a:extLst>
              </p:cNvPr>
              <p:cNvSpPr/>
              <p:nvPr/>
            </p:nvSpPr>
            <p:spPr>
              <a:xfrm>
                <a:off x="7202280" y="2180869"/>
                <a:ext cx="19339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𝐶𝑎𝑡</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0" name="Rectangle 29">
                <a:extLst>
                  <a:ext uri="{FF2B5EF4-FFF2-40B4-BE49-F238E27FC236}">
                    <a16:creationId xmlns:a16="http://schemas.microsoft.com/office/drawing/2014/main" id="{3BB15ED2-CC83-CA49-8856-3EA2F2AC778F}"/>
                  </a:ext>
                </a:extLst>
              </p:cNvPr>
              <p:cNvSpPr>
                <a:spLocks noRot="1" noChangeAspect="1" noMove="1" noResize="1" noEditPoints="1" noAdjustHandles="1" noChangeArrowheads="1" noChangeShapeType="1" noTextEdit="1"/>
              </p:cNvSpPr>
              <p:nvPr/>
            </p:nvSpPr>
            <p:spPr>
              <a:xfrm>
                <a:off x="7202280" y="2180869"/>
                <a:ext cx="1933991" cy="523220"/>
              </a:xfrm>
              <a:prstGeom prst="rect">
                <a:avLst/>
              </a:prstGeom>
              <a:blipFill>
                <a:blip r:embed="rId6"/>
                <a:stretch>
                  <a:fillRect r="-3247" b="-279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C1DB22D-CCFB-6E40-994D-5867FEA2E2D3}"/>
                  </a:ext>
                </a:extLst>
              </p:cNvPr>
              <p:cNvSpPr/>
              <p:nvPr/>
            </p:nvSpPr>
            <p:spPr>
              <a:xfrm>
                <a:off x="2184965" y="2807176"/>
                <a:ext cx="41174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18</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43.5</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4</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𝐵𝑟𝑜𝑤𝑛</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1" name="Rectangle 30">
                <a:extLst>
                  <a:ext uri="{FF2B5EF4-FFF2-40B4-BE49-F238E27FC236}">
                    <a16:creationId xmlns:a16="http://schemas.microsoft.com/office/drawing/2014/main" id="{BC1DB22D-CCFB-6E40-994D-5867FEA2E2D3}"/>
                  </a:ext>
                </a:extLst>
              </p:cNvPr>
              <p:cNvSpPr>
                <a:spLocks noRot="1" noChangeAspect="1" noMove="1" noResize="1" noEditPoints="1" noAdjustHandles="1" noChangeArrowheads="1" noChangeShapeType="1" noTextEdit="1"/>
              </p:cNvSpPr>
              <p:nvPr/>
            </p:nvSpPr>
            <p:spPr>
              <a:xfrm>
                <a:off x="2184965" y="2807176"/>
                <a:ext cx="4117409" cy="523220"/>
              </a:xfrm>
              <a:prstGeom prst="rect">
                <a:avLst/>
              </a:prstGeom>
              <a:blipFill>
                <a:blip r:embed="rId7"/>
                <a:stretch>
                  <a:fillRect r="-1227" b="-279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FB75069-994A-A041-951D-8616BC284A71}"/>
                  </a:ext>
                </a:extLst>
              </p:cNvPr>
              <p:cNvSpPr/>
              <p:nvPr/>
            </p:nvSpPr>
            <p:spPr>
              <a:xfrm>
                <a:off x="7202280" y="2819543"/>
                <a:ext cx="20422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2</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𝐷𝑜𝑔</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2" name="Rectangle 31">
                <a:extLst>
                  <a:ext uri="{FF2B5EF4-FFF2-40B4-BE49-F238E27FC236}">
                    <a16:creationId xmlns:a16="http://schemas.microsoft.com/office/drawing/2014/main" id="{1FB75069-994A-A041-951D-8616BC284A71}"/>
                  </a:ext>
                </a:extLst>
              </p:cNvPr>
              <p:cNvSpPr>
                <a:spLocks noRot="1" noChangeAspect="1" noMove="1" noResize="1" noEditPoints="1" noAdjustHandles="1" noChangeArrowheads="1" noChangeShapeType="1" noTextEdit="1"/>
              </p:cNvSpPr>
              <p:nvPr/>
            </p:nvSpPr>
            <p:spPr>
              <a:xfrm>
                <a:off x="7202280" y="2819543"/>
                <a:ext cx="2042226" cy="523220"/>
              </a:xfrm>
              <a:prstGeom prst="rect">
                <a:avLst/>
              </a:prstGeom>
              <a:blipFill>
                <a:blip r:embed="rId8"/>
                <a:stretch>
                  <a:fillRect r="-3086" b="-28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CAA4FDC-7B7E-4947-AF5F-ECF299304649}"/>
                  </a:ext>
                </a:extLst>
              </p:cNvPr>
              <p:cNvSpPr/>
              <p:nvPr/>
            </p:nvSpPr>
            <p:spPr>
              <a:xfrm>
                <a:off x="2184965" y="3429000"/>
                <a:ext cx="4799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0.1</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5.1</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4</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𝐺𝑟𝑒𝑦</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𝐵𝑙𝑎𝑐𝑘</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3" name="Rectangle 32">
                <a:extLst>
                  <a:ext uri="{FF2B5EF4-FFF2-40B4-BE49-F238E27FC236}">
                    <a16:creationId xmlns:a16="http://schemas.microsoft.com/office/drawing/2014/main" id="{9CAA4FDC-7B7E-4947-AF5F-ECF299304649}"/>
                  </a:ext>
                </a:extLst>
              </p:cNvPr>
              <p:cNvSpPr>
                <a:spLocks noRot="1" noChangeAspect="1" noMove="1" noResize="1" noEditPoints="1" noAdjustHandles="1" noChangeArrowheads="1" noChangeShapeType="1" noTextEdit="1"/>
              </p:cNvSpPr>
              <p:nvPr/>
            </p:nvSpPr>
            <p:spPr>
              <a:xfrm>
                <a:off x="2184965" y="3429000"/>
                <a:ext cx="4799584" cy="523220"/>
              </a:xfrm>
              <a:prstGeom prst="rect">
                <a:avLst/>
              </a:prstGeom>
              <a:blipFill>
                <a:blip r:embed="rId9"/>
                <a:stretch>
                  <a:fillRect r="-789" b="-28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B912A8B-8C9D-8F44-B6AB-11FF6BCE5883}"/>
                  </a:ext>
                </a:extLst>
              </p:cNvPr>
              <p:cNvSpPr/>
              <p:nvPr/>
            </p:nvSpPr>
            <p:spPr>
              <a:xfrm>
                <a:off x="7202280" y="3441367"/>
                <a:ext cx="2431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3</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𝑀𝑜𝑢𝑠𝑒</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4" name="Rectangle 33">
                <a:extLst>
                  <a:ext uri="{FF2B5EF4-FFF2-40B4-BE49-F238E27FC236}">
                    <a16:creationId xmlns:a16="http://schemas.microsoft.com/office/drawing/2014/main" id="{DB912A8B-8C9D-8F44-B6AB-11FF6BCE5883}"/>
                  </a:ext>
                </a:extLst>
              </p:cNvPr>
              <p:cNvSpPr>
                <a:spLocks noRot="1" noChangeAspect="1" noMove="1" noResize="1" noEditPoints="1" noAdjustHandles="1" noChangeArrowheads="1" noChangeShapeType="1" noTextEdit="1"/>
              </p:cNvSpPr>
              <p:nvPr/>
            </p:nvSpPr>
            <p:spPr>
              <a:xfrm>
                <a:off x="7202280" y="3441367"/>
                <a:ext cx="2431883" cy="523220"/>
              </a:xfrm>
              <a:prstGeom prst="rect">
                <a:avLst/>
              </a:prstGeom>
              <a:blipFill>
                <a:blip r:embed="rId10"/>
                <a:stretch>
                  <a:fillRect r="-2591" b="-29268"/>
                </a:stretch>
              </a:blipFill>
            </p:spPr>
            <p:txBody>
              <a:bodyPr/>
              <a:lstStyle/>
              <a:p>
                <a:r>
                  <a:rPr lang="en-GB">
                    <a:noFill/>
                  </a:rPr>
                  <a:t> </a:t>
                </a:r>
              </a:p>
            </p:txBody>
          </p:sp>
        </mc:Fallback>
      </mc:AlternateContent>
      <p:sp>
        <p:nvSpPr>
          <p:cNvPr id="35" name="Title 1">
            <a:extLst>
              <a:ext uri="{FF2B5EF4-FFF2-40B4-BE49-F238E27FC236}">
                <a16:creationId xmlns:a16="http://schemas.microsoft.com/office/drawing/2014/main" id="{3116BBCC-F2D2-974A-8947-5406E8100B7D}"/>
              </a:ext>
            </a:extLst>
          </p:cNvPr>
          <p:cNvSpPr txBox="1"/>
          <p:nvPr/>
        </p:nvSpPr>
        <p:spPr>
          <a:xfrm>
            <a:off x="838200" y="5239166"/>
            <a:ext cx="10620631" cy="13443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Experience is comprised of pairs of feature values and ground truth labels.</a:t>
            </a:r>
          </a:p>
          <a:p>
            <a:pPr>
              <a:defRPr sz="2000" b="1">
                <a:solidFill>
                  <a:srgbClr val="FFFFFF"/>
                </a:solidFill>
                <a:latin typeface="Arial"/>
                <a:ea typeface="Arial"/>
                <a:cs typeface="Arial"/>
                <a:sym typeface="Arial"/>
              </a:defRPr>
            </a:pPr>
            <a:endParaRPr sz="2000" dirty="0">
              <a:solidFill>
                <a:srgbClr val="FFE699"/>
              </a:solidFill>
              <a:effectLst>
                <a:outerShdw blurRad="50800" dist="38100" dir="2700000" algn="tl" rotWithShape="0">
                  <a:prstClr val="black">
                    <a:alpha val="40000"/>
                  </a:prstClr>
                </a:outerShdw>
              </a:effectLst>
            </a:endParaRPr>
          </a:p>
        </p:txBody>
      </p:sp>
      <p:sp>
        <p:nvSpPr>
          <p:cNvPr id="18" name="Title 1">
            <a:extLst>
              <a:ext uri="{FF2B5EF4-FFF2-40B4-BE49-F238E27FC236}">
                <a16:creationId xmlns:a16="http://schemas.microsoft.com/office/drawing/2014/main" id="{8EC7A8AA-DF2A-6A46-88F7-CCFBFC884133}"/>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Different Representation</a:t>
            </a:r>
          </a:p>
        </p:txBody>
      </p:sp>
    </p:spTree>
    <p:custDataLst>
      <p:tags r:id="rId1"/>
    </p:custDataLst>
    <p:extLst>
      <p:ext uri="{BB962C8B-B14F-4D97-AF65-F5344CB8AC3E}">
        <p14:creationId xmlns:p14="http://schemas.microsoft.com/office/powerpoint/2010/main" val="41180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AAE2275-6C5C-4427-AB7F-730BE913C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4880" y="2773080"/>
            <a:ext cx="1796554" cy="1313645"/>
          </a:xfrm>
          <a:prstGeom prst="rect">
            <a:avLst/>
          </a:prstGeom>
        </p:spPr>
      </p:pic>
      <p:grpSp>
        <p:nvGrpSpPr>
          <p:cNvPr id="8" name="Group 7">
            <a:extLst>
              <a:ext uri="{FF2B5EF4-FFF2-40B4-BE49-F238E27FC236}">
                <a16:creationId xmlns:a16="http://schemas.microsoft.com/office/drawing/2014/main" id="{AA61E5D4-8B26-4547-AFBD-3B0D8D305003}"/>
              </a:ext>
            </a:extLst>
          </p:cNvPr>
          <p:cNvGrpSpPr/>
          <p:nvPr/>
        </p:nvGrpSpPr>
        <p:grpSpPr>
          <a:xfrm>
            <a:off x="8273335" y="1888557"/>
            <a:ext cx="2738073" cy="1731780"/>
            <a:chOff x="8501855" y="1858023"/>
            <a:chExt cx="2738073" cy="1731780"/>
          </a:xfrm>
        </p:grpSpPr>
        <p:sp>
          <p:nvSpPr>
            <p:cNvPr id="39" name="Line">
              <a:extLst>
                <a:ext uri="{FF2B5EF4-FFF2-40B4-BE49-F238E27FC236}">
                  <a16:creationId xmlns:a16="http://schemas.microsoft.com/office/drawing/2014/main" id="{1C3D5AA5-388A-4479-B4EB-B48C93EF61A5}"/>
                </a:ext>
              </a:extLst>
            </p:cNvPr>
            <p:cNvSpPr/>
            <p:nvPr/>
          </p:nvSpPr>
          <p:spPr>
            <a:xfrm>
              <a:off x="8884432" y="3301741"/>
              <a:ext cx="919833" cy="288062"/>
            </a:xfrm>
            <a:custGeom>
              <a:avLst/>
              <a:gdLst/>
              <a:ahLst/>
              <a:cxnLst>
                <a:cxn ang="0">
                  <a:pos x="wd2" y="hd2"/>
                </a:cxn>
                <a:cxn ang="5400000">
                  <a:pos x="wd2" y="hd2"/>
                </a:cxn>
                <a:cxn ang="10800000">
                  <a:pos x="wd2" y="hd2"/>
                </a:cxn>
                <a:cxn ang="16200000">
                  <a:pos x="wd2" y="hd2"/>
                </a:cxn>
              </a:cxnLst>
              <a:rect l="0" t="0" r="r" b="b"/>
              <a:pathLst>
                <a:path w="21600" h="20870" extrusionOk="0">
                  <a:moveTo>
                    <a:pt x="0" y="20870"/>
                  </a:moveTo>
                  <a:cubicBezTo>
                    <a:pt x="2530" y="8319"/>
                    <a:pt x="6223" y="762"/>
                    <a:pt x="10171" y="55"/>
                  </a:cubicBezTo>
                  <a:cubicBezTo>
                    <a:pt x="14556" y="-730"/>
                    <a:pt x="18780" y="6963"/>
                    <a:pt x="21600" y="20870"/>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52" name="Oval">
              <a:extLst>
                <a:ext uri="{FF2B5EF4-FFF2-40B4-BE49-F238E27FC236}">
                  <a16:creationId xmlns:a16="http://schemas.microsoft.com/office/drawing/2014/main" id="{C3E2EFBE-79A9-4662-B586-128CA27617E3}"/>
                </a:ext>
              </a:extLst>
            </p:cNvPr>
            <p:cNvSpPr/>
            <p:nvPr/>
          </p:nvSpPr>
          <p:spPr>
            <a:xfrm>
              <a:off x="9081433" y="1858023"/>
              <a:ext cx="861469" cy="705090"/>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0" name="Oval">
              <a:extLst>
                <a:ext uri="{FF2B5EF4-FFF2-40B4-BE49-F238E27FC236}">
                  <a16:creationId xmlns:a16="http://schemas.microsoft.com/office/drawing/2014/main" id="{634A8741-E2D2-4944-8CC2-DE5D3F8397B9}"/>
                </a:ext>
              </a:extLst>
            </p:cNvPr>
            <p:cNvSpPr/>
            <p:nvPr/>
          </p:nvSpPr>
          <p:spPr>
            <a:xfrm>
              <a:off x="9787098" y="2198170"/>
              <a:ext cx="1452830" cy="1295115"/>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2" name="Connection Line">
              <a:extLst>
                <a:ext uri="{FF2B5EF4-FFF2-40B4-BE49-F238E27FC236}">
                  <a16:creationId xmlns:a16="http://schemas.microsoft.com/office/drawing/2014/main" id="{10FDC657-CF32-433C-9C82-3DD7CA83F9A9}"/>
                </a:ext>
              </a:extLst>
            </p:cNvPr>
            <p:cNvSpPr/>
            <p:nvPr/>
          </p:nvSpPr>
          <p:spPr>
            <a:xfrm>
              <a:off x="8501855" y="2568331"/>
              <a:ext cx="673369" cy="668424"/>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grpSp>
      <p:grpSp>
        <p:nvGrpSpPr>
          <p:cNvPr id="9" name="Group 8">
            <a:extLst>
              <a:ext uri="{FF2B5EF4-FFF2-40B4-BE49-F238E27FC236}">
                <a16:creationId xmlns:a16="http://schemas.microsoft.com/office/drawing/2014/main" id="{D8971CC7-0BCB-4EFC-AA29-61C5E1E3074B}"/>
              </a:ext>
            </a:extLst>
          </p:cNvPr>
          <p:cNvGrpSpPr/>
          <p:nvPr/>
        </p:nvGrpSpPr>
        <p:grpSpPr>
          <a:xfrm>
            <a:off x="8927063" y="1932583"/>
            <a:ext cx="1879873" cy="2285852"/>
            <a:chOff x="9155583" y="1902049"/>
            <a:chExt cx="1879873" cy="2285852"/>
          </a:xfrm>
        </p:grpSpPr>
        <p:sp>
          <p:nvSpPr>
            <p:cNvPr id="35" name="Sun">
              <a:extLst>
                <a:ext uri="{FF2B5EF4-FFF2-40B4-BE49-F238E27FC236}">
                  <a16:creationId xmlns:a16="http://schemas.microsoft.com/office/drawing/2014/main" id="{72769A58-35E9-46AD-B1FA-E661B21D5A24}"/>
                </a:ext>
              </a:extLst>
            </p:cNvPr>
            <p:cNvSpPr/>
            <p:nvPr/>
          </p:nvSpPr>
          <p:spPr>
            <a:xfrm>
              <a:off x="9738116" y="3642871"/>
              <a:ext cx="289114" cy="2939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noFill/>
            <a:ln w="1905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6" name="Cloud">
              <a:extLst>
                <a:ext uri="{FF2B5EF4-FFF2-40B4-BE49-F238E27FC236}">
                  <a16:creationId xmlns:a16="http://schemas.microsoft.com/office/drawing/2014/main" id="{F2AB235B-5E72-4325-8A97-5DEFE5EA7C16}"/>
                </a:ext>
              </a:extLst>
            </p:cNvPr>
            <p:cNvSpPr/>
            <p:nvPr/>
          </p:nvSpPr>
          <p:spPr>
            <a:xfrm>
              <a:off x="10087328" y="3806535"/>
              <a:ext cx="379724" cy="232640"/>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noFill/>
            <a:ln w="1905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8" name="Wind">
              <a:extLst>
                <a:ext uri="{FF2B5EF4-FFF2-40B4-BE49-F238E27FC236}">
                  <a16:creationId xmlns:a16="http://schemas.microsoft.com/office/drawing/2014/main" id="{66559429-236F-43E6-A34E-EAFE9782AFA0}"/>
                </a:ext>
              </a:extLst>
            </p:cNvPr>
            <p:cNvSpPr/>
            <p:nvPr/>
          </p:nvSpPr>
          <p:spPr>
            <a:xfrm>
              <a:off x="9237859" y="3806540"/>
              <a:ext cx="449662" cy="381361"/>
            </a:xfrm>
            <a:custGeom>
              <a:avLst/>
              <a:gdLst/>
              <a:ahLst/>
              <a:cxnLst>
                <a:cxn ang="0">
                  <a:pos x="wd2" y="hd2"/>
                </a:cxn>
                <a:cxn ang="5400000">
                  <a:pos x="wd2" y="hd2"/>
                </a:cxn>
                <a:cxn ang="10800000">
                  <a:pos x="wd2" y="hd2"/>
                </a:cxn>
                <a:cxn ang="16200000">
                  <a:pos x="wd2" y="hd2"/>
                </a:cxn>
              </a:cxnLst>
              <a:rect l="0" t="0"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noFill/>
            <a:ln w="1905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3" name="Rabbit">
              <a:extLst>
                <a:ext uri="{FF2B5EF4-FFF2-40B4-BE49-F238E27FC236}">
                  <a16:creationId xmlns:a16="http://schemas.microsoft.com/office/drawing/2014/main" id="{1385374D-B30B-4233-83C6-FC4EAD8A6AF5}"/>
                </a:ext>
              </a:extLst>
            </p:cNvPr>
            <p:cNvSpPr/>
            <p:nvPr/>
          </p:nvSpPr>
          <p:spPr>
            <a:xfrm>
              <a:off x="10536192" y="3218357"/>
              <a:ext cx="150554" cy="157228"/>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rgbClr val="FFC000"/>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5" name="Goose">
              <a:extLst>
                <a:ext uri="{FF2B5EF4-FFF2-40B4-BE49-F238E27FC236}">
                  <a16:creationId xmlns:a16="http://schemas.microsoft.com/office/drawing/2014/main" id="{72F875AC-A7AF-4504-85AB-2792B6A45CBD}"/>
                </a:ext>
              </a:extLst>
            </p:cNvPr>
            <p:cNvSpPr/>
            <p:nvPr/>
          </p:nvSpPr>
          <p:spPr>
            <a:xfrm>
              <a:off x="9155583" y="2122364"/>
              <a:ext cx="339850" cy="309027"/>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6" name="Cow">
              <a:extLst>
                <a:ext uri="{FF2B5EF4-FFF2-40B4-BE49-F238E27FC236}">
                  <a16:creationId xmlns:a16="http://schemas.microsoft.com/office/drawing/2014/main" id="{AA6BA386-9F8F-40B8-8CF3-2915FB32706F}"/>
                </a:ext>
              </a:extLst>
            </p:cNvPr>
            <p:cNvSpPr/>
            <p:nvPr/>
          </p:nvSpPr>
          <p:spPr>
            <a:xfrm>
              <a:off x="10053216" y="2392852"/>
              <a:ext cx="920596" cy="55443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rgbClr val="FFC000"/>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7" name="Owl">
              <a:extLst>
                <a:ext uri="{FF2B5EF4-FFF2-40B4-BE49-F238E27FC236}">
                  <a16:creationId xmlns:a16="http://schemas.microsoft.com/office/drawing/2014/main" id="{691CD4F7-D0DF-4EF9-9DCB-6220DEC508E8}"/>
                </a:ext>
              </a:extLst>
            </p:cNvPr>
            <p:cNvSpPr/>
            <p:nvPr/>
          </p:nvSpPr>
          <p:spPr>
            <a:xfrm>
              <a:off x="9529673" y="2031586"/>
              <a:ext cx="306389" cy="357964"/>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8" name="Blue Jay">
              <a:extLst>
                <a:ext uri="{FF2B5EF4-FFF2-40B4-BE49-F238E27FC236}">
                  <a16:creationId xmlns:a16="http://schemas.microsoft.com/office/drawing/2014/main" id="{1E91AFAF-22B2-46F5-BE30-AAE35A21A0D7}"/>
                </a:ext>
              </a:extLst>
            </p:cNvPr>
            <p:cNvSpPr/>
            <p:nvPr/>
          </p:nvSpPr>
          <p:spPr>
            <a:xfrm>
              <a:off x="9378035" y="1902049"/>
              <a:ext cx="242171" cy="157203"/>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9" name="Cat">
              <a:extLst>
                <a:ext uri="{FF2B5EF4-FFF2-40B4-BE49-F238E27FC236}">
                  <a16:creationId xmlns:a16="http://schemas.microsoft.com/office/drawing/2014/main" id="{FB62F523-B683-4237-9310-2F62026B8861}"/>
                </a:ext>
              </a:extLst>
            </p:cNvPr>
            <p:cNvSpPr/>
            <p:nvPr/>
          </p:nvSpPr>
          <p:spPr>
            <a:xfrm>
              <a:off x="10035097" y="2997653"/>
              <a:ext cx="349890" cy="261172"/>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4"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rgbClr val="FFC000"/>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51" name="Rat">
              <a:extLst>
                <a:ext uri="{FF2B5EF4-FFF2-40B4-BE49-F238E27FC236}">
                  <a16:creationId xmlns:a16="http://schemas.microsoft.com/office/drawing/2014/main" id="{39A57D2A-2EB1-4639-BCC8-8A93A747F97B}"/>
                </a:ext>
              </a:extLst>
            </p:cNvPr>
            <p:cNvSpPr/>
            <p:nvPr/>
          </p:nvSpPr>
          <p:spPr>
            <a:xfrm>
              <a:off x="10793190" y="3074960"/>
              <a:ext cx="242266" cy="71444"/>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rgbClr val="FFC000"/>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grpSp>
      <p:sp>
        <p:nvSpPr>
          <p:cNvPr id="40" name="Line">
            <a:extLst>
              <a:ext uri="{FF2B5EF4-FFF2-40B4-BE49-F238E27FC236}">
                <a16:creationId xmlns:a16="http://schemas.microsoft.com/office/drawing/2014/main" id="{E08502D9-D8DE-4301-8ADB-E6DC578FBA64}"/>
              </a:ext>
            </a:extLst>
          </p:cNvPr>
          <p:cNvSpPr/>
          <p:nvPr/>
        </p:nvSpPr>
        <p:spPr>
          <a:xfrm flipV="1">
            <a:off x="6590873" y="1817734"/>
            <a:ext cx="1" cy="2943250"/>
          </a:xfrm>
          <a:prstGeom prst="line">
            <a:avLst/>
          </a:prstGeom>
          <a:ln w="381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grpSp>
        <p:nvGrpSpPr>
          <p:cNvPr id="3" name="Group 2">
            <a:extLst>
              <a:ext uri="{FF2B5EF4-FFF2-40B4-BE49-F238E27FC236}">
                <a16:creationId xmlns:a16="http://schemas.microsoft.com/office/drawing/2014/main" id="{D4198866-40E8-475A-80C5-49CD0BA6776C}"/>
              </a:ext>
            </a:extLst>
          </p:cNvPr>
          <p:cNvGrpSpPr/>
          <p:nvPr/>
        </p:nvGrpSpPr>
        <p:grpSpPr>
          <a:xfrm>
            <a:off x="667275" y="1781687"/>
            <a:ext cx="5138651" cy="1027408"/>
            <a:chOff x="895795" y="1751153"/>
            <a:chExt cx="5138651" cy="1027408"/>
          </a:xfrm>
        </p:grpSpPr>
        <p:sp>
          <p:nvSpPr>
            <p:cNvPr id="44" name="Features">
              <a:extLst>
                <a:ext uri="{FF2B5EF4-FFF2-40B4-BE49-F238E27FC236}">
                  <a16:creationId xmlns:a16="http://schemas.microsoft.com/office/drawing/2014/main" id="{8EE6EADF-E9A6-4F82-A729-EB1D1FC47050}"/>
                </a:ext>
              </a:extLst>
            </p:cNvPr>
            <p:cNvSpPr txBox="1"/>
            <p:nvPr/>
          </p:nvSpPr>
          <p:spPr>
            <a:xfrm>
              <a:off x="2306568" y="1751153"/>
              <a:ext cx="2318131" cy="40010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Features</a:t>
              </a: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Variables </a:t>
              </a:r>
              <a:r>
                <a:rPr lang="en-GB"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endPar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8AD599-389E-4D4E-BDC3-5B708FC3DC07}"/>
                    </a:ext>
                  </a:extLst>
                </p:cNvPr>
                <p:cNvSpPr/>
                <p:nvPr/>
              </p:nvSpPr>
              <p:spPr>
                <a:xfrm>
                  <a:off x="895795" y="2193786"/>
                  <a:ext cx="5138651" cy="584775"/>
                </a:xfrm>
                <a:prstGeom prst="rect">
                  <a:avLst/>
                </a:prstGeom>
              </p:spPr>
              <p:txBody>
                <a:bodyPr wrap="none">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a14:m>
                  <a:r>
                    <a:rPr lang="en-GB" sz="32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 </a:t>
                  </a:r>
                  <a:r>
                    <a:rPr lang="en-GB" sz="32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Height</a:t>
                  </a:r>
                  <a:r>
                    <a:rPr lang="en-GB" sz="32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r>
                    <a:rPr lang="en-GB" sz="32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Mass</a:t>
                  </a:r>
                  <a:r>
                    <a:rPr lang="en-GB" sz="32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r>
                    <a:rPr lang="en-GB" sz="32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Age</a:t>
                  </a:r>
                  <a:r>
                    <a:rPr lang="en-GB" sz="32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4" name="Rectangle 3">
                  <a:extLst>
                    <a:ext uri="{FF2B5EF4-FFF2-40B4-BE49-F238E27FC236}">
                      <a16:creationId xmlns:a16="http://schemas.microsoft.com/office/drawing/2014/main" id="{588AD599-389E-4D4E-BDC3-5B708FC3DC07}"/>
                    </a:ext>
                  </a:extLst>
                </p:cNvPr>
                <p:cNvSpPr>
                  <a:spLocks noRot="1" noChangeAspect="1" noMove="1" noResize="1" noEditPoints="1" noAdjustHandles="1" noChangeArrowheads="1" noChangeShapeType="1" noTextEdit="1"/>
                </p:cNvSpPr>
                <p:nvPr/>
              </p:nvSpPr>
              <p:spPr>
                <a:xfrm>
                  <a:off x="895795" y="2193786"/>
                  <a:ext cx="5138651" cy="584775"/>
                </a:xfrm>
                <a:prstGeom prst="rect">
                  <a:avLst/>
                </a:prstGeom>
                <a:blipFill>
                  <a:blip r:embed="rId5"/>
                  <a:stretch>
                    <a:fillRect l="-494" t="-17021" r="-2222" b="-38298"/>
                  </a:stretch>
                </a:blipFill>
              </p:spPr>
              <p:txBody>
                <a:bodyPr/>
                <a:lstStyle/>
                <a:p>
                  <a:r>
                    <a:rPr lang="en-GB">
                      <a:noFill/>
                    </a:rPr>
                    <a:t> </a:t>
                  </a:r>
                </a:p>
              </p:txBody>
            </p:sp>
          </mc:Fallback>
        </mc:AlternateContent>
      </p:grpSp>
      <p:grpSp>
        <p:nvGrpSpPr>
          <p:cNvPr id="6" name="Group 5">
            <a:extLst>
              <a:ext uri="{FF2B5EF4-FFF2-40B4-BE49-F238E27FC236}">
                <a16:creationId xmlns:a16="http://schemas.microsoft.com/office/drawing/2014/main" id="{32FF740B-9954-44D4-9C9D-44E205287D8D}"/>
              </a:ext>
            </a:extLst>
          </p:cNvPr>
          <p:cNvGrpSpPr/>
          <p:nvPr/>
        </p:nvGrpSpPr>
        <p:grpSpPr>
          <a:xfrm>
            <a:off x="1020562" y="3327505"/>
            <a:ext cx="4053354" cy="955912"/>
            <a:chOff x="1249082" y="3296971"/>
            <a:chExt cx="4053354" cy="955912"/>
          </a:xfrm>
        </p:grpSpPr>
        <p:sp>
          <p:nvSpPr>
            <p:cNvPr id="58" name="Labels ( Feedback )">
              <a:extLst>
                <a:ext uri="{FF2B5EF4-FFF2-40B4-BE49-F238E27FC236}">
                  <a16:creationId xmlns:a16="http://schemas.microsoft.com/office/drawing/2014/main" id="{AB2E86A4-E0C4-4F21-9662-61810562C9E2}"/>
                </a:ext>
              </a:extLst>
            </p:cNvPr>
            <p:cNvSpPr txBox="1"/>
            <p:nvPr/>
          </p:nvSpPr>
          <p:spPr>
            <a:xfrm>
              <a:off x="2343500" y="3296971"/>
              <a:ext cx="2100315" cy="40010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Labels </a:t>
              </a:r>
              <a:r>
                <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Feedback </a:t>
              </a:r>
              <a:r>
                <a:rPr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86B562-6D3D-4C02-B8E0-AEB1E7C7A171}"/>
                    </a:ext>
                  </a:extLst>
                </p:cNvPr>
                <p:cNvSpPr txBox="1"/>
                <p:nvPr/>
              </p:nvSpPr>
              <p:spPr>
                <a:xfrm>
                  <a:off x="1249082" y="3760440"/>
                  <a:ext cx="4053354" cy="492443"/>
                </a:xfrm>
                <a:prstGeom prst="rect">
                  <a:avLst/>
                </a:prstGeom>
                <a:noFill/>
              </p:spPr>
              <p:txBody>
                <a:bodyPr wrap="none" lIns="0" tIns="0" rIns="0" bIns="0" rtlCol="0">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a14:m>
                  <a:r>
                    <a:rPr lang="en-GB" sz="3200" b="0" i="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Cat</a:t>
                  </a:r>
                  <a:r>
                    <a:rPr lang="en-GB" sz="3200" b="0" i="0" dirty="0">
                      <a:solidFill>
                        <a:schemeClr val="bg1"/>
                      </a:solidFill>
                      <a:effectLst>
                        <a:outerShdw blurRad="50800" dist="38100" dir="2700000" algn="tl" rotWithShape="0">
                          <a:prstClr val="black">
                            <a:alpha val="40000"/>
                          </a:prstClr>
                        </a:outerShdw>
                      </a:effectLst>
                      <a:latin typeface="+mj-lt"/>
                    </a:rPr>
                    <a:t>, </a:t>
                  </a:r>
                  <a:r>
                    <a:rPr lang="en-GB" sz="3200" b="0" i="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Dog</a:t>
                  </a:r>
                  <a14:m>
                    <m:oMath xmlns:m="http://schemas.openxmlformats.org/officeDocument/2006/math">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oMath>
                  </a14:m>
                  <a:r>
                    <a:rPr lang="en-GB" sz="3200" b="0" i="0" dirty="0">
                      <a:solidFill>
                        <a:schemeClr val="bg1"/>
                      </a:solidFill>
                      <a:effectLst>
                        <a:outerShdw blurRad="50800" dist="38100" dir="2700000" algn="tl" rotWithShape="0">
                          <a:prstClr val="black">
                            <a:alpha val="40000"/>
                          </a:prstClr>
                        </a:outerShdw>
                      </a:effectLst>
                      <a:latin typeface="+mj-lt"/>
                    </a:rPr>
                    <a:t>…, </a:t>
                  </a:r>
                  <a:r>
                    <a:rPr lang="en-GB" sz="3200" b="0" i="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Bird</a:t>
                  </a:r>
                  <a:r>
                    <a:rPr lang="en-GB" sz="3200" b="0" i="0" dirty="0">
                      <a:solidFill>
                        <a:schemeClr val="bg1"/>
                      </a:solidFill>
                      <a:effectLst>
                        <a:outerShdw blurRad="50800" dist="38100" dir="2700000" algn="tl" rotWithShape="0">
                          <a:prstClr val="black">
                            <a:alpha val="40000"/>
                          </a:prstClr>
                        </a:outerShdw>
                      </a:effectLst>
                      <a:latin typeface="+mj-lt"/>
                    </a:rPr>
                    <a:t> </a:t>
                  </a:r>
                  <a14:m>
                    <m:oMath xmlns:m="http://schemas.openxmlformats.org/officeDocument/2006/math">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a14:m>
                  <a:endParaRPr lang="en-GB" sz="32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786B562-6D3D-4C02-B8E0-AEB1E7C7A171}"/>
                    </a:ext>
                  </a:extLst>
                </p:cNvPr>
                <p:cNvSpPr txBox="1">
                  <a:spLocks noRot="1" noChangeAspect="1" noMove="1" noResize="1" noEditPoints="1" noAdjustHandles="1" noChangeArrowheads="1" noChangeShapeType="1" noTextEdit="1"/>
                </p:cNvSpPr>
                <p:nvPr/>
              </p:nvSpPr>
              <p:spPr>
                <a:xfrm>
                  <a:off x="1249082" y="3760440"/>
                  <a:ext cx="4053354" cy="492443"/>
                </a:xfrm>
                <a:prstGeom prst="rect">
                  <a:avLst/>
                </a:prstGeom>
                <a:blipFill>
                  <a:blip r:embed="rId6"/>
                  <a:stretch>
                    <a:fillRect l="-3750" t="-27500" r="-4063" b="-55000"/>
                  </a:stretch>
                </a:blipFill>
              </p:spPr>
              <p:txBody>
                <a:bodyPr/>
                <a:lstStyle/>
                <a:p>
                  <a:r>
                    <a:rPr lang="en-GB">
                      <a:noFill/>
                    </a:rPr>
                    <a:t> </a:t>
                  </a:r>
                </a:p>
              </p:txBody>
            </p:sp>
          </mc:Fallback>
        </mc:AlternateContent>
      </p:grpSp>
      <p:sp>
        <p:nvSpPr>
          <p:cNvPr id="29" name="Title 1">
            <a:extLst>
              <a:ext uri="{FF2B5EF4-FFF2-40B4-BE49-F238E27FC236}">
                <a16:creationId xmlns:a16="http://schemas.microsoft.com/office/drawing/2014/main" id="{6F0BE468-A97C-E843-BB3F-8AC6AE0C60BA}"/>
              </a:ext>
            </a:extLst>
          </p:cNvPr>
          <p:cNvSpPr txBox="1"/>
          <p:nvPr/>
        </p:nvSpPr>
        <p:spPr>
          <a:xfrm>
            <a:off x="838200" y="5239166"/>
            <a:ext cx="10620631" cy="134434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There is a connection between features and labels – labels are obtained as we learn about the world around us.</a:t>
            </a:r>
          </a:p>
          <a:p>
            <a:pPr marL="342900" indent="-342900">
              <a:buSzPct val="100000"/>
              <a:buFont typeface="Arial" panose="020B0604020202020204" pitchFamily="34" charset="0"/>
              <a:buChar char="•"/>
              <a:defRPr sz="2000" b="1">
                <a:solidFill>
                  <a:srgbClr val="FFFFFF"/>
                </a:solidFill>
                <a:latin typeface="Arial"/>
                <a:ea typeface="Arial"/>
                <a:cs typeface="Arial"/>
                <a:sym typeface="Arial"/>
              </a:defRPr>
            </a:pP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It’s the same for ML algorithms – they </a:t>
            </a:r>
            <a:r>
              <a:rPr lang="en-GB" sz="24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need feedback labels</a:t>
            </a: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to learn.</a:t>
            </a:r>
            <a:endParaRPr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defRPr sz="2000" b="1">
                <a:solidFill>
                  <a:srgbClr val="FFFFFF"/>
                </a:solidFill>
                <a:latin typeface="Arial"/>
                <a:ea typeface="Arial"/>
                <a:cs typeface="Arial"/>
                <a:sym typeface="Arial"/>
              </a:defRPr>
            </a:pPr>
            <a:endParaRPr sz="2000" dirty="0">
              <a:solidFill>
                <a:srgbClr val="FFE699"/>
              </a:solidFill>
              <a:effectLst>
                <a:outerShdw blurRad="50800" dist="38100" dir="2700000" algn="tl" rotWithShape="0">
                  <a:prstClr val="black">
                    <a:alpha val="40000"/>
                  </a:prstClr>
                </a:outerShdw>
              </a:effectLst>
            </a:endParaRPr>
          </a:p>
        </p:txBody>
      </p:sp>
      <p:sp>
        <p:nvSpPr>
          <p:cNvPr id="30" name="Title 1">
            <a:extLst>
              <a:ext uri="{FF2B5EF4-FFF2-40B4-BE49-F238E27FC236}">
                <a16:creationId xmlns:a16="http://schemas.microsoft.com/office/drawing/2014/main" id="{D338DA2D-8D54-5844-B95C-E9EE0B74BCC0}"/>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Human Decision Making</a:t>
            </a:r>
          </a:p>
        </p:txBody>
      </p:sp>
    </p:spTree>
    <p:custDataLst>
      <p:tags r:id="rId1"/>
    </p:custDataLst>
    <p:extLst>
      <p:ext uri="{BB962C8B-B14F-4D97-AF65-F5344CB8AC3E}">
        <p14:creationId xmlns:p14="http://schemas.microsoft.com/office/powerpoint/2010/main" val="11101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45D1735-2EB4-424A-A21D-89510B9F8E1D}"/>
              </a:ext>
            </a:extLst>
          </p:cNvPr>
          <p:cNvSpPr txBox="1"/>
          <p:nvPr/>
        </p:nvSpPr>
        <p:spPr>
          <a:xfrm>
            <a:off x="456747" y="1456222"/>
            <a:ext cx="4204484" cy="301945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228600" indent="-228600">
              <a:buSzPct val="100000"/>
              <a:buChar char="•"/>
              <a:defRPr sz="2000" b="1">
                <a:solidFill>
                  <a:srgbClr val="FFFFFF"/>
                </a:solidFill>
                <a:latin typeface="Arial"/>
                <a:ea typeface="Arial"/>
                <a:cs typeface="Arial"/>
                <a:sym typeface="Arial"/>
              </a:defRPr>
            </a:pPr>
            <a:r>
              <a:rPr lang="en-US"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Humans are special as we are capable of accurately,</a:t>
            </a:r>
          </a:p>
          <a:p>
            <a:pPr marL="685800" lvl="5" indent="-228600">
              <a:buSzPct val="100000"/>
              <a:buChar char="-"/>
              <a:defRPr sz="2000" b="1">
                <a:solidFill>
                  <a:srgbClr val="FFFFFF"/>
                </a:solidFill>
                <a:latin typeface="Arial"/>
                <a:ea typeface="Arial"/>
                <a:cs typeface="Arial"/>
                <a:sym typeface="Arial"/>
              </a:defRPr>
            </a:pPr>
            <a:r>
              <a:rPr lang="en-US" sz="24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Clustering</a:t>
            </a:r>
          </a:p>
          <a:p>
            <a:pPr marL="685800" lvl="5" indent="-228600">
              <a:buSzPct val="100000"/>
              <a:buChar char="-"/>
              <a:defRPr sz="2000" b="1">
                <a:solidFill>
                  <a:srgbClr val="FFFFFF"/>
                </a:solidFill>
                <a:latin typeface="Arial"/>
                <a:ea typeface="Arial"/>
                <a:cs typeface="Arial"/>
                <a:sym typeface="Arial"/>
              </a:defRPr>
            </a:pPr>
            <a:r>
              <a:rPr lang="en-US" sz="24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Classifying</a:t>
            </a:r>
          </a:p>
          <a:p>
            <a:pPr marL="685800" lvl="5" indent="-228600">
              <a:buSzPct val="100000"/>
              <a:buChar char="-"/>
              <a:defRPr sz="2000" b="1">
                <a:solidFill>
                  <a:srgbClr val="FFFFFF"/>
                </a:solidFill>
                <a:latin typeface="Arial"/>
                <a:ea typeface="Arial"/>
                <a:cs typeface="Arial"/>
                <a:sym typeface="Arial"/>
              </a:defRPr>
            </a:pPr>
            <a:r>
              <a:rPr lang="en-US" sz="24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Predicting</a:t>
            </a:r>
          </a:p>
          <a:p>
            <a:pPr marL="228600" lvl="4" indent="-228600">
              <a:buSzPct val="100000"/>
              <a:buChar char="•"/>
              <a:defRPr sz="2000" b="1">
                <a:solidFill>
                  <a:srgbClr val="FFFFFF"/>
                </a:solidFill>
                <a:latin typeface="Arial"/>
                <a:ea typeface="Arial"/>
                <a:cs typeface="Arial"/>
                <a:sym typeface="Arial"/>
              </a:defRPr>
            </a:pPr>
            <a:r>
              <a:rPr lang="en-US"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This is only possible via a </a:t>
            </a:r>
            <a:r>
              <a:rPr lang="en-US" sz="2400" dirty="0">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feedback cycle </a:t>
            </a:r>
            <a:r>
              <a:rPr lang="en-US"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that allows us to learn. </a:t>
            </a:r>
          </a:p>
          <a:p>
            <a:pPr>
              <a:defRPr sz="2000" b="1">
                <a:solidFill>
                  <a:srgbClr val="FFFFFF"/>
                </a:solidFill>
                <a:latin typeface="Arial"/>
                <a:ea typeface="Arial"/>
                <a:cs typeface="Arial"/>
                <a:sym typeface="Arial"/>
              </a:defRPr>
            </a:pPr>
            <a:endParaRPr dirty="0">
              <a:solidFill>
                <a:srgbClr val="FFFF00"/>
              </a:solidFill>
              <a:latin typeface="Calibri" panose="020F0502020204030204" pitchFamily="34" charset="0"/>
              <a:cs typeface="Calibri" panose="020F0502020204030204" pitchFamily="34" charset="0"/>
            </a:endParaRPr>
          </a:p>
        </p:txBody>
      </p:sp>
      <p:pic>
        <p:nvPicPr>
          <p:cNvPr id="32" name="Picture 31">
            <a:extLst>
              <a:ext uri="{FF2B5EF4-FFF2-40B4-BE49-F238E27FC236}">
                <a16:creationId xmlns:a16="http://schemas.microsoft.com/office/drawing/2014/main" id="{4AAE2275-6C5C-4427-AB7F-730BE913C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520" y="2856151"/>
            <a:ext cx="2835284" cy="2039337"/>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C150F09-A81B-412D-900A-D9DF23B0C285}"/>
                  </a:ext>
                </a:extLst>
              </p:cNvPr>
              <p:cNvSpPr/>
              <p:nvPr/>
            </p:nvSpPr>
            <p:spPr>
              <a:xfrm>
                <a:off x="2582620" y="5123425"/>
                <a:ext cx="849540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400" b="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𝐸</m:t>
                      </m:r>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2 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𝑛</m:t>
                          </m:r>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 </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44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r>
                        <a:rPr lang="en-GB" sz="44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4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3" name="Rectangle 32">
                <a:extLst>
                  <a:ext uri="{FF2B5EF4-FFF2-40B4-BE49-F238E27FC236}">
                    <a16:creationId xmlns:a16="http://schemas.microsoft.com/office/drawing/2014/main" id="{6C150F09-A81B-412D-900A-D9DF23B0C285}"/>
                  </a:ext>
                </a:extLst>
              </p:cNvPr>
              <p:cNvSpPr>
                <a:spLocks noRot="1" noChangeAspect="1" noMove="1" noResize="1" noEditPoints="1" noAdjustHandles="1" noChangeArrowheads="1" noChangeShapeType="1" noTextEdit="1"/>
              </p:cNvSpPr>
              <p:nvPr/>
            </p:nvSpPr>
            <p:spPr>
              <a:xfrm>
                <a:off x="2582620" y="5123425"/>
                <a:ext cx="8495403" cy="769441"/>
              </a:xfrm>
              <a:prstGeom prst="rect">
                <a:avLst/>
              </a:prstGeom>
              <a:blipFill>
                <a:blip r:embed="rId5"/>
                <a:stretch>
                  <a:fillRect l="-448" r="-1791" b="-33871"/>
                </a:stretch>
              </a:blipFill>
            </p:spPr>
            <p:txBody>
              <a:bodyPr/>
              <a:lstStyle/>
              <a:p>
                <a:r>
                  <a:rPr lang="en-GB">
                    <a:noFill/>
                  </a:rPr>
                  <a:t> </a:t>
                </a:r>
              </a:p>
            </p:txBody>
          </p:sp>
        </mc:Fallback>
      </mc:AlternateContent>
      <p:grpSp>
        <p:nvGrpSpPr>
          <p:cNvPr id="34" name="Group">
            <a:extLst>
              <a:ext uri="{FF2B5EF4-FFF2-40B4-BE49-F238E27FC236}">
                <a16:creationId xmlns:a16="http://schemas.microsoft.com/office/drawing/2014/main" id="{BB4A0DB9-4015-4AE8-A179-3907B3F7AED9}"/>
              </a:ext>
            </a:extLst>
          </p:cNvPr>
          <p:cNvGrpSpPr/>
          <p:nvPr/>
        </p:nvGrpSpPr>
        <p:grpSpPr>
          <a:xfrm>
            <a:off x="7921854" y="3724260"/>
            <a:ext cx="2497656" cy="1375697"/>
            <a:chOff x="0" y="0"/>
            <a:chExt cx="2497655" cy="1375695"/>
          </a:xfrm>
          <a:effectLst>
            <a:outerShdw blurRad="50800" dist="38100" dir="2700000" algn="tl" rotWithShape="0">
              <a:prstClr val="black">
                <a:alpha val="40000"/>
              </a:prstClr>
            </a:outerShdw>
          </a:effectLst>
        </p:grpSpPr>
        <p:sp>
          <p:nvSpPr>
            <p:cNvPr id="35" name="Sun">
              <a:extLst>
                <a:ext uri="{FF2B5EF4-FFF2-40B4-BE49-F238E27FC236}">
                  <a16:creationId xmlns:a16="http://schemas.microsoft.com/office/drawing/2014/main" id="{72769A58-35E9-46AD-B1FA-E661B21D5A24}"/>
                </a:ext>
              </a:extLst>
            </p:cNvPr>
            <p:cNvSpPr/>
            <p:nvPr/>
          </p:nvSpPr>
          <p:spPr>
            <a:xfrm>
              <a:off x="1347266" y="529579"/>
              <a:ext cx="456273" cy="4562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noFill/>
            <a:ln w="1905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6" name="Cloud">
              <a:extLst>
                <a:ext uri="{FF2B5EF4-FFF2-40B4-BE49-F238E27FC236}">
                  <a16:creationId xmlns:a16="http://schemas.microsoft.com/office/drawing/2014/main" id="{F2AB235B-5E72-4325-8A97-5DEFE5EA7C16}"/>
                </a:ext>
              </a:extLst>
            </p:cNvPr>
            <p:cNvSpPr/>
            <p:nvPr/>
          </p:nvSpPr>
          <p:spPr>
            <a:xfrm>
              <a:off x="1898384" y="783654"/>
              <a:ext cx="599272" cy="361156"/>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noFill/>
            <a:ln w="1905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8" name="Wind">
              <a:extLst>
                <a:ext uri="{FF2B5EF4-FFF2-40B4-BE49-F238E27FC236}">
                  <a16:creationId xmlns:a16="http://schemas.microsoft.com/office/drawing/2014/main" id="{66559429-236F-43E6-A34E-EAFE9782AFA0}"/>
                </a:ext>
              </a:extLst>
            </p:cNvPr>
            <p:cNvSpPr/>
            <p:nvPr/>
          </p:nvSpPr>
          <p:spPr>
            <a:xfrm>
              <a:off x="557771" y="783662"/>
              <a:ext cx="709647" cy="592034"/>
            </a:xfrm>
            <a:custGeom>
              <a:avLst/>
              <a:gdLst/>
              <a:ahLst/>
              <a:cxnLst>
                <a:cxn ang="0">
                  <a:pos x="wd2" y="hd2"/>
                </a:cxn>
                <a:cxn ang="5400000">
                  <a:pos x="wd2" y="hd2"/>
                </a:cxn>
                <a:cxn ang="10800000">
                  <a:pos x="wd2" y="hd2"/>
                </a:cxn>
                <a:cxn ang="16200000">
                  <a:pos x="wd2" y="hd2"/>
                </a:cxn>
              </a:cxnLst>
              <a:rect l="0" t="0"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noFill/>
            <a:ln w="1905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9" name="Line">
              <a:extLst>
                <a:ext uri="{FF2B5EF4-FFF2-40B4-BE49-F238E27FC236}">
                  <a16:creationId xmlns:a16="http://schemas.microsoft.com/office/drawing/2014/main" id="{1C3D5AA5-388A-4479-B4EB-B48C93EF61A5}"/>
                </a:ext>
              </a:extLst>
            </p:cNvPr>
            <p:cNvSpPr/>
            <p:nvPr/>
          </p:nvSpPr>
          <p:spPr>
            <a:xfrm>
              <a:off x="0" y="0"/>
              <a:ext cx="1451660" cy="447194"/>
            </a:xfrm>
            <a:custGeom>
              <a:avLst/>
              <a:gdLst/>
              <a:ahLst/>
              <a:cxnLst>
                <a:cxn ang="0">
                  <a:pos x="wd2" y="hd2"/>
                </a:cxn>
                <a:cxn ang="5400000">
                  <a:pos x="wd2" y="hd2"/>
                </a:cxn>
                <a:cxn ang="10800000">
                  <a:pos x="wd2" y="hd2"/>
                </a:cxn>
                <a:cxn ang="16200000">
                  <a:pos x="wd2" y="hd2"/>
                </a:cxn>
              </a:cxnLst>
              <a:rect l="0" t="0" r="r" b="b"/>
              <a:pathLst>
                <a:path w="21600" h="20870" extrusionOk="0">
                  <a:moveTo>
                    <a:pt x="0" y="20870"/>
                  </a:moveTo>
                  <a:cubicBezTo>
                    <a:pt x="2530" y="8319"/>
                    <a:pt x="6223" y="762"/>
                    <a:pt x="10171" y="55"/>
                  </a:cubicBezTo>
                  <a:cubicBezTo>
                    <a:pt x="14556" y="-730"/>
                    <a:pt x="18780" y="6963"/>
                    <a:pt x="21600" y="20870"/>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grpSp>
        <p:nvGrpSpPr>
          <p:cNvPr id="41" name="Group">
            <a:extLst>
              <a:ext uri="{FF2B5EF4-FFF2-40B4-BE49-F238E27FC236}">
                <a16:creationId xmlns:a16="http://schemas.microsoft.com/office/drawing/2014/main" id="{B7E7B25A-C9BF-4D27-91CA-FA809A932497}"/>
              </a:ext>
            </a:extLst>
          </p:cNvPr>
          <p:cNvGrpSpPr/>
          <p:nvPr/>
        </p:nvGrpSpPr>
        <p:grpSpPr>
          <a:xfrm>
            <a:off x="7318079" y="1482995"/>
            <a:ext cx="4321170" cy="2538623"/>
            <a:chOff x="-418700" y="316938"/>
            <a:chExt cx="5207142" cy="3132879"/>
          </a:xfrm>
          <a:effectLst>
            <a:outerShdw blurRad="50800" dist="38100" dir="2700000" algn="tl" rotWithShape="0">
              <a:prstClr val="black">
                <a:alpha val="40000"/>
              </a:prstClr>
            </a:outerShdw>
          </a:effectLst>
        </p:grpSpPr>
        <p:sp>
          <p:nvSpPr>
            <p:cNvPr id="52" name="Oval">
              <a:extLst>
                <a:ext uri="{FF2B5EF4-FFF2-40B4-BE49-F238E27FC236}">
                  <a16:creationId xmlns:a16="http://schemas.microsoft.com/office/drawing/2014/main" id="{C3E2EFBE-79A9-4662-B586-128CA27617E3}"/>
                </a:ext>
              </a:extLst>
            </p:cNvPr>
            <p:cNvSpPr/>
            <p:nvPr/>
          </p:nvSpPr>
          <p:spPr>
            <a:xfrm>
              <a:off x="683514" y="316938"/>
              <a:ext cx="1638302" cy="1350831"/>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0" name="Oval">
              <a:extLst>
                <a:ext uri="{FF2B5EF4-FFF2-40B4-BE49-F238E27FC236}">
                  <a16:creationId xmlns:a16="http://schemas.microsoft.com/office/drawing/2014/main" id="{634A8741-E2D2-4944-8CC2-DE5D3F8397B9}"/>
                </a:ext>
              </a:extLst>
            </p:cNvPr>
            <p:cNvSpPr/>
            <p:nvPr/>
          </p:nvSpPr>
          <p:spPr>
            <a:xfrm>
              <a:off x="2025517" y="968600"/>
              <a:ext cx="2762925" cy="2481217"/>
            </a:xfrm>
            <a:prstGeom prst="ellipse">
              <a:avLst/>
            </a:prstGeom>
            <a:noFill/>
            <a:ln w="381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2" name="Connection Line">
              <a:extLst>
                <a:ext uri="{FF2B5EF4-FFF2-40B4-BE49-F238E27FC236}">
                  <a16:creationId xmlns:a16="http://schemas.microsoft.com/office/drawing/2014/main" id="{10FDC657-CF32-433C-9C82-3DD7CA83F9A9}"/>
                </a:ext>
              </a:extLst>
            </p:cNvPr>
            <p:cNvSpPr/>
            <p:nvPr/>
          </p:nvSpPr>
          <p:spPr>
            <a:xfrm>
              <a:off x="-418700" y="1677765"/>
              <a:ext cx="1280583" cy="1280584"/>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noFill/>
            <a:ln w="38100" cap="flat">
              <a:solidFill>
                <a:schemeClr val="bg1"/>
              </a:solidFill>
              <a:prstDash val="solid"/>
              <a:round/>
              <a:tailEnd type="stealth" w="med" len="med"/>
            </a:ln>
            <a:effectLst>
              <a:outerShdw blurRad="38100" dist="23000" dir="5400000" rotWithShape="0">
                <a:srgbClr val="000000">
                  <a:alpha val="35000"/>
                </a:srgbClr>
              </a:outerShdw>
            </a:effectLst>
          </p:spPr>
          <p:txBody>
            <a:bodyPr/>
            <a:lstStyle/>
            <a:p>
              <a:endParaRPr/>
            </a:p>
          </p:txBody>
        </p:sp>
        <p:sp>
          <p:nvSpPr>
            <p:cNvPr id="43" name="Rabbit">
              <a:extLst>
                <a:ext uri="{FF2B5EF4-FFF2-40B4-BE49-F238E27FC236}">
                  <a16:creationId xmlns:a16="http://schemas.microsoft.com/office/drawing/2014/main" id="{1385374D-B30B-4233-83C6-FC4EAD8A6AF5}"/>
                </a:ext>
              </a:extLst>
            </p:cNvPr>
            <p:cNvSpPr/>
            <p:nvPr/>
          </p:nvSpPr>
          <p:spPr>
            <a:xfrm>
              <a:off x="3450109" y="2923102"/>
              <a:ext cx="286316" cy="30122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rgbClr val="FFC000"/>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5" name="Goose">
              <a:extLst>
                <a:ext uri="{FF2B5EF4-FFF2-40B4-BE49-F238E27FC236}">
                  <a16:creationId xmlns:a16="http://schemas.microsoft.com/office/drawing/2014/main" id="{72F875AC-A7AF-4504-85AB-2792B6A45CBD}"/>
                </a:ext>
              </a:extLst>
            </p:cNvPr>
            <p:cNvSpPr/>
            <p:nvPr/>
          </p:nvSpPr>
          <p:spPr>
            <a:xfrm>
              <a:off x="824530" y="823370"/>
              <a:ext cx="646312" cy="592042"/>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6" name="Cow">
              <a:extLst>
                <a:ext uri="{FF2B5EF4-FFF2-40B4-BE49-F238E27FC236}">
                  <a16:creationId xmlns:a16="http://schemas.microsoft.com/office/drawing/2014/main" id="{AA6BA386-9F8F-40B8-8CF3-2915FB32706F}"/>
                </a:ext>
              </a:extLst>
            </p:cNvPr>
            <p:cNvSpPr/>
            <p:nvPr/>
          </p:nvSpPr>
          <p:spPr>
            <a:xfrm>
              <a:off x="2531607" y="1341578"/>
              <a:ext cx="1750747" cy="1062203"/>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rgbClr val="FFC000"/>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47" name="Owl">
              <a:extLst>
                <a:ext uri="{FF2B5EF4-FFF2-40B4-BE49-F238E27FC236}">
                  <a16:creationId xmlns:a16="http://schemas.microsoft.com/office/drawing/2014/main" id="{691CD4F7-D0DF-4EF9-9DCB-6220DEC508E8}"/>
                </a:ext>
              </a:extLst>
            </p:cNvPr>
            <p:cNvSpPr/>
            <p:nvPr/>
          </p:nvSpPr>
          <p:spPr>
            <a:xfrm>
              <a:off x="1535958" y="649455"/>
              <a:ext cx="582677" cy="685798"/>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8" name="Blue Jay">
              <a:extLst>
                <a:ext uri="{FF2B5EF4-FFF2-40B4-BE49-F238E27FC236}">
                  <a16:creationId xmlns:a16="http://schemas.microsoft.com/office/drawing/2014/main" id="{1E91AFAF-22B2-46F5-BE30-AAE35A21A0D7}"/>
                </a:ext>
              </a:extLst>
            </p:cNvPr>
            <p:cNvSpPr/>
            <p:nvPr/>
          </p:nvSpPr>
          <p:spPr>
            <a:xfrm>
              <a:off x="1247579" y="401284"/>
              <a:ext cx="460549" cy="30117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49" name="Cat">
              <a:extLst>
                <a:ext uri="{FF2B5EF4-FFF2-40B4-BE49-F238E27FC236}">
                  <a16:creationId xmlns:a16="http://schemas.microsoft.com/office/drawing/2014/main" id="{FB62F523-B683-4237-9310-2F62026B8861}"/>
                </a:ext>
              </a:extLst>
            </p:cNvPr>
            <p:cNvSpPr/>
            <p:nvPr/>
          </p:nvSpPr>
          <p:spPr>
            <a:xfrm>
              <a:off x="2497150" y="2500272"/>
              <a:ext cx="665405" cy="50036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4"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rgbClr val="FFC000"/>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sp>
          <p:nvSpPr>
            <p:cNvPr id="51" name="Rat">
              <a:extLst>
                <a:ext uri="{FF2B5EF4-FFF2-40B4-BE49-F238E27FC236}">
                  <a16:creationId xmlns:a16="http://schemas.microsoft.com/office/drawing/2014/main" id="{39A57D2A-2EB1-4639-BCC8-8A93A747F97B}"/>
                </a:ext>
              </a:extLst>
            </p:cNvPr>
            <p:cNvSpPr/>
            <p:nvPr/>
          </p:nvSpPr>
          <p:spPr>
            <a:xfrm>
              <a:off x="3938857" y="2648378"/>
              <a:ext cx="460731" cy="136875"/>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rgbClr val="FFC000"/>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endParaRPr/>
            </a:p>
          </p:txBody>
        </p:sp>
      </p:grpSp>
      <p:grpSp>
        <p:nvGrpSpPr>
          <p:cNvPr id="53" name="Group">
            <a:extLst>
              <a:ext uri="{FF2B5EF4-FFF2-40B4-BE49-F238E27FC236}">
                <a16:creationId xmlns:a16="http://schemas.microsoft.com/office/drawing/2014/main" id="{CB5E566C-0802-4BDD-A1E2-564CA923D56C}"/>
              </a:ext>
            </a:extLst>
          </p:cNvPr>
          <p:cNvGrpSpPr/>
          <p:nvPr/>
        </p:nvGrpSpPr>
        <p:grpSpPr>
          <a:xfrm>
            <a:off x="5455655" y="5821042"/>
            <a:ext cx="4717161" cy="539055"/>
            <a:chOff x="45451" y="-64948"/>
            <a:chExt cx="4717160" cy="539053"/>
          </a:xfrm>
        </p:grpSpPr>
        <p:sp>
          <p:nvSpPr>
            <p:cNvPr id="54" name="Title 1">
              <a:extLst>
                <a:ext uri="{FF2B5EF4-FFF2-40B4-BE49-F238E27FC236}">
                  <a16:creationId xmlns:a16="http://schemas.microsoft.com/office/drawing/2014/main" id="{72B6AB7C-AA1A-4BB1-B78F-E9DC23A5AA35}"/>
                </a:ext>
              </a:extLst>
            </p:cNvPr>
            <p:cNvSpPr txBox="1"/>
            <p:nvPr/>
          </p:nvSpPr>
          <p:spPr>
            <a:xfrm>
              <a:off x="619599" y="82744"/>
              <a:ext cx="2928179" cy="3913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normAutofit lnSpcReduction="10000"/>
            </a:bodyPr>
            <a:lstStyle>
              <a:lvl1pPr>
                <a:defRPr sz="2000" b="1">
                  <a:solidFill>
                    <a:srgbClr val="FFFFFF"/>
                  </a:solidFill>
                  <a:latin typeface="Arial"/>
                  <a:ea typeface="Arial"/>
                  <a:cs typeface="Arial"/>
                  <a:sym typeface="Arial"/>
                </a:defRPr>
              </a:lvl1pPr>
            </a:lstStyle>
            <a:p>
              <a:r>
                <a:rPr dirty="0">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Feedback</a:t>
              </a:r>
            </a:p>
          </p:txBody>
        </p:sp>
        <p:sp>
          <p:nvSpPr>
            <p:cNvPr id="55" name="Connection Line">
              <a:extLst>
                <a:ext uri="{FF2B5EF4-FFF2-40B4-BE49-F238E27FC236}">
                  <a16:creationId xmlns:a16="http://schemas.microsoft.com/office/drawing/2014/main" id="{C2095EEA-1840-45BA-8FF8-1954B387943E}"/>
                </a:ext>
              </a:extLst>
            </p:cNvPr>
            <p:cNvSpPr/>
            <p:nvPr/>
          </p:nvSpPr>
          <p:spPr>
            <a:xfrm>
              <a:off x="1934135" y="-64948"/>
              <a:ext cx="2828476" cy="436078"/>
            </a:xfrm>
            <a:custGeom>
              <a:avLst/>
              <a:gdLst/>
              <a:ahLst/>
              <a:cxnLst>
                <a:cxn ang="0">
                  <a:pos x="wd2" y="hd2"/>
                </a:cxn>
                <a:cxn ang="5400000">
                  <a:pos x="wd2" y="hd2"/>
                </a:cxn>
                <a:cxn ang="10800000">
                  <a:pos x="wd2" y="hd2"/>
                </a:cxn>
                <a:cxn ang="16200000">
                  <a:pos x="wd2" y="hd2"/>
                </a:cxn>
              </a:cxnLst>
              <a:rect l="0" t="0" r="r" b="b"/>
              <a:pathLst>
                <a:path w="20791" h="18763" extrusionOk="0">
                  <a:moveTo>
                    <a:pt x="20716" y="0"/>
                  </a:moveTo>
                  <a:cubicBezTo>
                    <a:pt x="21600" y="15771"/>
                    <a:pt x="14695" y="21600"/>
                    <a:pt x="0" y="17486"/>
                  </a:cubicBezTo>
                </a:path>
              </a:pathLst>
            </a:custGeom>
            <a:noFill/>
            <a:ln w="38100" cap="flat">
              <a:solidFill>
                <a:schemeClr val="bg1"/>
              </a:solidFill>
              <a:prstDash val="solid"/>
              <a:round/>
              <a:headEnd type="stealth" w="med" len="med"/>
            </a:ln>
            <a:effectLst>
              <a:outerShdw blurRad="38100" dist="23000" dir="5400000" rotWithShape="0">
                <a:srgbClr val="000000">
                  <a:alpha val="35000"/>
                </a:srgbClr>
              </a:outerShdw>
            </a:effectLst>
          </p:spPr>
          <p:txBody>
            <a:bodyPr/>
            <a:lstStyle/>
            <a:p>
              <a:endParaRPr/>
            </a:p>
          </p:txBody>
        </p:sp>
        <p:sp>
          <p:nvSpPr>
            <p:cNvPr id="56" name="Connection Line">
              <a:extLst>
                <a:ext uri="{FF2B5EF4-FFF2-40B4-BE49-F238E27FC236}">
                  <a16:creationId xmlns:a16="http://schemas.microsoft.com/office/drawing/2014/main" id="{A9FFE78B-AC6C-4CC8-A933-78735EC8E9B9}"/>
                </a:ext>
              </a:extLst>
            </p:cNvPr>
            <p:cNvSpPr/>
            <p:nvPr/>
          </p:nvSpPr>
          <p:spPr>
            <a:xfrm>
              <a:off x="45451" y="-14148"/>
              <a:ext cx="409679" cy="334100"/>
            </a:xfrm>
            <a:custGeom>
              <a:avLst/>
              <a:gdLst/>
              <a:ahLst/>
              <a:cxnLst>
                <a:cxn ang="0">
                  <a:pos x="wd2" y="hd2"/>
                </a:cxn>
                <a:cxn ang="5400000">
                  <a:pos x="wd2" y="hd2"/>
                </a:cxn>
                <a:cxn ang="10800000">
                  <a:pos x="wd2" y="hd2"/>
                </a:cxn>
                <a:cxn ang="16200000">
                  <a:pos x="wd2" y="hd2"/>
                </a:cxn>
              </a:cxnLst>
              <a:rect l="0" t="0" r="r" b="b"/>
              <a:pathLst>
                <a:path w="19309" h="20222" extrusionOk="0">
                  <a:moveTo>
                    <a:pt x="753" y="0"/>
                  </a:moveTo>
                  <a:cubicBezTo>
                    <a:pt x="-2291" y="14938"/>
                    <a:pt x="3894" y="21600"/>
                    <a:pt x="19309" y="19986"/>
                  </a:cubicBezTo>
                </a:path>
              </a:pathLst>
            </a:custGeom>
            <a:noFill/>
            <a:ln w="38100" cap="flat">
              <a:solidFill>
                <a:schemeClr val="bg1"/>
              </a:solidFill>
              <a:prstDash val="solid"/>
              <a:round/>
              <a:headEnd type="stealth" w="med" len="med"/>
            </a:ln>
            <a:effectLst>
              <a:outerShdw blurRad="50800" dist="38100" dir="2700000" algn="tl" rotWithShape="0">
                <a:prstClr val="black">
                  <a:alpha val="40000"/>
                </a:prstClr>
              </a:outerShdw>
            </a:effectLst>
          </p:spPr>
          <p:txBody>
            <a:bodyPr/>
            <a:lstStyle/>
            <a:p>
              <a:endParaRPr/>
            </a:p>
          </p:txBody>
        </p:sp>
        <p:sp>
          <p:nvSpPr>
            <p:cNvPr id="57" name="Connection Line">
              <a:extLst>
                <a:ext uri="{FF2B5EF4-FFF2-40B4-BE49-F238E27FC236}">
                  <a16:creationId xmlns:a16="http://schemas.microsoft.com/office/drawing/2014/main" id="{A9E7B35F-D6F8-4EE1-B330-6742E5A63782}"/>
                </a:ext>
              </a:extLst>
            </p:cNvPr>
            <p:cNvSpPr/>
            <p:nvPr/>
          </p:nvSpPr>
          <p:spPr>
            <a:xfrm>
              <a:off x="1834432" y="-27898"/>
              <a:ext cx="109170" cy="355601"/>
            </a:xfrm>
            <a:custGeom>
              <a:avLst/>
              <a:gdLst/>
              <a:ahLst/>
              <a:cxnLst>
                <a:cxn ang="0">
                  <a:pos x="wd2" y="hd2"/>
                </a:cxn>
                <a:cxn ang="5400000">
                  <a:pos x="wd2" y="hd2"/>
                </a:cxn>
                <a:cxn ang="10800000">
                  <a:pos x="wd2" y="hd2"/>
                </a:cxn>
                <a:cxn ang="16200000">
                  <a:pos x="wd2" y="hd2"/>
                </a:cxn>
              </a:cxnLst>
              <a:rect l="0" t="0" r="r" b="b"/>
              <a:pathLst>
                <a:path w="16263" h="21600" extrusionOk="0">
                  <a:moveTo>
                    <a:pt x="3784" y="0"/>
                  </a:moveTo>
                  <a:cubicBezTo>
                    <a:pt x="21600" y="9653"/>
                    <a:pt x="20339" y="16853"/>
                    <a:pt x="0" y="21600"/>
                  </a:cubicBezTo>
                </a:path>
              </a:pathLst>
            </a:custGeom>
            <a:noFill/>
            <a:ln w="38100" cap="flat">
              <a:solidFill>
                <a:schemeClr val="bg1"/>
              </a:solidFill>
              <a:prstDash val="solid"/>
              <a:round/>
              <a:headEnd type="stealth" w="med" len="med"/>
            </a:ln>
            <a:effectLst>
              <a:outerShdw blurRad="50800" dist="38100" dir="2700000" algn="tl" rotWithShape="0">
                <a:prstClr val="black">
                  <a:alpha val="40000"/>
                </a:prstClr>
              </a:outerShdw>
            </a:effectLst>
          </p:spPr>
          <p:txBody>
            <a:bodyPr/>
            <a:lstStyle/>
            <a:p>
              <a:endParaRPr/>
            </a:p>
          </p:txBody>
        </p:sp>
      </p:grpSp>
      <p:sp>
        <p:nvSpPr>
          <p:cNvPr id="29" name="Title 1">
            <a:extLst>
              <a:ext uri="{FF2B5EF4-FFF2-40B4-BE49-F238E27FC236}">
                <a16:creationId xmlns:a16="http://schemas.microsoft.com/office/drawing/2014/main" id="{4D59CC4F-50C8-AB42-8C30-53F547F21194}"/>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Human Decision Making</a:t>
            </a:r>
          </a:p>
        </p:txBody>
      </p:sp>
    </p:spTree>
    <p:custDataLst>
      <p:tags r:id="rId1"/>
    </p:custDataLst>
    <p:extLst>
      <p:ext uri="{BB962C8B-B14F-4D97-AF65-F5344CB8AC3E}">
        <p14:creationId xmlns:p14="http://schemas.microsoft.com/office/powerpoint/2010/main" val="36472880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49BBA9-067E-744B-B6EA-2C2D81CA30CA}"/>
              </a:ext>
            </a:extLst>
          </p:cNvPr>
          <p:cNvGrpSpPr/>
          <p:nvPr/>
        </p:nvGrpSpPr>
        <p:grpSpPr>
          <a:xfrm>
            <a:off x="309338" y="1261995"/>
            <a:ext cx="3853889" cy="3227869"/>
            <a:chOff x="440997" y="1754257"/>
            <a:chExt cx="3853889" cy="3227869"/>
          </a:xfrm>
        </p:grpSpPr>
        <p:sp>
          <p:nvSpPr>
            <p:cNvPr id="15" name="Supervised…">
              <a:extLst>
                <a:ext uri="{FF2B5EF4-FFF2-40B4-BE49-F238E27FC236}">
                  <a16:creationId xmlns:a16="http://schemas.microsoft.com/office/drawing/2014/main" id="{1EE404E8-C81F-46C7-B922-09E4DE1D22CE}"/>
                </a:ext>
              </a:extLst>
            </p:cNvPr>
            <p:cNvSpPr txBox="1"/>
            <p:nvPr/>
          </p:nvSpPr>
          <p:spPr>
            <a:xfrm>
              <a:off x="1939443" y="1754257"/>
              <a:ext cx="1267972" cy="707882"/>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2000" b="1">
                  <a:solidFill>
                    <a:srgbClr val="FFFFFF"/>
                  </a:solidFill>
                </a:defRPr>
              </a:pPr>
              <a:r>
                <a:rPr sz="20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Supervised</a:t>
              </a:r>
            </a:p>
            <a:p>
              <a:pPr algn="ctr">
                <a:defRPr sz="2000" b="1">
                  <a:solidFill>
                    <a:srgbClr val="FFFFFF"/>
                  </a:solidFill>
                </a:defRPr>
              </a:pPr>
              <a:r>
                <a:rPr sz="20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Learning</a:t>
              </a:r>
            </a:p>
          </p:txBody>
        </p:sp>
        <p:sp>
          <p:nvSpPr>
            <p:cNvPr id="19" name="Rabbit">
              <a:extLst>
                <a:ext uri="{FF2B5EF4-FFF2-40B4-BE49-F238E27FC236}">
                  <a16:creationId xmlns:a16="http://schemas.microsoft.com/office/drawing/2014/main" id="{7AD50077-B83B-4C76-8D77-EE8F7264C5FF}"/>
                </a:ext>
              </a:extLst>
            </p:cNvPr>
            <p:cNvSpPr/>
            <p:nvPr/>
          </p:nvSpPr>
          <p:spPr>
            <a:xfrm>
              <a:off x="1398969" y="3810960"/>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0" name="Goose">
              <a:extLst>
                <a:ext uri="{FF2B5EF4-FFF2-40B4-BE49-F238E27FC236}">
                  <a16:creationId xmlns:a16="http://schemas.microsoft.com/office/drawing/2014/main" id="{4893324B-AC7F-4E26-9BD2-2488A9AA7295}"/>
                </a:ext>
              </a:extLst>
            </p:cNvPr>
            <p:cNvSpPr/>
            <p:nvPr/>
          </p:nvSpPr>
          <p:spPr>
            <a:xfrm>
              <a:off x="1549528" y="4119883"/>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1" name="Cow">
              <a:extLst>
                <a:ext uri="{FF2B5EF4-FFF2-40B4-BE49-F238E27FC236}">
                  <a16:creationId xmlns:a16="http://schemas.microsoft.com/office/drawing/2014/main" id="{F28C7716-E790-4E63-8E6D-92E6D824186D}"/>
                </a:ext>
              </a:extLst>
            </p:cNvPr>
            <p:cNvSpPr/>
            <p:nvPr/>
          </p:nvSpPr>
          <p:spPr>
            <a:xfrm>
              <a:off x="1142363" y="3261102"/>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2" name="Owl">
              <a:extLst>
                <a:ext uri="{FF2B5EF4-FFF2-40B4-BE49-F238E27FC236}">
                  <a16:creationId xmlns:a16="http://schemas.microsoft.com/office/drawing/2014/main" id="{53FA02C4-E6B8-4CD1-9A00-47BC2FDF4839}"/>
                </a:ext>
              </a:extLst>
            </p:cNvPr>
            <p:cNvSpPr/>
            <p:nvPr/>
          </p:nvSpPr>
          <p:spPr>
            <a:xfrm>
              <a:off x="1841435" y="4090773"/>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3" name="Blue Jay">
              <a:extLst>
                <a:ext uri="{FF2B5EF4-FFF2-40B4-BE49-F238E27FC236}">
                  <a16:creationId xmlns:a16="http://schemas.microsoft.com/office/drawing/2014/main" id="{323441EB-230A-4BF9-9BA5-D609AEF84954}"/>
                </a:ext>
              </a:extLst>
            </p:cNvPr>
            <p:cNvSpPr/>
            <p:nvPr/>
          </p:nvSpPr>
          <p:spPr>
            <a:xfrm>
              <a:off x="1731863" y="4004648"/>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4" name="Cat">
              <a:extLst>
                <a:ext uri="{FF2B5EF4-FFF2-40B4-BE49-F238E27FC236}">
                  <a16:creationId xmlns:a16="http://schemas.microsoft.com/office/drawing/2014/main" id="{13D0CEAA-1E96-4431-87DA-8808E90D5FF5}"/>
                </a:ext>
              </a:extLst>
            </p:cNvPr>
            <p:cNvSpPr/>
            <p:nvPr/>
          </p:nvSpPr>
          <p:spPr>
            <a:xfrm>
              <a:off x="1064855" y="3662711"/>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5" name="Oval">
              <a:extLst>
                <a:ext uri="{FF2B5EF4-FFF2-40B4-BE49-F238E27FC236}">
                  <a16:creationId xmlns:a16="http://schemas.microsoft.com/office/drawing/2014/main" id="{FEACA342-C26D-423E-A99A-854C423A703A}"/>
                </a:ext>
              </a:extLst>
            </p:cNvPr>
            <p:cNvSpPr/>
            <p:nvPr/>
          </p:nvSpPr>
          <p:spPr>
            <a:xfrm>
              <a:off x="932020" y="3130685"/>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6" name="Rat">
              <a:extLst>
                <a:ext uri="{FF2B5EF4-FFF2-40B4-BE49-F238E27FC236}">
                  <a16:creationId xmlns:a16="http://schemas.microsoft.com/office/drawing/2014/main" id="{CA536887-06FA-4E8E-8881-A21132D037ED}"/>
                </a:ext>
              </a:extLst>
            </p:cNvPr>
            <p:cNvSpPr/>
            <p:nvPr/>
          </p:nvSpPr>
          <p:spPr>
            <a:xfrm>
              <a:off x="1570327" y="3714639"/>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7" name="Oval">
              <a:extLst>
                <a:ext uri="{FF2B5EF4-FFF2-40B4-BE49-F238E27FC236}">
                  <a16:creationId xmlns:a16="http://schemas.microsoft.com/office/drawing/2014/main" id="{B7A4D899-7E5B-4C48-BD7A-844A28FB64F7}"/>
                </a:ext>
              </a:extLst>
            </p:cNvPr>
            <p:cNvSpPr/>
            <p:nvPr/>
          </p:nvSpPr>
          <p:spPr>
            <a:xfrm>
              <a:off x="1499819" y="3947765"/>
              <a:ext cx="661921" cy="473611"/>
            </a:xfrm>
            <a:prstGeom prst="ellipse">
              <a:avLst/>
            </a:prstGeom>
            <a:noFill/>
            <a:ln w="25400" cap="flat">
              <a:solidFill>
                <a:schemeClr val="bg2">
                  <a:lumMod val="75000"/>
                </a:schemeClr>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28" name="Mammals">
              <a:extLst>
                <a:ext uri="{FF2B5EF4-FFF2-40B4-BE49-F238E27FC236}">
                  <a16:creationId xmlns:a16="http://schemas.microsoft.com/office/drawing/2014/main" id="{C90F72F2-26BF-405A-9820-36C34287559D}"/>
                </a:ext>
              </a:extLst>
            </p:cNvPr>
            <p:cNvSpPr txBox="1"/>
            <p:nvPr/>
          </p:nvSpPr>
          <p:spPr>
            <a:xfrm>
              <a:off x="850071" y="2746316"/>
              <a:ext cx="1151914" cy="40010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Mammals</a:t>
              </a:r>
            </a:p>
          </p:txBody>
        </p:sp>
        <p:sp>
          <p:nvSpPr>
            <p:cNvPr id="29" name="Birds">
              <a:extLst>
                <a:ext uri="{FF2B5EF4-FFF2-40B4-BE49-F238E27FC236}">
                  <a16:creationId xmlns:a16="http://schemas.microsoft.com/office/drawing/2014/main" id="{023EEBC2-D935-4AFE-B2D2-85C3F084BFE8}"/>
                </a:ext>
              </a:extLst>
            </p:cNvPr>
            <p:cNvSpPr txBox="1"/>
            <p:nvPr/>
          </p:nvSpPr>
          <p:spPr>
            <a:xfrm>
              <a:off x="778648" y="4175775"/>
              <a:ext cx="627797" cy="40010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Birds</a:t>
              </a:r>
            </a:p>
          </p:txBody>
        </p:sp>
        <p:sp>
          <p:nvSpPr>
            <p:cNvPr id="30" name="Oval">
              <a:extLst>
                <a:ext uri="{FF2B5EF4-FFF2-40B4-BE49-F238E27FC236}">
                  <a16:creationId xmlns:a16="http://schemas.microsoft.com/office/drawing/2014/main" id="{E2FB4EB0-8CD1-4535-9781-671710E4CA3A}"/>
                </a:ext>
              </a:extLst>
            </p:cNvPr>
            <p:cNvSpPr/>
            <p:nvPr/>
          </p:nvSpPr>
          <p:spPr>
            <a:xfrm>
              <a:off x="440997" y="2454515"/>
              <a:ext cx="2079918" cy="2527611"/>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dirty="0">
                <a:solidFill>
                  <a:srgbClr val="FFFF00"/>
                </a:solidFill>
                <a:latin typeface="Calibri" panose="020F0502020204030204" pitchFamily="34" charset="0"/>
                <a:cs typeface="Calibri" panose="020F0502020204030204" pitchFamily="34" charset="0"/>
              </a:endParaRPr>
            </a:p>
          </p:txBody>
        </p:sp>
        <p:sp>
          <p:nvSpPr>
            <p:cNvPr id="34" name="Oval">
              <a:extLst>
                <a:ext uri="{FF2B5EF4-FFF2-40B4-BE49-F238E27FC236}">
                  <a16:creationId xmlns:a16="http://schemas.microsoft.com/office/drawing/2014/main" id="{AF8732BE-B73D-4C66-AA05-7C7E11759C60}"/>
                </a:ext>
              </a:extLst>
            </p:cNvPr>
            <p:cNvSpPr/>
            <p:nvPr/>
          </p:nvSpPr>
          <p:spPr>
            <a:xfrm>
              <a:off x="2706809" y="2986376"/>
              <a:ext cx="1588077" cy="1698563"/>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5" name="Turkey">
              <a:extLst>
                <a:ext uri="{FF2B5EF4-FFF2-40B4-BE49-F238E27FC236}">
                  <a16:creationId xmlns:a16="http://schemas.microsoft.com/office/drawing/2014/main" id="{CB42F4D1-660E-43CC-8B61-860B970795D7}"/>
                </a:ext>
              </a:extLst>
            </p:cNvPr>
            <p:cNvSpPr/>
            <p:nvPr/>
          </p:nvSpPr>
          <p:spPr>
            <a:xfrm>
              <a:off x="2928750" y="3334291"/>
              <a:ext cx="273140" cy="306411"/>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6" name="Chicken">
              <a:extLst>
                <a:ext uri="{FF2B5EF4-FFF2-40B4-BE49-F238E27FC236}">
                  <a16:creationId xmlns:a16="http://schemas.microsoft.com/office/drawing/2014/main" id="{3D13A506-EDB6-4936-A72E-ED16F6637D65}"/>
                </a:ext>
              </a:extLst>
            </p:cNvPr>
            <p:cNvSpPr/>
            <p:nvPr/>
          </p:nvSpPr>
          <p:spPr>
            <a:xfrm>
              <a:off x="2790517" y="3701806"/>
              <a:ext cx="272763"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7" name="Eagle In Flight">
              <a:extLst>
                <a:ext uri="{FF2B5EF4-FFF2-40B4-BE49-F238E27FC236}">
                  <a16:creationId xmlns:a16="http://schemas.microsoft.com/office/drawing/2014/main" id="{00B1BC6C-F823-4D4E-B8E4-EC83FE7EB28B}"/>
                </a:ext>
              </a:extLst>
            </p:cNvPr>
            <p:cNvSpPr/>
            <p:nvPr/>
          </p:nvSpPr>
          <p:spPr>
            <a:xfrm>
              <a:off x="3049298" y="4031727"/>
              <a:ext cx="551344"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8" name="Monkey">
              <a:extLst>
                <a:ext uri="{FF2B5EF4-FFF2-40B4-BE49-F238E27FC236}">
                  <a16:creationId xmlns:a16="http://schemas.microsoft.com/office/drawing/2014/main" id="{AAAF5251-F1D7-4888-8A46-F6DD991553D9}"/>
                </a:ext>
              </a:extLst>
            </p:cNvPr>
            <p:cNvSpPr/>
            <p:nvPr/>
          </p:nvSpPr>
          <p:spPr>
            <a:xfrm>
              <a:off x="3230188" y="3043693"/>
              <a:ext cx="551338"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39" name="Dachshund">
              <a:extLst>
                <a:ext uri="{FF2B5EF4-FFF2-40B4-BE49-F238E27FC236}">
                  <a16:creationId xmlns:a16="http://schemas.microsoft.com/office/drawing/2014/main" id="{06B000F5-BBA2-4686-BA04-49D52DD0E440}"/>
                </a:ext>
              </a:extLst>
            </p:cNvPr>
            <p:cNvSpPr/>
            <p:nvPr/>
          </p:nvSpPr>
          <p:spPr>
            <a:xfrm>
              <a:off x="3454643" y="3517009"/>
              <a:ext cx="698301" cy="349255"/>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0" name="Bird">
              <a:extLst>
                <a:ext uri="{FF2B5EF4-FFF2-40B4-BE49-F238E27FC236}">
                  <a16:creationId xmlns:a16="http://schemas.microsoft.com/office/drawing/2014/main" id="{104E17C8-D61E-4075-9F37-1A01CC635515}"/>
                </a:ext>
              </a:extLst>
            </p:cNvPr>
            <p:cNvSpPr/>
            <p:nvPr/>
          </p:nvSpPr>
          <p:spPr>
            <a:xfrm>
              <a:off x="3575708" y="4051659"/>
              <a:ext cx="273124"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C99F80-3121-4651-AB63-1CD57C4C865D}"/>
                    </a:ext>
                  </a:extLst>
                </p:cNvPr>
                <p:cNvSpPr txBox="1"/>
                <p:nvPr/>
              </p:nvSpPr>
              <p:spPr>
                <a:xfrm>
                  <a:off x="3355811" y="2440459"/>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8CC99F80-3121-4651-AB63-1CD57C4C865D}"/>
                    </a:ext>
                  </a:extLst>
                </p:cNvPr>
                <p:cNvSpPr txBox="1">
                  <a:spLocks noRot="1" noChangeAspect="1" noMove="1" noResize="1" noEditPoints="1" noAdjustHandles="1" noChangeArrowheads="1" noChangeShapeType="1" noTextEdit="1"/>
                </p:cNvSpPr>
                <p:nvPr/>
              </p:nvSpPr>
              <p:spPr>
                <a:xfrm>
                  <a:off x="3355811" y="2440459"/>
                  <a:ext cx="310983" cy="553998"/>
                </a:xfrm>
                <a:prstGeom prst="rect">
                  <a:avLst/>
                </a:prstGeom>
                <a:blipFill>
                  <a:blip r:embed="rId12"/>
                  <a:stretch>
                    <a:fillRect l="-36000" r="-44000" b="-15909"/>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6F00E8F5-EFDA-3B47-AD44-5B53E20C2A05}"/>
              </a:ext>
            </a:extLst>
          </p:cNvPr>
          <p:cNvGrpSpPr/>
          <p:nvPr/>
        </p:nvGrpSpPr>
        <p:grpSpPr>
          <a:xfrm>
            <a:off x="9723911" y="1284059"/>
            <a:ext cx="1606699" cy="2648497"/>
            <a:chOff x="9702871" y="1895599"/>
            <a:chExt cx="1606699" cy="2648497"/>
          </a:xfrm>
        </p:grpSpPr>
        <p:sp>
          <p:nvSpPr>
            <p:cNvPr id="17" name="Unsupervised…">
              <a:extLst>
                <a:ext uri="{FF2B5EF4-FFF2-40B4-BE49-F238E27FC236}">
                  <a16:creationId xmlns:a16="http://schemas.microsoft.com/office/drawing/2014/main" id="{A1FB2DDF-AAB9-4E04-9181-EA82A7771AB3}"/>
                </a:ext>
              </a:extLst>
            </p:cNvPr>
            <p:cNvSpPr txBox="1"/>
            <p:nvPr/>
          </p:nvSpPr>
          <p:spPr>
            <a:xfrm>
              <a:off x="9729567" y="1895599"/>
              <a:ext cx="1553306" cy="707882"/>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2000" b="1">
                  <a:solidFill>
                    <a:srgbClr val="FFFFFF"/>
                  </a:solidFill>
                </a:defRPr>
              </a:pPr>
              <a:r>
                <a:rPr sz="20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Unsupervised</a:t>
              </a:r>
            </a:p>
            <a:p>
              <a:pPr algn="ctr">
                <a:defRPr sz="2000" b="1">
                  <a:solidFill>
                    <a:srgbClr val="FFFFFF"/>
                  </a:solidFill>
                </a:defRPr>
              </a:pPr>
              <a:r>
                <a:rPr sz="20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Learning</a:t>
              </a:r>
            </a:p>
          </p:txBody>
        </p:sp>
        <p:sp>
          <p:nvSpPr>
            <p:cNvPr id="65" name="Rabbit">
              <a:extLst>
                <a:ext uri="{FF2B5EF4-FFF2-40B4-BE49-F238E27FC236}">
                  <a16:creationId xmlns:a16="http://schemas.microsoft.com/office/drawing/2014/main" id="{BDE55CCF-6EE4-4DED-BA20-FD0AC10AE586}"/>
                </a:ext>
              </a:extLst>
            </p:cNvPr>
            <p:cNvSpPr/>
            <p:nvPr/>
          </p:nvSpPr>
          <p:spPr>
            <a:xfrm>
              <a:off x="10135212" y="4117985"/>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6" name="Goose">
              <a:extLst>
                <a:ext uri="{FF2B5EF4-FFF2-40B4-BE49-F238E27FC236}">
                  <a16:creationId xmlns:a16="http://schemas.microsoft.com/office/drawing/2014/main" id="{6484689B-9B1B-4C99-9F41-FA3868318A36}"/>
                </a:ext>
              </a:extLst>
            </p:cNvPr>
            <p:cNvSpPr/>
            <p:nvPr/>
          </p:nvSpPr>
          <p:spPr>
            <a:xfrm>
              <a:off x="10317081" y="4249049"/>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7" name="Cow">
              <a:extLst>
                <a:ext uri="{FF2B5EF4-FFF2-40B4-BE49-F238E27FC236}">
                  <a16:creationId xmlns:a16="http://schemas.microsoft.com/office/drawing/2014/main" id="{879D5AE0-6633-417E-BA42-66A6766CA2BC}"/>
                </a:ext>
              </a:extLst>
            </p:cNvPr>
            <p:cNvSpPr/>
            <p:nvPr/>
          </p:nvSpPr>
          <p:spPr>
            <a:xfrm>
              <a:off x="10123391" y="2995658"/>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8" name="Owl">
              <a:extLst>
                <a:ext uri="{FF2B5EF4-FFF2-40B4-BE49-F238E27FC236}">
                  <a16:creationId xmlns:a16="http://schemas.microsoft.com/office/drawing/2014/main" id="{8D770321-9C30-440D-B03A-A56A90317184}"/>
                </a:ext>
              </a:extLst>
            </p:cNvPr>
            <p:cNvSpPr/>
            <p:nvPr/>
          </p:nvSpPr>
          <p:spPr>
            <a:xfrm>
              <a:off x="10776187" y="4028876"/>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9" name="Blue Jay">
              <a:extLst>
                <a:ext uri="{FF2B5EF4-FFF2-40B4-BE49-F238E27FC236}">
                  <a16:creationId xmlns:a16="http://schemas.microsoft.com/office/drawing/2014/main" id="{5EDDE37B-6652-42C8-871B-EFF92678B910}"/>
                </a:ext>
              </a:extLst>
            </p:cNvPr>
            <p:cNvSpPr/>
            <p:nvPr/>
          </p:nvSpPr>
          <p:spPr>
            <a:xfrm>
              <a:off x="10991875" y="3722043"/>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70" name="Cat">
              <a:extLst>
                <a:ext uri="{FF2B5EF4-FFF2-40B4-BE49-F238E27FC236}">
                  <a16:creationId xmlns:a16="http://schemas.microsoft.com/office/drawing/2014/main" id="{5FCE1EBD-6A27-48E4-AF52-FBF042D415FD}"/>
                </a:ext>
              </a:extLst>
            </p:cNvPr>
            <p:cNvSpPr/>
            <p:nvPr/>
          </p:nvSpPr>
          <p:spPr>
            <a:xfrm>
              <a:off x="10851776" y="3423864"/>
              <a:ext cx="233296" cy="175431"/>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71" name="Rat">
              <a:extLst>
                <a:ext uri="{FF2B5EF4-FFF2-40B4-BE49-F238E27FC236}">
                  <a16:creationId xmlns:a16="http://schemas.microsoft.com/office/drawing/2014/main" id="{189492F5-943B-4CA7-B25F-9CBDC13F380F}"/>
                </a:ext>
              </a:extLst>
            </p:cNvPr>
            <p:cNvSpPr/>
            <p:nvPr/>
          </p:nvSpPr>
          <p:spPr>
            <a:xfrm>
              <a:off x="9812537" y="3668314"/>
              <a:ext cx="161536" cy="47991"/>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72" name="Oval">
              <a:extLst>
                <a:ext uri="{FF2B5EF4-FFF2-40B4-BE49-F238E27FC236}">
                  <a16:creationId xmlns:a16="http://schemas.microsoft.com/office/drawing/2014/main" id="{0AC01BAD-2A8B-43BE-A568-76ECE9F4967A}"/>
                </a:ext>
              </a:extLst>
            </p:cNvPr>
            <p:cNvSpPr/>
            <p:nvPr/>
          </p:nvSpPr>
          <p:spPr>
            <a:xfrm>
              <a:off x="9702871" y="2840525"/>
              <a:ext cx="1606699" cy="1703571"/>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31A98EA-C16E-4065-975F-1B33AB982087}"/>
                    </a:ext>
                  </a:extLst>
                </p:cNvPr>
                <p:cNvSpPr txBox="1"/>
                <p:nvPr/>
              </p:nvSpPr>
              <p:spPr>
                <a:xfrm>
                  <a:off x="10320967" y="3535833"/>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74" name="TextBox 73">
                  <a:extLst>
                    <a:ext uri="{FF2B5EF4-FFF2-40B4-BE49-F238E27FC236}">
                      <a16:creationId xmlns:a16="http://schemas.microsoft.com/office/drawing/2014/main" id="{F31A98EA-C16E-4065-975F-1B33AB982087}"/>
                    </a:ext>
                  </a:extLst>
                </p:cNvPr>
                <p:cNvSpPr txBox="1">
                  <a:spLocks noRot="1" noChangeAspect="1" noMove="1" noResize="1" noEditPoints="1" noAdjustHandles="1" noChangeArrowheads="1" noChangeShapeType="1" noTextEdit="1"/>
                </p:cNvSpPr>
                <p:nvPr/>
              </p:nvSpPr>
              <p:spPr>
                <a:xfrm>
                  <a:off x="10320967" y="3535833"/>
                  <a:ext cx="310983" cy="553998"/>
                </a:xfrm>
                <a:prstGeom prst="rect">
                  <a:avLst/>
                </a:prstGeom>
                <a:blipFill>
                  <a:blip r:embed="rId13"/>
                  <a:stretch>
                    <a:fillRect l="-32000" r="-44000" b="-15556"/>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7F351C1C-42F7-1B40-AAF2-75A0146B70F9}"/>
              </a:ext>
            </a:extLst>
          </p:cNvPr>
          <p:cNvGrpSpPr/>
          <p:nvPr/>
        </p:nvGrpSpPr>
        <p:grpSpPr>
          <a:xfrm>
            <a:off x="4646479" y="1228095"/>
            <a:ext cx="3846106" cy="3227867"/>
            <a:chOff x="4977886" y="1852911"/>
            <a:chExt cx="3846106" cy="3227867"/>
          </a:xfrm>
        </p:grpSpPr>
        <p:sp>
          <p:nvSpPr>
            <p:cNvPr id="16" name="Semi-supervised…">
              <a:extLst>
                <a:ext uri="{FF2B5EF4-FFF2-40B4-BE49-F238E27FC236}">
                  <a16:creationId xmlns:a16="http://schemas.microsoft.com/office/drawing/2014/main" id="{63EF25C4-52B6-41B7-BDB7-BE9B89590887}"/>
                </a:ext>
              </a:extLst>
            </p:cNvPr>
            <p:cNvSpPr txBox="1"/>
            <p:nvPr/>
          </p:nvSpPr>
          <p:spPr>
            <a:xfrm>
              <a:off x="6034758" y="1852911"/>
              <a:ext cx="1849861" cy="707882"/>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2000" b="1">
                  <a:solidFill>
                    <a:srgbClr val="FFFFFF"/>
                  </a:solidFill>
                </a:defRPr>
              </a:pPr>
              <a:r>
                <a:rPr sz="20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Semi-supervised</a:t>
              </a:r>
            </a:p>
            <a:p>
              <a:pPr algn="ctr">
                <a:defRPr sz="2000" b="1">
                  <a:solidFill>
                    <a:srgbClr val="FFFFFF"/>
                  </a:solidFill>
                </a:defRPr>
              </a:pPr>
              <a:r>
                <a:rPr sz="20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Learning</a:t>
              </a:r>
            </a:p>
          </p:txBody>
        </p:sp>
        <p:sp>
          <p:nvSpPr>
            <p:cNvPr id="42" name="Rabbit">
              <a:extLst>
                <a:ext uri="{FF2B5EF4-FFF2-40B4-BE49-F238E27FC236}">
                  <a16:creationId xmlns:a16="http://schemas.microsoft.com/office/drawing/2014/main" id="{8D1A305E-5BF9-4266-8DBF-38E1B92E55F9}"/>
                </a:ext>
              </a:extLst>
            </p:cNvPr>
            <p:cNvSpPr/>
            <p:nvPr/>
          </p:nvSpPr>
          <p:spPr>
            <a:xfrm>
              <a:off x="6001326" y="3909609"/>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3" name="Goose">
              <a:extLst>
                <a:ext uri="{FF2B5EF4-FFF2-40B4-BE49-F238E27FC236}">
                  <a16:creationId xmlns:a16="http://schemas.microsoft.com/office/drawing/2014/main" id="{ECFAAA30-F3C7-4C07-A009-D1BA84EC343C}"/>
                </a:ext>
              </a:extLst>
            </p:cNvPr>
            <p:cNvSpPr/>
            <p:nvPr/>
          </p:nvSpPr>
          <p:spPr>
            <a:xfrm>
              <a:off x="5402585" y="4173991"/>
              <a:ext cx="226602" cy="207574"/>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4" name="Cow">
              <a:extLst>
                <a:ext uri="{FF2B5EF4-FFF2-40B4-BE49-F238E27FC236}">
                  <a16:creationId xmlns:a16="http://schemas.microsoft.com/office/drawing/2014/main" id="{17E96CF4-954C-41E3-A51C-4D956D4E10E1}"/>
                </a:ext>
              </a:extLst>
            </p:cNvPr>
            <p:cNvSpPr/>
            <p:nvPr/>
          </p:nvSpPr>
          <p:spPr>
            <a:xfrm>
              <a:off x="5744720" y="3359752"/>
              <a:ext cx="613824"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5" name="Owl">
              <a:extLst>
                <a:ext uri="{FF2B5EF4-FFF2-40B4-BE49-F238E27FC236}">
                  <a16:creationId xmlns:a16="http://schemas.microsoft.com/office/drawing/2014/main" id="{56C70880-9EA2-4752-80DB-BCD2D636B1A6}"/>
                </a:ext>
              </a:extLst>
            </p:cNvPr>
            <p:cNvSpPr/>
            <p:nvPr/>
          </p:nvSpPr>
          <p:spPr>
            <a:xfrm>
              <a:off x="5949345" y="4627458"/>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6" name="Blue Jay">
              <a:extLst>
                <a:ext uri="{FF2B5EF4-FFF2-40B4-BE49-F238E27FC236}">
                  <a16:creationId xmlns:a16="http://schemas.microsoft.com/office/drawing/2014/main" id="{BB1F5B0E-1647-492D-96DE-2BF96DA14A08}"/>
                </a:ext>
              </a:extLst>
            </p:cNvPr>
            <p:cNvSpPr/>
            <p:nvPr/>
          </p:nvSpPr>
          <p:spPr>
            <a:xfrm>
              <a:off x="6503410" y="4121347"/>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7" name="Cat">
              <a:extLst>
                <a:ext uri="{FF2B5EF4-FFF2-40B4-BE49-F238E27FC236}">
                  <a16:creationId xmlns:a16="http://schemas.microsoft.com/office/drawing/2014/main" id="{9C51C992-090A-4909-B256-4281E976781C}"/>
                </a:ext>
              </a:extLst>
            </p:cNvPr>
            <p:cNvSpPr/>
            <p:nvPr/>
          </p:nvSpPr>
          <p:spPr>
            <a:xfrm>
              <a:off x="5667212" y="3761362"/>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8" name="Oval">
              <a:extLst>
                <a:ext uri="{FF2B5EF4-FFF2-40B4-BE49-F238E27FC236}">
                  <a16:creationId xmlns:a16="http://schemas.microsoft.com/office/drawing/2014/main" id="{65D31A61-0B8C-45E3-84DF-5BC5BA3E7FD9}"/>
                </a:ext>
              </a:extLst>
            </p:cNvPr>
            <p:cNvSpPr/>
            <p:nvPr/>
          </p:nvSpPr>
          <p:spPr>
            <a:xfrm>
              <a:off x="5501855" y="3224347"/>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49" name="Rat">
              <a:extLst>
                <a:ext uri="{FF2B5EF4-FFF2-40B4-BE49-F238E27FC236}">
                  <a16:creationId xmlns:a16="http://schemas.microsoft.com/office/drawing/2014/main" id="{54CF294F-EFAA-4F24-99D4-4F9962332150}"/>
                </a:ext>
              </a:extLst>
            </p:cNvPr>
            <p:cNvSpPr/>
            <p:nvPr/>
          </p:nvSpPr>
          <p:spPr>
            <a:xfrm>
              <a:off x="6172685" y="3813289"/>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0" name="Mammals">
              <a:extLst>
                <a:ext uri="{FF2B5EF4-FFF2-40B4-BE49-F238E27FC236}">
                  <a16:creationId xmlns:a16="http://schemas.microsoft.com/office/drawing/2014/main" id="{ACFA4C82-BF1E-4B93-8CF1-3549C6AB9374}"/>
                </a:ext>
              </a:extLst>
            </p:cNvPr>
            <p:cNvSpPr txBox="1"/>
            <p:nvPr/>
          </p:nvSpPr>
          <p:spPr>
            <a:xfrm>
              <a:off x="5386960" y="2844968"/>
              <a:ext cx="1151914" cy="40010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Mammals</a:t>
              </a:r>
            </a:p>
          </p:txBody>
        </p:sp>
        <p:sp>
          <p:nvSpPr>
            <p:cNvPr id="51" name="Oval">
              <a:extLst>
                <a:ext uri="{FF2B5EF4-FFF2-40B4-BE49-F238E27FC236}">
                  <a16:creationId xmlns:a16="http://schemas.microsoft.com/office/drawing/2014/main" id="{AD06C60E-01A5-48BE-A870-219F0A8DCA99}"/>
                </a:ext>
              </a:extLst>
            </p:cNvPr>
            <p:cNvSpPr/>
            <p:nvPr/>
          </p:nvSpPr>
          <p:spPr>
            <a:xfrm>
              <a:off x="4977886" y="2553167"/>
              <a:ext cx="2079918" cy="2527611"/>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dirty="0">
                <a:solidFill>
                  <a:srgbClr val="FFFF00"/>
                </a:solidFill>
                <a:latin typeface="Calibri" panose="020F0502020204030204" pitchFamily="34" charset="0"/>
                <a:cs typeface="Calibri" panose="020F0502020204030204" pitchFamily="34" charset="0"/>
              </a:endParaRPr>
            </a:p>
          </p:txBody>
        </p:sp>
        <p:sp>
          <p:nvSpPr>
            <p:cNvPr id="56" name="Oval">
              <a:extLst>
                <a:ext uri="{FF2B5EF4-FFF2-40B4-BE49-F238E27FC236}">
                  <a16:creationId xmlns:a16="http://schemas.microsoft.com/office/drawing/2014/main" id="{496006C8-E2DE-4EB2-9149-D6FD413BFC97}"/>
                </a:ext>
              </a:extLst>
            </p:cNvPr>
            <p:cNvSpPr/>
            <p:nvPr/>
          </p:nvSpPr>
          <p:spPr>
            <a:xfrm>
              <a:off x="7235915" y="3294578"/>
              <a:ext cx="1588077" cy="1698563"/>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7" name="Turkey">
              <a:extLst>
                <a:ext uri="{FF2B5EF4-FFF2-40B4-BE49-F238E27FC236}">
                  <a16:creationId xmlns:a16="http://schemas.microsoft.com/office/drawing/2014/main" id="{52AEFCE3-E413-4231-BECC-92F2E02ABB7E}"/>
                </a:ext>
              </a:extLst>
            </p:cNvPr>
            <p:cNvSpPr/>
            <p:nvPr/>
          </p:nvSpPr>
          <p:spPr>
            <a:xfrm>
              <a:off x="7523324" y="3642492"/>
              <a:ext cx="273140" cy="306411"/>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8" name="Chicken">
              <a:extLst>
                <a:ext uri="{FF2B5EF4-FFF2-40B4-BE49-F238E27FC236}">
                  <a16:creationId xmlns:a16="http://schemas.microsoft.com/office/drawing/2014/main" id="{3B07DD28-7756-4A96-AB0E-1C415F2C2F46}"/>
                </a:ext>
              </a:extLst>
            </p:cNvPr>
            <p:cNvSpPr/>
            <p:nvPr/>
          </p:nvSpPr>
          <p:spPr>
            <a:xfrm>
              <a:off x="7385091" y="4010007"/>
              <a:ext cx="272763"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59" name="Eagle In Flight">
              <a:extLst>
                <a:ext uri="{FF2B5EF4-FFF2-40B4-BE49-F238E27FC236}">
                  <a16:creationId xmlns:a16="http://schemas.microsoft.com/office/drawing/2014/main" id="{152CA4AF-28AE-40A5-989C-F24758D4F301}"/>
                </a:ext>
              </a:extLst>
            </p:cNvPr>
            <p:cNvSpPr/>
            <p:nvPr/>
          </p:nvSpPr>
          <p:spPr>
            <a:xfrm>
              <a:off x="7643872" y="4339928"/>
              <a:ext cx="551344"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0" name="Monkey">
              <a:extLst>
                <a:ext uri="{FF2B5EF4-FFF2-40B4-BE49-F238E27FC236}">
                  <a16:creationId xmlns:a16="http://schemas.microsoft.com/office/drawing/2014/main" id="{541DAFFA-D8FE-4663-A62A-C23F3523D1F4}"/>
                </a:ext>
              </a:extLst>
            </p:cNvPr>
            <p:cNvSpPr/>
            <p:nvPr/>
          </p:nvSpPr>
          <p:spPr>
            <a:xfrm>
              <a:off x="7824762" y="3351894"/>
              <a:ext cx="551338"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1" name="Dachshund">
              <a:extLst>
                <a:ext uri="{FF2B5EF4-FFF2-40B4-BE49-F238E27FC236}">
                  <a16:creationId xmlns:a16="http://schemas.microsoft.com/office/drawing/2014/main" id="{3EB22272-3979-4F77-9B29-379F88B717A6}"/>
                </a:ext>
              </a:extLst>
            </p:cNvPr>
            <p:cNvSpPr/>
            <p:nvPr/>
          </p:nvSpPr>
          <p:spPr>
            <a:xfrm>
              <a:off x="8049218" y="3825211"/>
              <a:ext cx="698301" cy="349255"/>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p:sp>
          <p:nvSpPr>
            <p:cNvPr id="62" name="Bird">
              <a:extLst>
                <a:ext uri="{FF2B5EF4-FFF2-40B4-BE49-F238E27FC236}">
                  <a16:creationId xmlns:a16="http://schemas.microsoft.com/office/drawing/2014/main" id="{820C45A3-7DB8-43E4-8167-704C2509BCDA}"/>
                </a:ext>
              </a:extLst>
            </p:cNvPr>
            <p:cNvSpPr/>
            <p:nvPr/>
          </p:nvSpPr>
          <p:spPr>
            <a:xfrm>
              <a:off x="8170282" y="4359861"/>
              <a:ext cx="273124"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1905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0A3BE74-8796-44DE-8616-3C7502BA0AEE}"/>
                    </a:ext>
                  </a:extLst>
                </p:cNvPr>
                <p:cNvSpPr txBox="1"/>
                <p:nvPr/>
              </p:nvSpPr>
              <p:spPr>
                <a:xfrm>
                  <a:off x="5927560" y="4059708"/>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75" name="TextBox 74">
                  <a:extLst>
                    <a:ext uri="{FF2B5EF4-FFF2-40B4-BE49-F238E27FC236}">
                      <a16:creationId xmlns:a16="http://schemas.microsoft.com/office/drawing/2014/main" id="{C0A3BE74-8796-44DE-8616-3C7502BA0AEE}"/>
                    </a:ext>
                  </a:extLst>
                </p:cNvPr>
                <p:cNvSpPr txBox="1">
                  <a:spLocks noRot="1" noChangeAspect="1" noMove="1" noResize="1" noEditPoints="1" noAdjustHandles="1" noChangeArrowheads="1" noChangeShapeType="1" noTextEdit="1"/>
                </p:cNvSpPr>
                <p:nvPr/>
              </p:nvSpPr>
              <p:spPr>
                <a:xfrm>
                  <a:off x="5927560" y="4059708"/>
                  <a:ext cx="310983" cy="553998"/>
                </a:xfrm>
                <a:prstGeom prst="rect">
                  <a:avLst/>
                </a:prstGeom>
                <a:blipFill>
                  <a:blip r:embed="rId14"/>
                  <a:stretch>
                    <a:fillRect l="-36000" r="-4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2EBA98C-FBD9-4818-BD20-39D5C7B04967}"/>
                    </a:ext>
                  </a:extLst>
                </p:cNvPr>
                <p:cNvSpPr txBox="1"/>
                <p:nvPr/>
              </p:nvSpPr>
              <p:spPr>
                <a:xfrm>
                  <a:off x="7868280" y="2666678"/>
                  <a:ext cx="310983" cy="553998"/>
                </a:xfrm>
                <a:prstGeom prst="rect">
                  <a:avLst/>
                </a:prstGeom>
                <a:noFill/>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E2EBA98C-FBD9-4818-BD20-39D5C7B04967}"/>
                    </a:ext>
                  </a:extLst>
                </p:cNvPr>
                <p:cNvSpPr txBox="1">
                  <a:spLocks noRot="1" noChangeAspect="1" noMove="1" noResize="1" noEditPoints="1" noAdjustHandles="1" noChangeArrowheads="1" noChangeShapeType="1" noTextEdit="1"/>
                </p:cNvSpPr>
                <p:nvPr/>
              </p:nvSpPr>
              <p:spPr>
                <a:xfrm>
                  <a:off x="7868280" y="2666678"/>
                  <a:ext cx="310983" cy="553998"/>
                </a:xfrm>
                <a:prstGeom prst="rect">
                  <a:avLst/>
                </a:prstGeom>
                <a:blipFill>
                  <a:blip r:embed="rId15"/>
                  <a:stretch>
                    <a:fillRect l="-36000" r="-48000" b="-17778"/>
                  </a:stretch>
                </a:blipFill>
                <a:effectLst/>
              </p:spPr>
              <p:txBody>
                <a:bodyPr/>
                <a:lstStyle/>
                <a:p>
                  <a:r>
                    <a:rPr lang="en-GB">
                      <a:noFill/>
                    </a:rPr>
                    <a:t> </a:t>
                  </a:r>
                </a:p>
              </p:txBody>
            </p:sp>
          </mc:Fallback>
        </mc:AlternateContent>
      </p:grpSp>
      <p:grpSp>
        <p:nvGrpSpPr>
          <p:cNvPr id="7" name="Group 6">
            <a:extLst>
              <a:ext uri="{FF2B5EF4-FFF2-40B4-BE49-F238E27FC236}">
                <a16:creationId xmlns:a16="http://schemas.microsoft.com/office/drawing/2014/main" id="{5CDD348D-4E61-7A4E-9DAE-4E9055D12610}"/>
              </a:ext>
            </a:extLst>
          </p:cNvPr>
          <p:cNvGrpSpPr/>
          <p:nvPr/>
        </p:nvGrpSpPr>
        <p:grpSpPr>
          <a:xfrm>
            <a:off x="128119" y="4521995"/>
            <a:ext cx="3958635" cy="1500589"/>
            <a:chOff x="0" y="4336707"/>
            <a:chExt cx="3958635" cy="1500589"/>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087B605-D5A4-594C-8FEB-8E43368C926D}"/>
                    </a:ext>
                  </a:extLst>
                </p:cNvPr>
                <p:cNvSpPr/>
                <p:nvPr/>
              </p:nvSpPr>
              <p:spPr>
                <a:xfrm>
                  <a:off x="0" y="4336707"/>
                  <a:ext cx="5709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3200" dirty="0">
                    <a:solidFill>
                      <a:srgbClr val="FFA43D"/>
                    </a:solidFill>
                  </a:endParaRPr>
                </a:p>
              </p:txBody>
            </p:sp>
          </mc:Choice>
          <mc:Fallback xmlns="">
            <p:sp>
              <p:nvSpPr>
                <p:cNvPr id="6" name="Rectangle 5">
                  <a:extLst>
                    <a:ext uri="{FF2B5EF4-FFF2-40B4-BE49-F238E27FC236}">
                      <a16:creationId xmlns:a16="http://schemas.microsoft.com/office/drawing/2014/main" id="{0087B605-D5A4-594C-8FEB-8E43368C926D}"/>
                    </a:ext>
                  </a:extLst>
                </p:cNvPr>
                <p:cNvSpPr>
                  <a:spLocks noRot="1" noChangeAspect="1" noMove="1" noResize="1" noEditPoints="1" noAdjustHandles="1" noChangeArrowheads="1" noChangeShapeType="1" noTextEdit="1"/>
                </p:cNvSpPr>
                <p:nvPr/>
              </p:nvSpPr>
              <p:spPr>
                <a:xfrm>
                  <a:off x="0" y="4336707"/>
                  <a:ext cx="570990" cy="584775"/>
                </a:xfrm>
                <a:prstGeom prst="rect">
                  <a:avLst/>
                </a:prstGeom>
                <a:blipFill>
                  <a:blip r:embed="rId16"/>
                  <a:stretch>
                    <a:fillRect r="-2174" b="-4255"/>
                  </a:stretch>
                </a:blipFill>
              </p:spPr>
              <p:txBody>
                <a:bodyPr/>
                <a:lstStyle/>
                <a:p>
                  <a:r>
                    <a:rPr lang="en-GB">
                      <a:noFill/>
                    </a:rPr>
                    <a:t> </a:t>
                  </a:r>
                </a:p>
              </p:txBody>
            </p:sp>
          </mc:Fallback>
        </mc:AlternateContent>
        <p:sp>
          <p:nvSpPr>
            <p:cNvPr id="73" name="Supervised…">
              <a:extLst>
                <a:ext uri="{FF2B5EF4-FFF2-40B4-BE49-F238E27FC236}">
                  <a16:creationId xmlns:a16="http://schemas.microsoft.com/office/drawing/2014/main" id="{9B223E22-07B4-974A-81EB-CF5367B0C1B2}"/>
                </a:ext>
              </a:extLst>
            </p:cNvPr>
            <p:cNvSpPr txBox="1"/>
            <p:nvPr/>
          </p:nvSpPr>
          <p:spPr>
            <a:xfrm>
              <a:off x="425695" y="4513861"/>
              <a:ext cx="3532940" cy="132343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2000" b="1">
                  <a:solidFill>
                    <a:srgbClr val="FFFFFF"/>
                  </a:solidFil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Contains labels for mammals &amp; birds, goal is to correctly group unseen animals into mammal &amp; bird classes.</a:t>
              </a:r>
              <a:endParaRPr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065E40BD-5BCC-0149-8A07-300C3F61968F}"/>
              </a:ext>
            </a:extLst>
          </p:cNvPr>
          <p:cNvGrpSpPr/>
          <p:nvPr/>
        </p:nvGrpSpPr>
        <p:grpSpPr>
          <a:xfrm>
            <a:off x="4438422" y="4568650"/>
            <a:ext cx="3958635" cy="1500589"/>
            <a:chOff x="4310303" y="4383362"/>
            <a:chExt cx="3958635" cy="1500589"/>
          </a:xfrm>
        </p:grpSpPr>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08477604-5DEA-E448-8FA8-E9CB949E9CC5}"/>
                    </a:ext>
                  </a:extLst>
                </p:cNvPr>
                <p:cNvSpPr/>
                <p:nvPr/>
              </p:nvSpPr>
              <p:spPr>
                <a:xfrm>
                  <a:off x="4310303" y="4383362"/>
                  <a:ext cx="5709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3200" dirty="0">
                    <a:solidFill>
                      <a:srgbClr val="FFA43D"/>
                    </a:solidFill>
                  </a:endParaRPr>
                </a:p>
              </p:txBody>
            </p:sp>
          </mc:Choice>
          <mc:Fallback xmlns="">
            <p:sp>
              <p:nvSpPr>
                <p:cNvPr id="77" name="Rectangle 76">
                  <a:extLst>
                    <a:ext uri="{FF2B5EF4-FFF2-40B4-BE49-F238E27FC236}">
                      <a16:creationId xmlns:a16="http://schemas.microsoft.com/office/drawing/2014/main" id="{08477604-5DEA-E448-8FA8-E9CB949E9CC5}"/>
                    </a:ext>
                  </a:extLst>
                </p:cNvPr>
                <p:cNvSpPr>
                  <a:spLocks noRot="1" noChangeAspect="1" noMove="1" noResize="1" noEditPoints="1" noAdjustHandles="1" noChangeArrowheads="1" noChangeShapeType="1" noTextEdit="1"/>
                </p:cNvSpPr>
                <p:nvPr/>
              </p:nvSpPr>
              <p:spPr>
                <a:xfrm>
                  <a:off x="4310303" y="4383362"/>
                  <a:ext cx="570990" cy="584775"/>
                </a:xfrm>
                <a:prstGeom prst="rect">
                  <a:avLst/>
                </a:prstGeom>
                <a:blipFill>
                  <a:blip r:embed="rId17"/>
                  <a:stretch>
                    <a:fillRect r="-2174" b="-4255"/>
                  </a:stretch>
                </a:blipFill>
              </p:spPr>
              <p:txBody>
                <a:bodyPr/>
                <a:lstStyle/>
                <a:p>
                  <a:r>
                    <a:rPr lang="en-GB">
                      <a:noFill/>
                    </a:rPr>
                    <a:t> </a:t>
                  </a:r>
                </a:p>
              </p:txBody>
            </p:sp>
          </mc:Fallback>
        </mc:AlternateContent>
        <p:sp>
          <p:nvSpPr>
            <p:cNvPr id="78" name="Supervised…">
              <a:extLst>
                <a:ext uri="{FF2B5EF4-FFF2-40B4-BE49-F238E27FC236}">
                  <a16:creationId xmlns:a16="http://schemas.microsoft.com/office/drawing/2014/main" id="{AAE28617-CDC8-0C4F-991A-31D1DEBA139D}"/>
                </a:ext>
              </a:extLst>
            </p:cNvPr>
            <p:cNvSpPr txBox="1"/>
            <p:nvPr/>
          </p:nvSpPr>
          <p:spPr>
            <a:xfrm>
              <a:off x="4735998" y="4560516"/>
              <a:ext cx="3532940" cy="132343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2000" b="1">
                  <a:solidFill>
                    <a:srgbClr val="FFFFFF"/>
                  </a:solidFil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Contains examples labels for mammals only, goal is to correctly group unseen animals into mammal &amp; bird classes.</a:t>
              </a:r>
              <a:endParaRPr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9" name="Group 8">
            <a:extLst>
              <a:ext uri="{FF2B5EF4-FFF2-40B4-BE49-F238E27FC236}">
                <a16:creationId xmlns:a16="http://schemas.microsoft.com/office/drawing/2014/main" id="{AE45CE80-8307-2242-8912-01FC44653FED}"/>
              </a:ext>
            </a:extLst>
          </p:cNvPr>
          <p:cNvGrpSpPr/>
          <p:nvPr/>
        </p:nvGrpSpPr>
        <p:grpSpPr>
          <a:xfrm>
            <a:off x="8820750" y="4568650"/>
            <a:ext cx="3073674" cy="1500589"/>
            <a:chOff x="8692631" y="4383362"/>
            <a:chExt cx="3073674" cy="1500589"/>
          </a:xfrm>
        </p:grpSpPr>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648773C9-AFC6-1C49-95D1-DBC5DA3820E3}"/>
                    </a:ext>
                  </a:extLst>
                </p:cNvPr>
                <p:cNvSpPr/>
                <p:nvPr/>
              </p:nvSpPr>
              <p:spPr>
                <a:xfrm>
                  <a:off x="8692631" y="4383362"/>
                  <a:ext cx="57099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US" sz="3200" dirty="0">
                    <a:solidFill>
                      <a:srgbClr val="FFA43D"/>
                    </a:solidFill>
                  </a:endParaRPr>
                </a:p>
              </p:txBody>
            </p:sp>
          </mc:Choice>
          <mc:Fallback xmlns="">
            <p:sp>
              <p:nvSpPr>
                <p:cNvPr id="79" name="Rectangle 78">
                  <a:extLst>
                    <a:ext uri="{FF2B5EF4-FFF2-40B4-BE49-F238E27FC236}">
                      <a16:creationId xmlns:a16="http://schemas.microsoft.com/office/drawing/2014/main" id="{648773C9-AFC6-1C49-95D1-DBC5DA3820E3}"/>
                    </a:ext>
                  </a:extLst>
                </p:cNvPr>
                <p:cNvSpPr>
                  <a:spLocks noRot="1" noChangeAspect="1" noMove="1" noResize="1" noEditPoints="1" noAdjustHandles="1" noChangeArrowheads="1" noChangeShapeType="1" noTextEdit="1"/>
                </p:cNvSpPr>
                <p:nvPr/>
              </p:nvSpPr>
              <p:spPr>
                <a:xfrm>
                  <a:off x="8692631" y="4383362"/>
                  <a:ext cx="570990" cy="584775"/>
                </a:xfrm>
                <a:prstGeom prst="rect">
                  <a:avLst/>
                </a:prstGeom>
                <a:blipFill>
                  <a:blip r:embed="rId17"/>
                  <a:stretch>
                    <a:fillRect r="-2174" b="-4255"/>
                  </a:stretch>
                </a:blipFill>
              </p:spPr>
              <p:txBody>
                <a:bodyPr/>
                <a:lstStyle/>
                <a:p>
                  <a:r>
                    <a:rPr lang="en-GB">
                      <a:noFill/>
                    </a:rPr>
                    <a:t> </a:t>
                  </a:r>
                </a:p>
              </p:txBody>
            </p:sp>
          </mc:Fallback>
        </mc:AlternateContent>
        <p:sp>
          <p:nvSpPr>
            <p:cNvPr id="80" name="Supervised…">
              <a:extLst>
                <a:ext uri="{FF2B5EF4-FFF2-40B4-BE49-F238E27FC236}">
                  <a16:creationId xmlns:a16="http://schemas.microsoft.com/office/drawing/2014/main" id="{82FA7EF3-2DD8-2F44-953D-58C799C7F32E}"/>
                </a:ext>
              </a:extLst>
            </p:cNvPr>
            <p:cNvSpPr txBox="1"/>
            <p:nvPr/>
          </p:nvSpPr>
          <p:spPr>
            <a:xfrm>
              <a:off x="9118326" y="4560516"/>
              <a:ext cx="2647979" cy="132343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2000" b="1">
                  <a:solidFill>
                    <a:srgbClr val="FFFFFF"/>
                  </a:solidFil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Contains no labels. Instead we use the data to self describe class separation.</a:t>
              </a:r>
              <a:endParaRPr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sp>
        <p:nvSpPr>
          <p:cNvPr id="10" name="TextBox 9">
            <a:extLst>
              <a:ext uri="{FF2B5EF4-FFF2-40B4-BE49-F238E27FC236}">
                <a16:creationId xmlns:a16="http://schemas.microsoft.com/office/drawing/2014/main" id="{3A4CD9C2-F49B-764C-8336-AD5559E4E60D}"/>
              </a:ext>
            </a:extLst>
          </p:cNvPr>
          <p:cNvSpPr txBox="1"/>
          <p:nvPr/>
        </p:nvSpPr>
        <p:spPr>
          <a:xfrm>
            <a:off x="1573298" y="6082453"/>
            <a:ext cx="1409810"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Labeled data</a:t>
            </a:r>
          </a:p>
        </p:txBody>
      </p:sp>
      <p:sp>
        <p:nvSpPr>
          <p:cNvPr id="81" name="TextBox 80">
            <a:extLst>
              <a:ext uri="{FF2B5EF4-FFF2-40B4-BE49-F238E27FC236}">
                <a16:creationId xmlns:a16="http://schemas.microsoft.com/office/drawing/2014/main" id="{688B9ADC-FABD-F549-9657-C10966DDD28E}"/>
              </a:ext>
            </a:extLst>
          </p:cNvPr>
          <p:cNvSpPr txBox="1"/>
          <p:nvPr/>
        </p:nvSpPr>
        <p:spPr>
          <a:xfrm>
            <a:off x="5335805" y="6061727"/>
            <a:ext cx="2262158"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Partially-Labeled data</a:t>
            </a:r>
          </a:p>
        </p:txBody>
      </p:sp>
      <p:sp>
        <p:nvSpPr>
          <p:cNvPr id="82" name="TextBox 81">
            <a:extLst>
              <a:ext uri="{FF2B5EF4-FFF2-40B4-BE49-F238E27FC236}">
                <a16:creationId xmlns:a16="http://schemas.microsoft.com/office/drawing/2014/main" id="{B80573AB-3683-A441-AFAB-F39C113A2957}"/>
              </a:ext>
            </a:extLst>
          </p:cNvPr>
          <p:cNvSpPr txBox="1"/>
          <p:nvPr/>
        </p:nvSpPr>
        <p:spPr>
          <a:xfrm>
            <a:off x="9706138" y="6082453"/>
            <a:ext cx="1642244"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Unlabeled data</a:t>
            </a:r>
          </a:p>
        </p:txBody>
      </p:sp>
      <p:sp>
        <p:nvSpPr>
          <p:cNvPr id="85" name="Title 1">
            <a:extLst>
              <a:ext uri="{FF2B5EF4-FFF2-40B4-BE49-F238E27FC236}">
                <a16:creationId xmlns:a16="http://schemas.microsoft.com/office/drawing/2014/main" id="{5B2EDEAE-1537-7345-AC42-7788E1F0C8C8}"/>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Approaches to learning</a:t>
            </a:r>
          </a:p>
        </p:txBody>
      </p:sp>
    </p:spTree>
    <p:custDataLst>
      <p:tags r:id="rId1"/>
    </p:custDataLst>
    <p:extLst>
      <p:ext uri="{BB962C8B-B14F-4D97-AF65-F5344CB8AC3E}">
        <p14:creationId xmlns:p14="http://schemas.microsoft.com/office/powerpoint/2010/main" val="25771427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1" grpId="0"/>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AAF6B-4AC9-424D-A2F1-FE3E1687A393}"/>
              </a:ext>
            </a:extLst>
          </p:cNvPr>
          <p:cNvSpPr>
            <a:spLocks noGrp="1"/>
          </p:cNvSpPr>
          <p:nvPr>
            <p:ph type="title"/>
          </p:nvPr>
        </p:nvSpPr>
        <p:spPr/>
        <p:txBody>
          <a:bodyPr>
            <a:normAutofit fontScale="90000"/>
          </a:bodyPr>
          <a:lstStyle/>
          <a:p>
            <a:r>
              <a:rPr lang="en-GB" dirty="0"/>
              <a:t>Radio Telescopes are big….</a:t>
            </a:r>
          </a:p>
        </p:txBody>
      </p:sp>
      <p:pic>
        <p:nvPicPr>
          <p:cNvPr id="22" name="Picture 21">
            <a:extLst>
              <a:ext uri="{FF2B5EF4-FFF2-40B4-BE49-F238E27FC236}">
                <a16:creationId xmlns:a16="http://schemas.microsoft.com/office/drawing/2014/main" id="{B1CA5127-D61B-E448-A7E1-D5B4216AE1D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0314" r="17400"/>
          <a:stretch/>
        </p:blipFill>
        <p:spPr>
          <a:xfrm>
            <a:off x="244339" y="1811737"/>
            <a:ext cx="5607325" cy="4365226"/>
          </a:xfrm>
          <a:prstGeom prst="rect">
            <a:avLst/>
          </a:prstGeom>
          <a:ln>
            <a:noFill/>
          </a:ln>
          <a:effectLst>
            <a:softEdge rad="112500"/>
          </a:effectLst>
        </p:spPr>
      </p:pic>
      <p:grpSp>
        <p:nvGrpSpPr>
          <p:cNvPr id="33" name="Group 32">
            <a:extLst>
              <a:ext uri="{FF2B5EF4-FFF2-40B4-BE49-F238E27FC236}">
                <a16:creationId xmlns:a16="http://schemas.microsoft.com/office/drawing/2014/main" id="{5B8EC031-4E30-D04C-BBA0-86CEDBF3A5F0}"/>
              </a:ext>
            </a:extLst>
          </p:cNvPr>
          <p:cNvGrpSpPr/>
          <p:nvPr/>
        </p:nvGrpSpPr>
        <p:grpSpPr>
          <a:xfrm>
            <a:off x="3848100" y="1811737"/>
            <a:ext cx="8099562" cy="4365226"/>
            <a:chOff x="3848100" y="1811737"/>
            <a:chExt cx="8099562" cy="4365226"/>
          </a:xfrm>
        </p:grpSpPr>
        <p:pic>
          <p:nvPicPr>
            <p:cNvPr id="28" name="Picture 27">
              <a:extLst>
                <a:ext uri="{FF2B5EF4-FFF2-40B4-BE49-F238E27FC236}">
                  <a16:creationId xmlns:a16="http://schemas.microsoft.com/office/drawing/2014/main" id="{34908A5A-867A-C14A-B55C-EBE56445794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4176"/>
            <a:stretch/>
          </p:blipFill>
          <p:spPr>
            <a:xfrm>
              <a:off x="6340337" y="1811737"/>
              <a:ext cx="5607325" cy="4365226"/>
            </a:xfrm>
            <a:prstGeom prst="rect">
              <a:avLst/>
            </a:prstGeom>
            <a:ln>
              <a:noFill/>
            </a:ln>
            <a:effectLst>
              <a:softEdge rad="112500"/>
            </a:effectLst>
          </p:spPr>
        </p:pic>
        <p:cxnSp>
          <p:nvCxnSpPr>
            <p:cNvPr id="30" name="Curved Connector 29">
              <a:extLst>
                <a:ext uri="{FF2B5EF4-FFF2-40B4-BE49-F238E27FC236}">
                  <a16:creationId xmlns:a16="http://schemas.microsoft.com/office/drawing/2014/main" id="{8F438279-3137-0649-B7AB-59BF34D7781A}"/>
                </a:ext>
              </a:extLst>
            </p:cNvPr>
            <p:cNvCxnSpPr>
              <a:cxnSpLocks/>
            </p:cNvCxnSpPr>
            <p:nvPr/>
          </p:nvCxnSpPr>
          <p:spPr>
            <a:xfrm flipV="1">
              <a:off x="3848100" y="3429000"/>
              <a:ext cx="4457700" cy="1473200"/>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DC09EAD-F1A7-9440-9259-664619459B9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7492" t="54882" r="45356" b="10206"/>
            <a:stretch/>
          </p:blipFill>
          <p:spPr>
            <a:xfrm>
              <a:off x="8305800" y="3259221"/>
              <a:ext cx="296436" cy="339557"/>
            </a:xfrm>
            <a:prstGeom prst="rect">
              <a:avLst/>
            </a:prstGeom>
            <a:ln>
              <a:noFill/>
            </a:ln>
            <a:effectLst>
              <a:softEdge rad="112500"/>
            </a:effectLst>
          </p:spPr>
        </p:pic>
      </p:grpSp>
    </p:spTree>
    <p:extLst>
      <p:ext uri="{BB962C8B-B14F-4D97-AF65-F5344CB8AC3E}">
        <p14:creationId xmlns:p14="http://schemas.microsoft.com/office/powerpoint/2010/main" val="329712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AAE2275-6C5C-4427-AB7F-730BE913C8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8388" y="3171956"/>
            <a:ext cx="1315872" cy="962169"/>
          </a:xfrm>
          <a:prstGeom prst="rect">
            <a:avLst/>
          </a:prstGeom>
        </p:spPr>
      </p:pic>
      <p:sp>
        <p:nvSpPr>
          <p:cNvPr id="53" name="Rabbit">
            <a:extLst>
              <a:ext uri="{FF2B5EF4-FFF2-40B4-BE49-F238E27FC236}">
                <a16:creationId xmlns:a16="http://schemas.microsoft.com/office/drawing/2014/main" id="{2C4A01F5-05AB-4EEA-90FB-AAAE0CFFFC76}"/>
              </a:ext>
            </a:extLst>
          </p:cNvPr>
          <p:cNvSpPr/>
          <p:nvPr/>
        </p:nvSpPr>
        <p:spPr>
          <a:xfrm>
            <a:off x="1190061" y="3264597"/>
            <a:ext cx="100385" cy="105611"/>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4" name="Goose">
            <a:extLst>
              <a:ext uri="{FF2B5EF4-FFF2-40B4-BE49-F238E27FC236}">
                <a16:creationId xmlns:a16="http://schemas.microsoft.com/office/drawing/2014/main" id="{4B27E4BE-4358-4DC9-AA52-099C5007E050}"/>
              </a:ext>
            </a:extLst>
          </p:cNvPr>
          <p:cNvSpPr/>
          <p:nvPr/>
        </p:nvSpPr>
        <p:spPr>
          <a:xfrm>
            <a:off x="1296831" y="3863460"/>
            <a:ext cx="226602" cy="207575"/>
          </a:xfrm>
          <a:custGeom>
            <a:avLst/>
            <a:gdLst/>
            <a:ahLst/>
            <a:cxnLst>
              <a:cxn ang="0">
                <a:pos x="wd2" y="hd2"/>
              </a:cxn>
              <a:cxn ang="5400000">
                <a:pos x="wd2" y="hd2"/>
              </a:cxn>
              <a:cxn ang="10800000">
                <a:pos x="wd2" y="hd2"/>
              </a:cxn>
              <a:cxn ang="16200000">
                <a:pos x="wd2" y="hd2"/>
              </a:cxn>
            </a:cxnLst>
            <a:rect l="0" t="0" r="r" b="b"/>
            <a:pathLst>
              <a:path w="21412" h="21598" extrusionOk="0">
                <a:moveTo>
                  <a:pt x="17550" y="0"/>
                </a:moveTo>
                <a:cubicBezTo>
                  <a:pt x="15950" y="8"/>
                  <a:pt x="15606" y="2373"/>
                  <a:pt x="15606" y="4888"/>
                </a:cubicBezTo>
                <a:cubicBezTo>
                  <a:pt x="15606" y="6274"/>
                  <a:pt x="15794" y="7441"/>
                  <a:pt x="15971" y="8249"/>
                </a:cubicBezTo>
                <a:cubicBezTo>
                  <a:pt x="15992" y="8337"/>
                  <a:pt x="15907" y="8416"/>
                  <a:pt x="15832" y="8374"/>
                </a:cubicBezTo>
                <a:cubicBezTo>
                  <a:pt x="10820" y="5579"/>
                  <a:pt x="7268" y="9582"/>
                  <a:pt x="5919" y="9929"/>
                </a:cubicBezTo>
                <a:cubicBezTo>
                  <a:pt x="2262" y="10537"/>
                  <a:pt x="1512" y="12253"/>
                  <a:pt x="1362" y="12867"/>
                </a:cubicBezTo>
                <a:cubicBezTo>
                  <a:pt x="1325" y="13020"/>
                  <a:pt x="1228" y="13144"/>
                  <a:pt x="1100" y="13209"/>
                </a:cubicBezTo>
                <a:cubicBezTo>
                  <a:pt x="923" y="13304"/>
                  <a:pt x="602" y="13469"/>
                  <a:pt x="51" y="13740"/>
                </a:cubicBezTo>
                <a:cubicBezTo>
                  <a:pt x="-8" y="13769"/>
                  <a:pt x="-18" y="13863"/>
                  <a:pt x="36" y="13898"/>
                </a:cubicBezTo>
                <a:cubicBezTo>
                  <a:pt x="475" y="14217"/>
                  <a:pt x="1331" y="14341"/>
                  <a:pt x="2397" y="14182"/>
                </a:cubicBezTo>
                <a:cubicBezTo>
                  <a:pt x="2445" y="14176"/>
                  <a:pt x="2461" y="14253"/>
                  <a:pt x="2418" y="14271"/>
                </a:cubicBezTo>
                <a:cubicBezTo>
                  <a:pt x="1230" y="14766"/>
                  <a:pt x="780" y="15361"/>
                  <a:pt x="571" y="15992"/>
                </a:cubicBezTo>
                <a:cubicBezTo>
                  <a:pt x="528" y="16127"/>
                  <a:pt x="645" y="16262"/>
                  <a:pt x="768" y="16209"/>
                </a:cubicBezTo>
                <a:cubicBezTo>
                  <a:pt x="1631" y="15849"/>
                  <a:pt x="3853" y="15272"/>
                  <a:pt x="5015" y="15024"/>
                </a:cubicBezTo>
                <a:cubicBezTo>
                  <a:pt x="5128" y="15001"/>
                  <a:pt x="5240" y="15042"/>
                  <a:pt x="5315" y="15137"/>
                </a:cubicBezTo>
                <a:cubicBezTo>
                  <a:pt x="5936" y="15921"/>
                  <a:pt x="8174" y="17425"/>
                  <a:pt x="11505" y="17490"/>
                </a:cubicBezTo>
                <a:cubicBezTo>
                  <a:pt x="11590" y="17490"/>
                  <a:pt x="11659" y="17559"/>
                  <a:pt x="11670" y="17654"/>
                </a:cubicBezTo>
                <a:cubicBezTo>
                  <a:pt x="11729" y="18178"/>
                  <a:pt x="11729" y="18999"/>
                  <a:pt x="11595" y="20320"/>
                </a:cubicBezTo>
                <a:cubicBezTo>
                  <a:pt x="11338" y="20479"/>
                  <a:pt x="11141" y="20702"/>
                  <a:pt x="11173" y="21015"/>
                </a:cubicBezTo>
                <a:cubicBezTo>
                  <a:pt x="11329" y="20749"/>
                  <a:pt x="11553" y="20709"/>
                  <a:pt x="11553" y="20709"/>
                </a:cubicBezTo>
                <a:cubicBezTo>
                  <a:pt x="11441" y="21074"/>
                  <a:pt x="11055" y="21587"/>
                  <a:pt x="11628" y="21593"/>
                </a:cubicBezTo>
                <a:cubicBezTo>
                  <a:pt x="12014" y="21599"/>
                  <a:pt x="12308" y="21599"/>
                  <a:pt x="12458" y="21593"/>
                </a:cubicBezTo>
                <a:cubicBezTo>
                  <a:pt x="12924" y="21593"/>
                  <a:pt x="13438" y="21593"/>
                  <a:pt x="13593" y="21593"/>
                </a:cubicBezTo>
                <a:cubicBezTo>
                  <a:pt x="13893" y="21593"/>
                  <a:pt x="14188" y="21593"/>
                  <a:pt x="14306" y="21593"/>
                </a:cubicBezTo>
                <a:cubicBezTo>
                  <a:pt x="14429" y="21593"/>
                  <a:pt x="14535" y="21533"/>
                  <a:pt x="14535" y="21457"/>
                </a:cubicBezTo>
                <a:cubicBezTo>
                  <a:pt x="14631" y="21451"/>
                  <a:pt x="14681" y="21588"/>
                  <a:pt x="14681" y="21588"/>
                </a:cubicBezTo>
                <a:cubicBezTo>
                  <a:pt x="14681" y="21588"/>
                  <a:pt x="14921" y="21174"/>
                  <a:pt x="13807" y="21062"/>
                </a:cubicBezTo>
                <a:cubicBezTo>
                  <a:pt x="13207" y="21003"/>
                  <a:pt x="12646" y="21039"/>
                  <a:pt x="12539" y="20414"/>
                </a:cubicBezTo>
                <a:cubicBezTo>
                  <a:pt x="12346" y="19270"/>
                  <a:pt x="12516" y="18327"/>
                  <a:pt x="12714" y="17672"/>
                </a:cubicBezTo>
                <a:cubicBezTo>
                  <a:pt x="12757" y="17531"/>
                  <a:pt x="12875" y="17430"/>
                  <a:pt x="13009" y="17412"/>
                </a:cubicBezTo>
                <a:cubicBezTo>
                  <a:pt x="13078" y="17406"/>
                  <a:pt x="13153" y="17394"/>
                  <a:pt x="13223" y="17388"/>
                </a:cubicBezTo>
                <a:cubicBezTo>
                  <a:pt x="17764" y="16816"/>
                  <a:pt x="19643" y="14423"/>
                  <a:pt x="19734" y="11310"/>
                </a:cubicBezTo>
                <a:cubicBezTo>
                  <a:pt x="19788" y="9529"/>
                  <a:pt x="19205" y="8473"/>
                  <a:pt x="18385" y="7300"/>
                </a:cubicBezTo>
                <a:cubicBezTo>
                  <a:pt x="17566" y="6127"/>
                  <a:pt x="17796" y="3797"/>
                  <a:pt x="17989" y="3178"/>
                </a:cubicBezTo>
                <a:cubicBezTo>
                  <a:pt x="18074" y="2901"/>
                  <a:pt x="18760" y="3096"/>
                  <a:pt x="19488" y="2754"/>
                </a:cubicBezTo>
                <a:cubicBezTo>
                  <a:pt x="20157" y="3049"/>
                  <a:pt x="21384" y="3009"/>
                  <a:pt x="21384" y="3009"/>
                </a:cubicBezTo>
                <a:cubicBezTo>
                  <a:pt x="21384" y="3009"/>
                  <a:pt x="21582" y="2572"/>
                  <a:pt x="20929" y="2389"/>
                </a:cubicBezTo>
                <a:cubicBezTo>
                  <a:pt x="20275" y="2207"/>
                  <a:pt x="20201" y="1670"/>
                  <a:pt x="19532" y="1387"/>
                </a:cubicBezTo>
                <a:cubicBezTo>
                  <a:pt x="19328" y="768"/>
                  <a:pt x="19113" y="249"/>
                  <a:pt x="17887" y="31"/>
                </a:cubicBezTo>
                <a:cubicBezTo>
                  <a:pt x="17768" y="10"/>
                  <a:pt x="17657" y="-1"/>
                  <a:pt x="17550" y="0"/>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5" name="Cow">
            <a:extLst>
              <a:ext uri="{FF2B5EF4-FFF2-40B4-BE49-F238E27FC236}">
                <a16:creationId xmlns:a16="http://schemas.microsoft.com/office/drawing/2014/main" id="{9539DDD4-6C8E-483B-A44B-06227A4D9F3A}"/>
              </a:ext>
            </a:extLst>
          </p:cNvPr>
          <p:cNvSpPr/>
          <p:nvPr/>
        </p:nvSpPr>
        <p:spPr>
          <a:xfrm>
            <a:off x="856471" y="2712268"/>
            <a:ext cx="613825" cy="372416"/>
          </a:xfrm>
          <a:custGeom>
            <a:avLst/>
            <a:gdLst/>
            <a:ahLst/>
            <a:cxnLst>
              <a:cxn ang="0">
                <a:pos x="wd2" y="hd2"/>
              </a:cxn>
              <a:cxn ang="5400000">
                <a:pos x="wd2" y="hd2"/>
              </a:cxn>
              <a:cxn ang="10800000">
                <a:pos x="wd2" y="hd2"/>
              </a:cxn>
              <a:cxn ang="16200000">
                <a:pos x="wd2" y="hd2"/>
              </a:cxn>
            </a:cxnLst>
            <a:rect l="0" t="0" r="r" b="b"/>
            <a:pathLst>
              <a:path w="21427" h="21545" extrusionOk="0">
                <a:moveTo>
                  <a:pt x="18406" y="6"/>
                </a:moveTo>
                <a:cubicBezTo>
                  <a:pt x="18276" y="42"/>
                  <a:pt x="18137" y="245"/>
                  <a:pt x="18002" y="719"/>
                </a:cubicBezTo>
                <a:cubicBezTo>
                  <a:pt x="17367" y="1211"/>
                  <a:pt x="17198" y="455"/>
                  <a:pt x="16922" y="358"/>
                </a:cubicBezTo>
                <a:cubicBezTo>
                  <a:pt x="16647" y="261"/>
                  <a:pt x="16370" y="825"/>
                  <a:pt x="16646" y="1563"/>
                </a:cubicBezTo>
                <a:cubicBezTo>
                  <a:pt x="15824" y="1790"/>
                  <a:pt x="14731" y="1776"/>
                  <a:pt x="13583" y="808"/>
                </a:cubicBezTo>
                <a:cubicBezTo>
                  <a:pt x="13370" y="628"/>
                  <a:pt x="13134" y="530"/>
                  <a:pt x="12895" y="555"/>
                </a:cubicBezTo>
                <a:cubicBezTo>
                  <a:pt x="11366" y="716"/>
                  <a:pt x="8937" y="1036"/>
                  <a:pt x="7079" y="1404"/>
                </a:cubicBezTo>
                <a:cubicBezTo>
                  <a:pt x="4845" y="1848"/>
                  <a:pt x="3290" y="1731"/>
                  <a:pt x="2479" y="3519"/>
                </a:cubicBezTo>
                <a:lnTo>
                  <a:pt x="2481" y="3483"/>
                </a:lnTo>
                <a:cubicBezTo>
                  <a:pt x="2481" y="3483"/>
                  <a:pt x="1251" y="5269"/>
                  <a:pt x="583" y="11343"/>
                </a:cubicBezTo>
                <a:cubicBezTo>
                  <a:pt x="304" y="11737"/>
                  <a:pt x="179" y="12329"/>
                  <a:pt x="47" y="13313"/>
                </a:cubicBezTo>
                <a:cubicBezTo>
                  <a:pt x="-59" y="14113"/>
                  <a:pt x="47" y="15020"/>
                  <a:pt x="47" y="15020"/>
                </a:cubicBezTo>
                <a:cubicBezTo>
                  <a:pt x="533" y="14678"/>
                  <a:pt x="1030" y="12935"/>
                  <a:pt x="942" y="11462"/>
                </a:cubicBezTo>
                <a:cubicBezTo>
                  <a:pt x="1063" y="10205"/>
                  <a:pt x="1652" y="6464"/>
                  <a:pt x="2281" y="6156"/>
                </a:cubicBezTo>
                <a:cubicBezTo>
                  <a:pt x="2511" y="8306"/>
                  <a:pt x="3102" y="11155"/>
                  <a:pt x="1921" y="14029"/>
                </a:cubicBezTo>
                <a:cubicBezTo>
                  <a:pt x="1729" y="15969"/>
                  <a:pt x="1837" y="19104"/>
                  <a:pt x="1417" y="20501"/>
                </a:cubicBezTo>
                <a:lnTo>
                  <a:pt x="1670" y="20596"/>
                </a:lnTo>
                <a:cubicBezTo>
                  <a:pt x="1670" y="20596"/>
                  <a:pt x="1703" y="20912"/>
                  <a:pt x="1625" y="21545"/>
                </a:cubicBezTo>
                <a:lnTo>
                  <a:pt x="2879" y="21545"/>
                </a:lnTo>
                <a:cubicBezTo>
                  <a:pt x="2879" y="21545"/>
                  <a:pt x="2667" y="21089"/>
                  <a:pt x="2519" y="20457"/>
                </a:cubicBezTo>
                <a:cubicBezTo>
                  <a:pt x="2371" y="19825"/>
                  <a:pt x="2498" y="16804"/>
                  <a:pt x="3006" y="15470"/>
                </a:cubicBezTo>
                <a:cubicBezTo>
                  <a:pt x="3428" y="14696"/>
                  <a:pt x="3775" y="13780"/>
                  <a:pt x="4001" y="13000"/>
                </a:cubicBezTo>
                <a:cubicBezTo>
                  <a:pt x="4239" y="12858"/>
                  <a:pt x="4531" y="12716"/>
                  <a:pt x="4864" y="12611"/>
                </a:cubicBezTo>
                <a:lnTo>
                  <a:pt x="4639" y="15203"/>
                </a:lnTo>
                <a:cubicBezTo>
                  <a:pt x="4639" y="15203"/>
                  <a:pt x="5252" y="17632"/>
                  <a:pt x="5433" y="18667"/>
                </a:cubicBezTo>
                <a:cubicBezTo>
                  <a:pt x="5588" y="19553"/>
                  <a:pt x="5609" y="20585"/>
                  <a:pt x="5609" y="20585"/>
                </a:cubicBezTo>
                <a:lnTo>
                  <a:pt x="5873" y="20712"/>
                </a:lnTo>
                <a:cubicBezTo>
                  <a:pt x="5929" y="21326"/>
                  <a:pt x="6046" y="21545"/>
                  <a:pt x="6046" y="21545"/>
                </a:cubicBezTo>
                <a:lnTo>
                  <a:pt x="7273" y="21545"/>
                </a:lnTo>
                <a:cubicBezTo>
                  <a:pt x="5363" y="17861"/>
                  <a:pt x="6017" y="13841"/>
                  <a:pt x="6319" y="12497"/>
                </a:cubicBezTo>
                <a:cubicBezTo>
                  <a:pt x="6513" y="12530"/>
                  <a:pt x="6711" y="12583"/>
                  <a:pt x="6913" y="12661"/>
                </a:cubicBezTo>
                <a:cubicBezTo>
                  <a:pt x="8430" y="13251"/>
                  <a:pt x="9964" y="13797"/>
                  <a:pt x="11341" y="13627"/>
                </a:cubicBezTo>
                <a:cubicBezTo>
                  <a:pt x="11321" y="14595"/>
                  <a:pt x="11350" y="15634"/>
                  <a:pt x="11373" y="16347"/>
                </a:cubicBezTo>
                <a:cubicBezTo>
                  <a:pt x="11419" y="17769"/>
                  <a:pt x="10988" y="20474"/>
                  <a:pt x="10988" y="20474"/>
                </a:cubicBezTo>
                <a:lnTo>
                  <a:pt x="11240" y="20615"/>
                </a:lnTo>
                <a:cubicBezTo>
                  <a:pt x="11240" y="20615"/>
                  <a:pt x="11195" y="21245"/>
                  <a:pt x="11408" y="21545"/>
                </a:cubicBezTo>
                <a:lnTo>
                  <a:pt x="12403" y="21545"/>
                </a:lnTo>
                <a:cubicBezTo>
                  <a:pt x="11731" y="20234"/>
                  <a:pt x="12064" y="17577"/>
                  <a:pt x="12393" y="16874"/>
                </a:cubicBezTo>
                <a:cubicBezTo>
                  <a:pt x="12529" y="16581"/>
                  <a:pt x="12650" y="15573"/>
                  <a:pt x="12746" y="14496"/>
                </a:cubicBezTo>
                <a:cubicBezTo>
                  <a:pt x="12830" y="15210"/>
                  <a:pt x="12951" y="15729"/>
                  <a:pt x="13108" y="16114"/>
                </a:cubicBezTo>
                <a:cubicBezTo>
                  <a:pt x="13681" y="17523"/>
                  <a:pt x="13742" y="20554"/>
                  <a:pt x="13742" y="20554"/>
                </a:cubicBezTo>
                <a:lnTo>
                  <a:pt x="13983" y="20715"/>
                </a:lnTo>
                <a:cubicBezTo>
                  <a:pt x="13983" y="20715"/>
                  <a:pt x="14035" y="21312"/>
                  <a:pt x="14240" y="21545"/>
                </a:cubicBezTo>
                <a:lnTo>
                  <a:pt x="15320" y="21545"/>
                </a:lnTo>
                <a:cubicBezTo>
                  <a:pt x="15320" y="21545"/>
                  <a:pt x="14239" y="19951"/>
                  <a:pt x="14303" y="15822"/>
                </a:cubicBezTo>
                <a:cubicBezTo>
                  <a:pt x="14309" y="15469"/>
                  <a:pt x="14259" y="13973"/>
                  <a:pt x="14225" y="12969"/>
                </a:cubicBezTo>
                <a:cubicBezTo>
                  <a:pt x="14499" y="12708"/>
                  <a:pt x="14738" y="12286"/>
                  <a:pt x="14898" y="11607"/>
                </a:cubicBezTo>
                <a:cubicBezTo>
                  <a:pt x="15809" y="7427"/>
                  <a:pt x="17536" y="6689"/>
                  <a:pt x="18321" y="6900"/>
                </a:cubicBezTo>
                <a:cubicBezTo>
                  <a:pt x="19105" y="7110"/>
                  <a:pt x="19444" y="6865"/>
                  <a:pt x="19995" y="6514"/>
                </a:cubicBezTo>
                <a:cubicBezTo>
                  <a:pt x="20610" y="7392"/>
                  <a:pt x="20758" y="7111"/>
                  <a:pt x="20928" y="7111"/>
                </a:cubicBezTo>
                <a:cubicBezTo>
                  <a:pt x="21097" y="7111"/>
                  <a:pt x="21202" y="6584"/>
                  <a:pt x="21372" y="6197"/>
                </a:cubicBezTo>
                <a:cubicBezTo>
                  <a:pt x="21541" y="5811"/>
                  <a:pt x="21288" y="5285"/>
                  <a:pt x="21097" y="5110"/>
                </a:cubicBezTo>
                <a:cubicBezTo>
                  <a:pt x="20906" y="4934"/>
                  <a:pt x="20142" y="3246"/>
                  <a:pt x="19888" y="2193"/>
                </a:cubicBezTo>
                <a:cubicBezTo>
                  <a:pt x="19634" y="1139"/>
                  <a:pt x="19126" y="1316"/>
                  <a:pt x="18935" y="719"/>
                </a:cubicBezTo>
                <a:cubicBezTo>
                  <a:pt x="18816" y="346"/>
                  <a:pt x="18622" y="-55"/>
                  <a:pt x="18406" y="6"/>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6" name="Owl">
            <a:extLst>
              <a:ext uri="{FF2B5EF4-FFF2-40B4-BE49-F238E27FC236}">
                <a16:creationId xmlns:a16="http://schemas.microsoft.com/office/drawing/2014/main" id="{E9BC87FE-E85E-4F50-9D09-D4776A8170EA}"/>
              </a:ext>
            </a:extLst>
          </p:cNvPr>
          <p:cNvSpPr/>
          <p:nvPr/>
        </p:nvSpPr>
        <p:spPr>
          <a:xfrm>
            <a:off x="1581783" y="3759501"/>
            <a:ext cx="204292" cy="240446"/>
          </a:xfrm>
          <a:custGeom>
            <a:avLst/>
            <a:gdLst/>
            <a:ahLst/>
            <a:cxnLst>
              <a:cxn ang="0">
                <a:pos x="wd2" y="hd2"/>
              </a:cxn>
              <a:cxn ang="5400000">
                <a:pos x="wd2" y="hd2"/>
              </a:cxn>
              <a:cxn ang="10800000">
                <a:pos x="wd2" y="hd2"/>
              </a:cxn>
              <a:cxn ang="16200000">
                <a:pos x="wd2" y="hd2"/>
              </a:cxn>
            </a:cxnLst>
            <a:rect l="0" t="0" r="r" b="b"/>
            <a:pathLst>
              <a:path w="21205" h="21591" extrusionOk="0">
                <a:moveTo>
                  <a:pt x="12155" y="0"/>
                </a:moveTo>
                <a:cubicBezTo>
                  <a:pt x="12155" y="0"/>
                  <a:pt x="11634" y="546"/>
                  <a:pt x="11988" y="1070"/>
                </a:cubicBezTo>
                <a:cubicBezTo>
                  <a:pt x="11988" y="1070"/>
                  <a:pt x="12026" y="1808"/>
                  <a:pt x="12529" y="2119"/>
                </a:cubicBezTo>
                <a:cubicBezTo>
                  <a:pt x="12119" y="2596"/>
                  <a:pt x="11896" y="3118"/>
                  <a:pt x="11742" y="3566"/>
                </a:cubicBezTo>
                <a:cubicBezTo>
                  <a:pt x="11598" y="3988"/>
                  <a:pt x="11483" y="4582"/>
                  <a:pt x="11381" y="4963"/>
                </a:cubicBezTo>
                <a:cubicBezTo>
                  <a:pt x="11252" y="5449"/>
                  <a:pt x="11380" y="5834"/>
                  <a:pt x="10806" y="5983"/>
                </a:cubicBezTo>
                <a:cubicBezTo>
                  <a:pt x="6995" y="6974"/>
                  <a:pt x="4684" y="10520"/>
                  <a:pt x="4084" y="13437"/>
                </a:cubicBezTo>
                <a:cubicBezTo>
                  <a:pt x="4084" y="13437"/>
                  <a:pt x="1380" y="15573"/>
                  <a:pt x="11" y="20975"/>
                </a:cubicBezTo>
                <a:cubicBezTo>
                  <a:pt x="-147" y="21600"/>
                  <a:pt x="1388" y="20964"/>
                  <a:pt x="1388" y="20964"/>
                </a:cubicBezTo>
                <a:cubicBezTo>
                  <a:pt x="1388" y="20964"/>
                  <a:pt x="1381" y="21330"/>
                  <a:pt x="2515" y="21318"/>
                </a:cubicBezTo>
                <a:cubicBezTo>
                  <a:pt x="3117" y="21318"/>
                  <a:pt x="5098" y="21049"/>
                  <a:pt x="6621" y="20454"/>
                </a:cubicBezTo>
                <a:cubicBezTo>
                  <a:pt x="8164" y="19850"/>
                  <a:pt x="8734" y="19355"/>
                  <a:pt x="8917" y="19012"/>
                </a:cubicBezTo>
                <a:cubicBezTo>
                  <a:pt x="9492" y="19367"/>
                  <a:pt x="10184" y="19586"/>
                  <a:pt x="10401" y="19750"/>
                </a:cubicBezTo>
                <a:cubicBezTo>
                  <a:pt x="10661" y="19946"/>
                  <a:pt x="10776" y="20299"/>
                  <a:pt x="10236" y="20426"/>
                </a:cubicBezTo>
                <a:cubicBezTo>
                  <a:pt x="9696" y="20554"/>
                  <a:pt x="9601" y="20445"/>
                  <a:pt x="9314" y="20576"/>
                </a:cubicBezTo>
                <a:cubicBezTo>
                  <a:pt x="9241" y="20610"/>
                  <a:pt x="9181" y="20645"/>
                  <a:pt x="9132" y="20681"/>
                </a:cubicBezTo>
                <a:cubicBezTo>
                  <a:pt x="8839" y="20611"/>
                  <a:pt x="8370" y="20618"/>
                  <a:pt x="8039" y="21193"/>
                </a:cubicBezTo>
                <a:cubicBezTo>
                  <a:pt x="8012" y="21242"/>
                  <a:pt x="8079" y="21288"/>
                  <a:pt x="8127" y="21253"/>
                </a:cubicBezTo>
                <a:cubicBezTo>
                  <a:pt x="8352" y="21088"/>
                  <a:pt x="8727" y="20902"/>
                  <a:pt x="9057" y="21177"/>
                </a:cubicBezTo>
                <a:cubicBezTo>
                  <a:pt x="9060" y="21180"/>
                  <a:pt x="9063" y="21182"/>
                  <a:pt x="9066" y="21184"/>
                </a:cubicBezTo>
                <a:cubicBezTo>
                  <a:pt x="9177" y="21293"/>
                  <a:pt x="9361" y="21367"/>
                  <a:pt x="9558" y="21367"/>
                </a:cubicBezTo>
                <a:cubicBezTo>
                  <a:pt x="10402" y="21367"/>
                  <a:pt x="10993" y="21022"/>
                  <a:pt x="11484" y="21087"/>
                </a:cubicBezTo>
                <a:cubicBezTo>
                  <a:pt x="11975" y="21152"/>
                  <a:pt x="12378" y="21591"/>
                  <a:pt x="13299" y="21591"/>
                </a:cubicBezTo>
                <a:cubicBezTo>
                  <a:pt x="13972" y="21591"/>
                  <a:pt x="14295" y="21117"/>
                  <a:pt x="14786" y="21367"/>
                </a:cubicBezTo>
                <a:cubicBezTo>
                  <a:pt x="15156" y="21555"/>
                  <a:pt x="15820" y="21465"/>
                  <a:pt x="16107" y="21286"/>
                </a:cubicBezTo>
                <a:cubicBezTo>
                  <a:pt x="16274" y="21191"/>
                  <a:pt x="16396" y="21051"/>
                  <a:pt x="16787" y="21087"/>
                </a:cubicBezTo>
                <a:cubicBezTo>
                  <a:pt x="17474" y="21150"/>
                  <a:pt x="17609" y="21380"/>
                  <a:pt x="18345" y="21338"/>
                </a:cubicBezTo>
                <a:cubicBezTo>
                  <a:pt x="18669" y="21319"/>
                  <a:pt x="18914" y="21228"/>
                  <a:pt x="19065" y="21109"/>
                </a:cubicBezTo>
                <a:cubicBezTo>
                  <a:pt x="19250" y="21149"/>
                  <a:pt x="19385" y="21231"/>
                  <a:pt x="19472" y="21302"/>
                </a:cubicBezTo>
                <a:cubicBezTo>
                  <a:pt x="19519" y="21340"/>
                  <a:pt x="19598" y="21305"/>
                  <a:pt x="19589" y="21249"/>
                </a:cubicBezTo>
                <a:cubicBezTo>
                  <a:pt x="19558" y="21071"/>
                  <a:pt x="19460" y="20958"/>
                  <a:pt x="19334" y="20888"/>
                </a:cubicBezTo>
                <a:cubicBezTo>
                  <a:pt x="19666" y="20802"/>
                  <a:pt x="20061" y="20835"/>
                  <a:pt x="20331" y="21302"/>
                </a:cubicBezTo>
                <a:cubicBezTo>
                  <a:pt x="20349" y="21332"/>
                  <a:pt x="20401" y="21318"/>
                  <a:pt x="20396" y="21284"/>
                </a:cubicBezTo>
                <a:cubicBezTo>
                  <a:pt x="20331" y="20887"/>
                  <a:pt x="20062" y="20051"/>
                  <a:pt x="18961" y="20452"/>
                </a:cubicBezTo>
                <a:cubicBezTo>
                  <a:pt x="18626" y="20272"/>
                  <a:pt x="18294" y="20475"/>
                  <a:pt x="18086" y="20475"/>
                </a:cubicBezTo>
                <a:cubicBezTo>
                  <a:pt x="17465" y="20475"/>
                  <a:pt x="16944" y="19992"/>
                  <a:pt x="16344" y="19665"/>
                </a:cubicBezTo>
                <a:cubicBezTo>
                  <a:pt x="15687" y="19306"/>
                  <a:pt x="15450" y="18064"/>
                  <a:pt x="15366" y="17320"/>
                </a:cubicBezTo>
                <a:cubicBezTo>
                  <a:pt x="15897" y="16942"/>
                  <a:pt x="16449" y="16396"/>
                  <a:pt x="16806" y="15687"/>
                </a:cubicBezTo>
                <a:cubicBezTo>
                  <a:pt x="17916" y="13477"/>
                  <a:pt x="19270" y="12913"/>
                  <a:pt x="20417" y="11316"/>
                </a:cubicBezTo>
                <a:cubicBezTo>
                  <a:pt x="21453" y="9872"/>
                  <a:pt x="21337" y="8280"/>
                  <a:pt x="20813" y="7091"/>
                </a:cubicBezTo>
                <a:cubicBezTo>
                  <a:pt x="20720" y="6879"/>
                  <a:pt x="20568" y="6592"/>
                  <a:pt x="20653" y="6281"/>
                </a:cubicBezTo>
                <a:cubicBezTo>
                  <a:pt x="21034" y="4883"/>
                  <a:pt x="20741" y="2957"/>
                  <a:pt x="20319" y="2189"/>
                </a:cubicBezTo>
                <a:cubicBezTo>
                  <a:pt x="20830" y="1862"/>
                  <a:pt x="20867" y="1110"/>
                  <a:pt x="20867" y="1110"/>
                </a:cubicBezTo>
                <a:cubicBezTo>
                  <a:pt x="21235" y="566"/>
                  <a:pt x="20694" y="0"/>
                  <a:pt x="20694" y="0"/>
                </a:cubicBezTo>
                <a:cubicBezTo>
                  <a:pt x="20694" y="0"/>
                  <a:pt x="20517" y="392"/>
                  <a:pt x="19883" y="643"/>
                </a:cubicBezTo>
                <a:cubicBezTo>
                  <a:pt x="19382" y="840"/>
                  <a:pt x="18873" y="943"/>
                  <a:pt x="18562" y="993"/>
                </a:cubicBezTo>
                <a:cubicBezTo>
                  <a:pt x="18084" y="814"/>
                  <a:pt x="17283" y="695"/>
                  <a:pt x="16374" y="695"/>
                </a:cubicBezTo>
                <a:cubicBezTo>
                  <a:pt x="15511" y="695"/>
                  <a:pt x="14747" y="802"/>
                  <a:pt x="14262" y="966"/>
                </a:cubicBezTo>
                <a:cubicBezTo>
                  <a:pt x="13970" y="922"/>
                  <a:pt x="13449" y="821"/>
                  <a:pt x="12938" y="619"/>
                </a:cubicBezTo>
                <a:cubicBezTo>
                  <a:pt x="12326" y="378"/>
                  <a:pt x="12155" y="0"/>
                  <a:pt x="12155" y="0"/>
                </a:cubicBezTo>
                <a:close/>
                <a:moveTo>
                  <a:pt x="14333" y="2907"/>
                </a:moveTo>
                <a:cubicBezTo>
                  <a:pt x="14783" y="2983"/>
                  <a:pt x="15167" y="3221"/>
                  <a:pt x="15397" y="3548"/>
                </a:cubicBezTo>
                <a:cubicBezTo>
                  <a:pt x="15356" y="3867"/>
                  <a:pt x="15044" y="4115"/>
                  <a:pt x="14665" y="4115"/>
                </a:cubicBezTo>
                <a:cubicBezTo>
                  <a:pt x="14258" y="4115"/>
                  <a:pt x="13929" y="3830"/>
                  <a:pt x="13929" y="3478"/>
                </a:cubicBezTo>
                <a:cubicBezTo>
                  <a:pt x="13929" y="3229"/>
                  <a:pt x="14093" y="3012"/>
                  <a:pt x="14333" y="2907"/>
                </a:cubicBezTo>
                <a:close/>
                <a:moveTo>
                  <a:pt x="18523" y="2907"/>
                </a:moveTo>
                <a:cubicBezTo>
                  <a:pt x="18763" y="3012"/>
                  <a:pt x="18927" y="3229"/>
                  <a:pt x="18927" y="3478"/>
                </a:cubicBezTo>
                <a:cubicBezTo>
                  <a:pt x="18927" y="3830"/>
                  <a:pt x="18598" y="4115"/>
                  <a:pt x="18191" y="4115"/>
                </a:cubicBezTo>
                <a:cubicBezTo>
                  <a:pt x="17812" y="4115"/>
                  <a:pt x="17499" y="3867"/>
                  <a:pt x="17459" y="3548"/>
                </a:cubicBezTo>
                <a:cubicBezTo>
                  <a:pt x="17689" y="3221"/>
                  <a:pt x="18073" y="2983"/>
                  <a:pt x="18523" y="2907"/>
                </a:cubicBezTo>
                <a:close/>
                <a:moveTo>
                  <a:pt x="14665" y="3144"/>
                </a:moveTo>
                <a:cubicBezTo>
                  <a:pt x="14567" y="3144"/>
                  <a:pt x="14469" y="3176"/>
                  <a:pt x="14394" y="3241"/>
                </a:cubicBezTo>
                <a:cubicBezTo>
                  <a:pt x="14244" y="3371"/>
                  <a:pt x="14244" y="3583"/>
                  <a:pt x="14394" y="3712"/>
                </a:cubicBezTo>
                <a:cubicBezTo>
                  <a:pt x="14544" y="3842"/>
                  <a:pt x="14786" y="3842"/>
                  <a:pt x="14936" y="3712"/>
                </a:cubicBezTo>
                <a:cubicBezTo>
                  <a:pt x="15086" y="3583"/>
                  <a:pt x="15086" y="3371"/>
                  <a:pt x="14936" y="3241"/>
                </a:cubicBezTo>
                <a:cubicBezTo>
                  <a:pt x="14861" y="3176"/>
                  <a:pt x="14763" y="3144"/>
                  <a:pt x="14665" y="3144"/>
                </a:cubicBezTo>
                <a:close/>
                <a:moveTo>
                  <a:pt x="18191" y="3144"/>
                </a:moveTo>
                <a:cubicBezTo>
                  <a:pt x="18092" y="3144"/>
                  <a:pt x="17995" y="3176"/>
                  <a:pt x="17920" y="3241"/>
                </a:cubicBezTo>
                <a:cubicBezTo>
                  <a:pt x="17770" y="3371"/>
                  <a:pt x="17770" y="3583"/>
                  <a:pt x="17920" y="3712"/>
                </a:cubicBezTo>
                <a:cubicBezTo>
                  <a:pt x="18070" y="3842"/>
                  <a:pt x="18312" y="3842"/>
                  <a:pt x="18462" y="3712"/>
                </a:cubicBezTo>
                <a:cubicBezTo>
                  <a:pt x="18612" y="3583"/>
                  <a:pt x="18612" y="3371"/>
                  <a:pt x="18462" y="3241"/>
                </a:cubicBezTo>
                <a:cubicBezTo>
                  <a:pt x="18387" y="3176"/>
                  <a:pt x="18289" y="3144"/>
                  <a:pt x="18191" y="3144"/>
                </a:cubicBezTo>
                <a:close/>
                <a:moveTo>
                  <a:pt x="12579" y="19082"/>
                </a:moveTo>
                <a:cubicBezTo>
                  <a:pt x="12770" y="19225"/>
                  <a:pt x="13015" y="19316"/>
                  <a:pt x="13332" y="19345"/>
                </a:cubicBezTo>
                <a:cubicBezTo>
                  <a:pt x="13862" y="19395"/>
                  <a:pt x="14279" y="19924"/>
                  <a:pt x="14206" y="20401"/>
                </a:cubicBezTo>
                <a:cubicBezTo>
                  <a:pt x="13993" y="20496"/>
                  <a:pt x="13793" y="20569"/>
                  <a:pt x="13622" y="20569"/>
                </a:cubicBezTo>
                <a:cubicBezTo>
                  <a:pt x="13074" y="20569"/>
                  <a:pt x="12727" y="19967"/>
                  <a:pt x="12579" y="19082"/>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7" name="Blue Jay">
            <a:extLst>
              <a:ext uri="{FF2B5EF4-FFF2-40B4-BE49-F238E27FC236}">
                <a16:creationId xmlns:a16="http://schemas.microsoft.com/office/drawing/2014/main" id="{0530E3D3-AB83-4045-A9C9-51CC5D100815}"/>
              </a:ext>
            </a:extLst>
          </p:cNvPr>
          <p:cNvSpPr/>
          <p:nvPr/>
        </p:nvSpPr>
        <p:spPr>
          <a:xfrm>
            <a:off x="1389560" y="3631165"/>
            <a:ext cx="161472" cy="105594"/>
          </a:xfrm>
          <a:custGeom>
            <a:avLst/>
            <a:gdLst/>
            <a:ahLst/>
            <a:cxnLst>
              <a:cxn ang="0">
                <a:pos x="wd2" y="hd2"/>
              </a:cxn>
              <a:cxn ang="5400000">
                <a:pos x="wd2" y="hd2"/>
              </a:cxn>
              <a:cxn ang="10800000">
                <a:pos x="wd2" y="hd2"/>
              </a:cxn>
              <a:cxn ang="16200000">
                <a:pos x="wd2" y="hd2"/>
              </a:cxn>
            </a:cxnLst>
            <a:rect l="0" t="0" r="r" b="b"/>
            <a:pathLst>
              <a:path w="21573" h="21597" extrusionOk="0">
                <a:moveTo>
                  <a:pt x="16199" y="2"/>
                </a:moveTo>
                <a:cubicBezTo>
                  <a:pt x="16108" y="-2"/>
                  <a:pt x="16047" y="3"/>
                  <a:pt x="16013" y="7"/>
                </a:cubicBezTo>
                <a:cubicBezTo>
                  <a:pt x="15997" y="7"/>
                  <a:pt x="15981" y="31"/>
                  <a:pt x="15986" y="56"/>
                </a:cubicBezTo>
                <a:cubicBezTo>
                  <a:pt x="15992" y="213"/>
                  <a:pt x="16024" y="760"/>
                  <a:pt x="16234" y="1222"/>
                </a:cubicBezTo>
                <a:cubicBezTo>
                  <a:pt x="16245" y="1247"/>
                  <a:pt x="16245" y="1288"/>
                  <a:pt x="16224" y="1305"/>
                </a:cubicBezTo>
                <a:cubicBezTo>
                  <a:pt x="15927" y="1643"/>
                  <a:pt x="15780" y="2073"/>
                  <a:pt x="15732" y="2213"/>
                </a:cubicBezTo>
                <a:cubicBezTo>
                  <a:pt x="15726" y="2238"/>
                  <a:pt x="15737" y="2262"/>
                  <a:pt x="15754" y="2262"/>
                </a:cubicBezTo>
                <a:lnTo>
                  <a:pt x="16050" y="2262"/>
                </a:lnTo>
                <a:cubicBezTo>
                  <a:pt x="16066" y="2262"/>
                  <a:pt x="16078" y="2295"/>
                  <a:pt x="16062" y="2311"/>
                </a:cubicBezTo>
                <a:cubicBezTo>
                  <a:pt x="15717" y="2749"/>
                  <a:pt x="15527" y="3319"/>
                  <a:pt x="15479" y="3493"/>
                </a:cubicBezTo>
                <a:cubicBezTo>
                  <a:pt x="15473" y="3517"/>
                  <a:pt x="15485" y="3542"/>
                  <a:pt x="15501" y="3542"/>
                </a:cubicBezTo>
                <a:lnTo>
                  <a:pt x="15738" y="3542"/>
                </a:lnTo>
                <a:cubicBezTo>
                  <a:pt x="15760" y="3542"/>
                  <a:pt x="15775" y="3574"/>
                  <a:pt x="15775" y="3598"/>
                </a:cubicBezTo>
                <a:cubicBezTo>
                  <a:pt x="15678" y="4779"/>
                  <a:pt x="14599" y="5547"/>
                  <a:pt x="14033" y="5663"/>
                </a:cubicBezTo>
                <a:cubicBezTo>
                  <a:pt x="12447" y="5993"/>
                  <a:pt x="10728" y="6430"/>
                  <a:pt x="7330" y="11442"/>
                </a:cubicBezTo>
                <a:cubicBezTo>
                  <a:pt x="7282" y="11516"/>
                  <a:pt x="7217" y="11567"/>
                  <a:pt x="7146" y="11591"/>
                </a:cubicBezTo>
                <a:cubicBezTo>
                  <a:pt x="6095" y="11922"/>
                  <a:pt x="1840" y="13275"/>
                  <a:pt x="22" y="14406"/>
                </a:cubicBezTo>
                <a:cubicBezTo>
                  <a:pt x="-10" y="14423"/>
                  <a:pt x="-5" y="14498"/>
                  <a:pt x="27" y="14515"/>
                </a:cubicBezTo>
                <a:cubicBezTo>
                  <a:pt x="1408" y="15035"/>
                  <a:pt x="2125" y="14860"/>
                  <a:pt x="6078" y="13506"/>
                </a:cubicBezTo>
                <a:cubicBezTo>
                  <a:pt x="6153" y="13481"/>
                  <a:pt x="6225" y="13524"/>
                  <a:pt x="6273" y="13607"/>
                </a:cubicBezTo>
                <a:cubicBezTo>
                  <a:pt x="6926" y="14762"/>
                  <a:pt x="8317" y="14324"/>
                  <a:pt x="9056" y="14275"/>
                </a:cubicBezTo>
                <a:cubicBezTo>
                  <a:pt x="9417" y="14250"/>
                  <a:pt x="9821" y="14595"/>
                  <a:pt x="10387" y="15000"/>
                </a:cubicBezTo>
                <a:cubicBezTo>
                  <a:pt x="10431" y="15033"/>
                  <a:pt x="10448" y="15109"/>
                  <a:pt x="10426" y="15175"/>
                </a:cubicBezTo>
                <a:cubicBezTo>
                  <a:pt x="10205" y="15803"/>
                  <a:pt x="10004" y="16636"/>
                  <a:pt x="10015" y="16801"/>
                </a:cubicBezTo>
                <a:cubicBezTo>
                  <a:pt x="10107" y="17915"/>
                  <a:pt x="10824" y="19757"/>
                  <a:pt x="10743" y="20418"/>
                </a:cubicBezTo>
                <a:cubicBezTo>
                  <a:pt x="10657" y="21078"/>
                  <a:pt x="10339" y="20665"/>
                  <a:pt x="10059" y="20722"/>
                </a:cubicBezTo>
                <a:cubicBezTo>
                  <a:pt x="9697" y="20788"/>
                  <a:pt x="9336" y="20879"/>
                  <a:pt x="9255" y="21597"/>
                </a:cubicBezTo>
                <a:cubicBezTo>
                  <a:pt x="9341" y="21457"/>
                  <a:pt x="9472" y="21277"/>
                  <a:pt x="9671" y="21244"/>
                </a:cubicBezTo>
                <a:cubicBezTo>
                  <a:pt x="9795" y="21466"/>
                  <a:pt x="9881" y="21590"/>
                  <a:pt x="10103" y="21581"/>
                </a:cubicBezTo>
                <a:cubicBezTo>
                  <a:pt x="10437" y="21581"/>
                  <a:pt x="10695" y="21168"/>
                  <a:pt x="11078" y="21184"/>
                </a:cubicBezTo>
                <a:cubicBezTo>
                  <a:pt x="11418" y="21192"/>
                  <a:pt x="12114" y="21581"/>
                  <a:pt x="12405" y="21581"/>
                </a:cubicBezTo>
                <a:cubicBezTo>
                  <a:pt x="12739" y="21581"/>
                  <a:pt x="12799" y="21507"/>
                  <a:pt x="12961" y="21218"/>
                </a:cubicBezTo>
                <a:cubicBezTo>
                  <a:pt x="13144" y="21160"/>
                  <a:pt x="13240" y="21333"/>
                  <a:pt x="13305" y="21589"/>
                </a:cubicBezTo>
                <a:cubicBezTo>
                  <a:pt x="13461" y="20879"/>
                  <a:pt x="13236" y="20771"/>
                  <a:pt x="12745" y="20738"/>
                </a:cubicBezTo>
                <a:cubicBezTo>
                  <a:pt x="12335" y="20713"/>
                  <a:pt x="11650" y="20978"/>
                  <a:pt x="11299" y="20152"/>
                </a:cubicBezTo>
                <a:cubicBezTo>
                  <a:pt x="10954" y="19327"/>
                  <a:pt x="10716" y="17857"/>
                  <a:pt x="10743" y="16924"/>
                </a:cubicBezTo>
                <a:cubicBezTo>
                  <a:pt x="10748" y="16702"/>
                  <a:pt x="11369" y="16156"/>
                  <a:pt x="11731" y="15867"/>
                </a:cubicBezTo>
                <a:cubicBezTo>
                  <a:pt x="11795" y="15817"/>
                  <a:pt x="11871" y="15801"/>
                  <a:pt x="11941" y="15825"/>
                </a:cubicBezTo>
                <a:cubicBezTo>
                  <a:pt x="12243" y="15933"/>
                  <a:pt x="12577" y="16008"/>
                  <a:pt x="12944" y="16058"/>
                </a:cubicBezTo>
                <a:cubicBezTo>
                  <a:pt x="12998" y="16066"/>
                  <a:pt x="13036" y="16148"/>
                  <a:pt x="13020" y="16223"/>
                </a:cubicBezTo>
                <a:cubicBezTo>
                  <a:pt x="12966" y="16520"/>
                  <a:pt x="12938" y="16801"/>
                  <a:pt x="12976" y="17007"/>
                </a:cubicBezTo>
                <a:cubicBezTo>
                  <a:pt x="13132" y="17874"/>
                  <a:pt x="15032" y="20094"/>
                  <a:pt x="14961" y="20482"/>
                </a:cubicBezTo>
                <a:cubicBezTo>
                  <a:pt x="14897" y="20854"/>
                  <a:pt x="14573" y="20755"/>
                  <a:pt x="14282" y="20722"/>
                </a:cubicBezTo>
                <a:cubicBezTo>
                  <a:pt x="13899" y="20689"/>
                  <a:pt x="13553" y="20847"/>
                  <a:pt x="13515" y="21581"/>
                </a:cubicBezTo>
                <a:cubicBezTo>
                  <a:pt x="13774" y="21144"/>
                  <a:pt x="13910" y="21225"/>
                  <a:pt x="13910" y="21225"/>
                </a:cubicBezTo>
                <a:cubicBezTo>
                  <a:pt x="13910" y="21225"/>
                  <a:pt x="14055" y="21581"/>
                  <a:pt x="14351" y="21581"/>
                </a:cubicBezTo>
                <a:cubicBezTo>
                  <a:pt x="14810" y="21581"/>
                  <a:pt x="14853" y="21153"/>
                  <a:pt x="15295" y="21161"/>
                </a:cubicBezTo>
                <a:cubicBezTo>
                  <a:pt x="15683" y="21169"/>
                  <a:pt x="16314" y="21598"/>
                  <a:pt x="16702" y="21581"/>
                </a:cubicBezTo>
                <a:cubicBezTo>
                  <a:pt x="17145" y="21557"/>
                  <a:pt x="17188" y="21210"/>
                  <a:pt x="17188" y="21210"/>
                </a:cubicBezTo>
                <a:cubicBezTo>
                  <a:pt x="17188" y="21210"/>
                  <a:pt x="17463" y="21094"/>
                  <a:pt x="17560" y="21581"/>
                </a:cubicBezTo>
                <a:cubicBezTo>
                  <a:pt x="17706" y="21144"/>
                  <a:pt x="17571" y="20630"/>
                  <a:pt x="16972" y="20738"/>
                </a:cubicBezTo>
                <a:cubicBezTo>
                  <a:pt x="16471" y="20820"/>
                  <a:pt x="15667" y="20672"/>
                  <a:pt x="15484" y="20201"/>
                </a:cubicBezTo>
                <a:cubicBezTo>
                  <a:pt x="15301" y="19731"/>
                  <a:pt x="13828" y="17890"/>
                  <a:pt x="13974" y="17056"/>
                </a:cubicBezTo>
                <a:cubicBezTo>
                  <a:pt x="14017" y="16800"/>
                  <a:pt x="14239" y="16397"/>
                  <a:pt x="14476" y="16042"/>
                </a:cubicBezTo>
                <a:cubicBezTo>
                  <a:pt x="14525" y="15968"/>
                  <a:pt x="14583" y="15917"/>
                  <a:pt x="14653" y="15892"/>
                </a:cubicBezTo>
                <a:cubicBezTo>
                  <a:pt x="16843" y="15083"/>
                  <a:pt x="18564" y="11928"/>
                  <a:pt x="18791" y="9179"/>
                </a:cubicBezTo>
                <a:cubicBezTo>
                  <a:pt x="18942" y="7305"/>
                  <a:pt x="19340" y="6102"/>
                  <a:pt x="19637" y="5433"/>
                </a:cubicBezTo>
                <a:cubicBezTo>
                  <a:pt x="19701" y="5293"/>
                  <a:pt x="19798" y="5202"/>
                  <a:pt x="19911" y="5185"/>
                </a:cubicBezTo>
                <a:cubicBezTo>
                  <a:pt x="20882" y="5061"/>
                  <a:pt x="21347" y="4704"/>
                  <a:pt x="21536" y="4514"/>
                </a:cubicBezTo>
                <a:cubicBezTo>
                  <a:pt x="21590" y="4473"/>
                  <a:pt x="21583" y="4350"/>
                  <a:pt x="21529" y="4300"/>
                </a:cubicBezTo>
                <a:cubicBezTo>
                  <a:pt x="21341" y="4135"/>
                  <a:pt x="20867" y="3823"/>
                  <a:pt x="19918" y="3658"/>
                </a:cubicBezTo>
                <a:cubicBezTo>
                  <a:pt x="19832" y="3641"/>
                  <a:pt x="19755" y="3557"/>
                  <a:pt x="19718" y="3433"/>
                </a:cubicBezTo>
                <a:cubicBezTo>
                  <a:pt x="19513" y="2723"/>
                  <a:pt x="18969" y="1245"/>
                  <a:pt x="17766" y="551"/>
                </a:cubicBezTo>
                <a:cubicBezTo>
                  <a:pt x="16993" y="106"/>
                  <a:pt x="16469" y="13"/>
                  <a:pt x="16199" y="2"/>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59" name="Cat">
            <a:extLst>
              <a:ext uri="{FF2B5EF4-FFF2-40B4-BE49-F238E27FC236}">
                <a16:creationId xmlns:a16="http://schemas.microsoft.com/office/drawing/2014/main" id="{45BEB9CB-9AB7-4F9B-92E2-7212D2B45CE2}"/>
              </a:ext>
            </a:extLst>
          </p:cNvPr>
          <p:cNvSpPr/>
          <p:nvPr/>
        </p:nvSpPr>
        <p:spPr>
          <a:xfrm>
            <a:off x="855947" y="3116349"/>
            <a:ext cx="233296" cy="175430"/>
          </a:xfrm>
          <a:custGeom>
            <a:avLst/>
            <a:gdLst/>
            <a:ahLst/>
            <a:cxnLst>
              <a:cxn ang="0">
                <a:pos x="wd2" y="hd2"/>
              </a:cxn>
              <a:cxn ang="5400000">
                <a:pos x="wd2" y="hd2"/>
              </a:cxn>
              <a:cxn ang="10800000">
                <a:pos x="wd2" y="hd2"/>
              </a:cxn>
              <a:cxn ang="16200000">
                <a:pos x="wd2" y="hd2"/>
              </a:cxn>
            </a:cxnLst>
            <a:rect l="0" t="0" r="r" b="b"/>
            <a:pathLst>
              <a:path w="20166" h="2116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60" name="Oval">
            <a:extLst>
              <a:ext uri="{FF2B5EF4-FFF2-40B4-BE49-F238E27FC236}">
                <a16:creationId xmlns:a16="http://schemas.microsoft.com/office/drawing/2014/main" id="{4AC3CD2F-D4AC-4256-A89C-7B13D2D23A90}"/>
              </a:ext>
            </a:extLst>
          </p:cNvPr>
          <p:cNvSpPr/>
          <p:nvPr/>
        </p:nvSpPr>
        <p:spPr>
          <a:xfrm>
            <a:off x="690590" y="2579335"/>
            <a:ext cx="968701" cy="86993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61" name="Rat">
            <a:extLst>
              <a:ext uri="{FF2B5EF4-FFF2-40B4-BE49-F238E27FC236}">
                <a16:creationId xmlns:a16="http://schemas.microsoft.com/office/drawing/2014/main" id="{6A7DFB57-0F43-449F-AE5E-BB187A398FF7}"/>
              </a:ext>
            </a:extLst>
          </p:cNvPr>
          <p:cNvSpPr/>
          <p:nvPr/>
        </p:nvSpPr>
        <p:spPr>
          <a:xfrm>
            <a:off x="1361420" y="3168276"/>
            <a:ext cx="161536" cy="47990"/>
          </a:xfrm>
          <a:custGeom>
            <a:avLst/>
            <a:gdLst/>
            <a:ahLst/>
            <a:cxnLst>
              <a:cxn ang="0">
                <a:pos x="wd2" y="hd2"/>
              </a:cxn>
              <a:cxn ang="5400000">
                <a:pos x="wd2" y="hd2"/>
              </a:cxn>
              <a:cxn ang="10800000">
                <a:pos x="wd2" y="hd2"/>
              </a:cxn>
              <a:cxn ang="16200000">
                <a:pos x="wd2" y="hd2"/>
              </a:cxn>
            </a:cxnLst>
            <a:rect l="0" t="0" r="r" b="b"/>
            <a:pathLst>
              <a:path w="21467" h="21600" extrusionOk="0">
                <a:moveTo>
                  <a:pt x="13667" y="0"/>
                </a:moveTo>
                <a:cubicBezTo>
                  <a:pt x="10830" y="0"/>
                  <a:pt x="9751" y="8353"/>
                  <a:pt x="8764" y="11768"/>
                </a:cubicBezTo>
                <a:cubicBezTo>
                  <a:pt x="7204" y="13348"/>
                  <a:pt x="4501" y="19835"/>
                  <a:pt x="2554" y="19835"/>
                </a:cubicBezTo>
                <a:cubicBezTo>
                  <a:pt x="1423" y="19835"/>
                  <a:pt x="618" y="19107"/>
                  <a:pt x="114" y="18398"/>
                </a:cubicBezTo>
                <a:cubicBezTo>
                  <a:pt x="12" y="18253"/>
                  <a:pt x="-48" y="18857"/>
                  <a:pt x="49" y="19057"/>
                </a:cubicBezTo>
                <a:cubicBezTo>
                  <a:pt x="531" y="20074"/>
                  <a:pt x="1347" y="21486"/>
                  <a:pt x="2645" y="21486"/>
                </a:cubicBezTo>
                <a:cubicBezTo>
                  <a:pt x="5182" y="21486"/>
                  <a:pt x="7928" y="15038"/>
                  <a:pt x="9327" y="15038"/>
                </a:cubicBezTo>
                <a:cubicBezTo>
                  <a:pt x="9580" y="15038"/>
                  <a:pt x="9800" y="15110"/>
                  <a:pt x="9988" y="15219"/>
                </a:cubicBezTo>
                <a:cubicBezTo>
                  <a:pt x="9907" y="16255"/>
                  <a:pt x="9827" y="17404"/>
                  <a:pt x="9827" y="17785"/>
                </a:cubicBezTo>
                <a:cubicBezTo>
                  <a:pt x="9827" y="18530"/>
                  <a:pt x="10658" y="21509"/>
                  <a:pt x="10658" y="21509"/>
                </a:cubicBezTo>
                <a:lnTo>
                  <a:pt x="11843" y="21509"/>
                </a:lnTo>
                <a:cubicBezTo>
                  <a:pt x="11843" y="20801"/>
                  <a:pt x="11715" y="20617"/>
                  <a:pt x="11387" y="20453"/>
                </a:cubicBezTo>
                <a:cubicBezTo>
                  <a:pt x="10744" y="20108"/>
                  <a:pt x="10664" y="19636"/>
                  <a:pt x="10546" y="18092"/>
                </a:cubicBezTo>
                <a:cubicBezTo>
                  <a:pt x="10519" y="17728"/>
                  <a:pt x="10728" y="17074"/>
                  <a:pt x="10895" y="16366"/>
                </a:cubicBezTo>
                <a:cubicBezTo>
                  <a:pt x="11104" y="16693"/>
                  <a:pt x="11397" y="17094"/>
                  <a:pt x="11773" y="17348"/>
                </a:cubicBezTo>
                <a:cubicBezTo>
                  <a:pt x="12207" y="19183"/>
                  <a:pt x="12836" y="21526"/>
                  <a:pt x="12836" y="21526"/>
                </a:cubicBezTo>
                <a:lnTo>
                  <a:pt x="14021" y="21526"/>
                </a:lnTo>
                <a:cubicBezTo>
                  <a:pt x="14021" y="20818"/>
                  <a:pt x="13892" y="20692"/>
                  <a:pt x="13586" y="20510"/>
                </a:cubicBezTo>
                <a:cubicBezTo>
                  <a:pt x="13034" y="20201"/>
                  <a:pt x="12824" y="19001"/>
                  <a:pt x="12712" y="17621"/>
                </a:cubicBezTo>
                <a:cubicBezTo>
                  <a:pt x="12937" y="17602"/>
                  <a:pt x="13178" y="17529"/>
                  <a:pt x="13431" y="17365"/>
                </a:cubicBezTo>
                <a:cubicBezTo>
                  <a:pt x="14439" y="16748"/>
                  <a:pt x="15157" y="15964"/>
                  <a:pt x="15769" y="15310"/>
                </a:cubicBezTo>
                <a:cubicBezTo>
                  <a:pt x="15731" y="16491"/>
                  <a:pt x="15678" y="17926"/>
                  <a:pt x="15625" y="18943"/>
                </a:cubicBezTo>
                <a:cubicBezTo>
                  <a:pt x="15710" y="19815"/>
                  <a:pt x="16044" y="21509"/>
                  <a:pt x="16044" y="21509"/>
                </a:cubicBezTo>
                <a:lnTo>
                  <a:pt x="17250" y="21509"/>
                </a:lnTo>
                <a:cubicBezTo>
                  <a:pt x="17250" y="21509"/>
                  <a:pt x="17250" y="20544"/>
                  <a:pt x="16773" y="20544"/>
                </a:cubicBezTo>
                <a:cubicBezTo>
                  <a:pt x="16429" y="20544"/>
                  <a:pt x="16171" y="20415"/>
                  <a:pt x="16246" y="18852"/>
                </a:cubicBezTo>
                <a:cubicBezTo>
                  <a:pt x="16289" y="17999"/>
                  <a:pt x="16654" y="16566"/>
                  <a:pt x="16976" y="15458"/>
                </a:cubicBezTo>
                <a:cubicBezTo>
                  <a:pt x="17072" y="16657"/>
                  <a:pt x="17180" y="18017"/>
                  <a:pt x="17255" y="19034"/>
                </a:cubicBezTo>
                <a:cubicBezTo>
                  <a:pt x="17465" y="19906"/>
                  <a:pt x="18092" y="21600"/>
                  <a:pt x="18092" y="21600"/>
                </a:cubicBezTo>
                <a:lnTo>
                  <a:pt x="19250" y="21600"/>
                </a:lnTo>
                <a:cubicBezTo>
                  <a:pt x="19250" y="21600"/>
                  <a:pt x="19283" y="20561"/>
                  <a:pt x="18601" y="20561"/>
                </a:cubicBezTo>
                <a:cubicBezTo>
                  <a:pt x="18258" y="20561"/>
                  <a:pt x="18017" y="20234"/>
                  <a:pt x="17867" y="18654"/>
                </a:cubicBezTo>
                <a:cubicBezTo>
                  <a:pt x="17798" y="17909"/>
                  <a:pt x="17846" y="16365"/>
                  <a:pt x="17921" y="14930"/>
                </a:cubicBezTo>
                <a:cubicBezTo>
                  <a:pt x="18913" y="16220"/>
                  <a:pt x="19079" y="14098"/>
                  <a:pt x="19781" y="13970"/>
                </a:cubicBezTo>
                <a:cubicBezTo>
                  <a:pt x="20548" y="13825"/>
                  <a:pt x="20994" y="13407"/>
                  <a:pt x="21273" y="12426"/>
                </a:cubicBezTo>
                <a:cubicBezTo>
                  <a:pt x="21552" y="11445"/>
                  <a:pt x="21513" y="10990"/>
                  <a:pt x="21266" y="10445"/>
                </a:cubicBezTo>
                <a:cubicBezTo>
                  <a:pt x="20703" y="9174"/>
                  <a:pt x="20376" y="6811"/>
                  <a:pt x="19443" y="5467"/>
                </a:cubicBezTo>
                <a:cubicBezTo>
                  <a:pt x="19437" y="4558"/>
                  <a:pt x="19401" y="3557"/>
                  <a:pt x="19240" y="3321"/>
                </a:cubicBezTo>
                <a:cubicBezTo>
                  <a:pt x="19106" y="3121"/>
                  <a:pt x="18950" y="3794"/>
                  <a:pt x="18816" y="4575"/>
                </a:cubicBezTo>
                <a:cubicBezTo>
                  <a:pt x="18730" y="3649"/>
                  <a:pt x="18559" y="2125"/>
                  <a:pt x="18328" y="2089"/>
                </a:cubicBezTo>
                <a:cubicBezTo>
                  <a:pt x="18146" y="2071"/>
                  <a:pt x="18070" y="3324"/>
                  <a:pt x="18038" y="4451"/>
                </a:cubicBezTo>
                <a:cubicBezTo>
                  <a:pt x="16236" y="3688"/>
                  <a:pt x="15190" y="0"/>
                  <a:pt x="13667" y="0"/>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p>
        </p:txBody>
      </p:sp>
      <p:sp>
        <p:nvSpPr>
          <p:cNvPr id="62" name="Oval">
            <a:extLst>
              <a:ext uri="{FF2B5EF4-FFF2-40B4-BE49-F238E27FC236}">
                <a16:creationId xmlns:a16="http://schemas.microsoft.com/office/drawing/2014/main" id="{DD9406CA-10B0-4333-912E-D5147D1535C5}"/>
              </a:ext>
            </a:extLst>
          </p:cNvPr>
          <p:cNvSpPr/>
          <p:nvPr/>
        </p:nvSpPr>
        <p:spPr>
          <a:xfrm>
            <a:off x="1170846" y="3512598"/>
            <a:ext cx="740756" cy="679615"/>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63" name="Mammals">
            <a:extLst>
              <a:ext uri="{FF2B5EF4-FFF2-40B4-BE49-F238E27FC236}">
                <a16:creationId xmlns:a16="http://schemas.microsoft.com/office/drawing/2014/main" id="{B659ECB2-84E5-40C8-B968-18C6FA67692F}"/>
              </a:ext>
            </a:extLst>
          </p:cNvPr>
          <p:cNvSpPr txBox="1"/>
          <p:nvPr/>
        </p:nvSpPr>
        <p:spPr>
          <a:xfrm>
            <a:off x="523380" y="2115899"/>
            <a:ext cx="1151914" cy="40010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Mammals</a:t>
            </a:r>
          </a:p>
        </p:txBody>
      </p:sp>
      <p:sp>
        <p:nvSpPr>
          <p:cNvPr id="64" name="Birds">
            <a:extLst>
              <a:ext uri="{FF2B5EF4-FFF2-40B4-BE49-F238E27FC236}">
                <a16:creationId xmlns:a16="http://schemas.microsoft.com/office/drawing/2014/main" id="{BE50500C-2983-430B-814F-4CE174F5E1ED}"/>
              </a:ext>
            </a:extLst>
          </p:cNvPr>
          <p:cNvSpPr txBox="1"/>
          <p:nvPr/>
        </p:nvSpPr>
        <p:spPr>
          <a:xfrm>
            <a:off x="504271" y="3629413"/>
            <a:ext cx="627797" cy="40010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Birds</a:t>
            </a:r>
          </a:p>
        </p:txBody>
      </p:sp>
      <p:sp>
        <p:nvSpPr>
          <p:cNvPr id="65" name="Line">
            <a:extLst>
              <a:ext uri="{FF2B5EF4-FFF2-40B4-BE49-F238E27FC236}">
                <a16:creationId xmlns:a16="http://schemas.microsoft.com/office/drawing/2014/main" id="{6F4C907E-51F7-4267-A382-79B4F33781B7}"/>
              </a:ext>
            </a:extLst>
          </p:cNvPr>
          <p:cNvSpPr/>
          <p:nvPr/>
        </p:nvSpPr>
        <p:spPr>
          <a:xfrm rot="1232281">
            <a:off x="2010508" y="2788765"/>
            <a:ext cx="929452" cy="208662"/>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dirty="0">
              <a:effectLst>
                <a:outerShdw blurRad="50800" dist="38100" dir="2700000" algn="tl" rotWithShape="0">
                  <a:prstClr val="black">
                    <a:alpha val="40000"/>
                  </a:prstClr>
                </a:outerShdw>
              </a:effectLst>
            </a:endParaRPr>
          </a:p>
        </p:txBody>
      </p:sp>
      <p:sp>
        <p:nvSpPr>
          <p:cNvPr id="66" name="Oval">
            <a:extLst>
              <a:ext uri="{FF2B5EF4-FFF2-40B4-BE49-F238E27FC236}">
                <a16:creationId xmlns:a16="http://schemas.microsoft.com/office/drawing/2014/main" id="{1B423310-469B-4E96-8BD0-A7E69A953A53}"/>
              </a:ext>
            </a:extLst>
          </p:cNvPr>
          <p:cNvSpPr/>
          <p:nvPr/>
        </p:nvSpPr>
        <p:spPr>
          <a:xfrm>
            <a:off x="166621" y="1908151"/>
            <a:ext cx="2079918" cy="2527610"/>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dirty="0">
              <a:effectLst>
                <a:outerShdw blurRad="50800" dist="38100" dir="2700000" algn="tl" rotWithShape="0">
                  <a:prstClr val="black">
                    <a:alpha val="40000"/>
                  </a:prstClr>
                </a:outerShdw>
              </a:effectLst>
            </a:endParaRPr>
          </a:p>
        </p:txBody>
      </p:sp>
      <p:sp>
        <p:nvSpPr>
          <p:cNvPr id="68" name="Oval">
            <a:extLst>
              <a:ext uri="{FF2B5EF4-FFF2-40B4-BE49-F238E27FC236}">
                <a16:creationId xmlns:a16="http://schemas.microsoft.com/office/drawing/2014/main" id="{C6198777-6BC3-4B9F-951C-9D7DD64F0F84}"/>
              </a:ext>
            </a:extLst>
          </p:cNvPr>
          <p:cNvSpPr/>
          <p:nvPr/>
        </p:nvSpPr>
        <p:spPr>
          <a:xfrm>
            <a:off x="3533519" y="1565181"/>
            <a:ext cx="1678074" cy="1774848"/>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69" name="Turkey">
            <a:extLst>
              <a:ext uri="{FF2B5EF4-FFF2-40B4-BE49-F238E27FC236}">
                <a16:creationId xmlns:a16="http://schemas.microsoft.com/office/drawing/2014/main" id="{6AA8F2D8-F9BD-49FA-8A88-67FEF4E6844A}"/>
              </a:ext>
            </a:extLst>
          </p:cNvPr>
          <p:cNvSpPr/>
          <p:nvPr/>
        </p:nvSpPr>
        <p:spPr>
          <a:xfrm>
            <a:off x="3864260" y="1908026"/>
            <a:ext cx="273139" cy="306410"/>
          </a:xfrm>
          <a:custGeom>
            <a:avLst/>
            <a:gdLst/>
            <a:ahLst/>
            <a:cxnLst>
              <a:cxn ang="0">
                <a:pos x="wd2" y="hd2"/>
              </a:cxn>
              <a:cxn ang="5400000">
                <a:pos x="wd2" y="hd2"/>
              </a:cxn>
              <a:cxn ang="10800000">
                <a:pos x="wd2" y="hd2"/>
              </a:cxn>
              <a:cxn ang="16200000">
                <a:pos x="wd2" y="hd2"/>
              </a:cxn>
            </a:cxnLst>
            <a:rect l="0" t="0" r="r" b="b"/>
            <a:pathLst>
              <a:path w="21583" h="21536" extrusionOk="0">
                <a:moveTo>
                  <a:pt x="18674" y="4"/>
                </a:moveTo>
                <a:cubicBezTo>
                  <a:pt x="17563" y="-64"/>
                  <a:pt x="16371" y="640"/>
                  <a:pt x="16450" y="1973"/>
                </a:cubicBezTo>
                <a:cubicBezTo>
                  <a:pt x="16523" y="3146"/>
                  <a:pt x="17866" y="4168"/>
                  <a:pt x="18054" y="6160"/>
                </a:cubicBezTo>
                <a:cubicBezTo>
                  <a:pt x="18090" y="6553"/>
                  <a:pt x="18025" y="6935"/>
                  <a:pt x="17916" y="7258"/>
                </a:cubicBezTo>
                <a:cubicBezTo>
                  <a:pt x="17892" y="7323"/>
                  <a:pt x="17794" y="7340"/>
                  <a:pt x="17751" y="7280"/>
                </a:cubicBezTo>
                <a:cubicBezTo>
                  <a:pt x="16111" y="4799"/>
                  <a:pt x="12753" y="3603"/>
                  <a:pt x="9630" y="4432"/>
                </a:cubicBezTo>
                <a:cubicBezTo>
                  <a:pt x="9527" y="4459"/>
                  <a:pt x="9424" y="4411"/>
                  <a:pt x="9388" y="4325"/>
                </a:cubicBezTo>
                <a:cubicBezTo>
                  <a:pt x="8135" y="1461"/>
                  <a:pt x="5902" y="406"/>
                  <a:pt x="5902" y="412"/>
                </a:cubicBezTo>
                <a:cubicBezTo>
                  <a:pt x="5642" y="288"/>
                  <a:pt x="5316" y="292"/>
                  <a:pt x="5049" y="449"/>
                </a:cubicBezTo>
                <a:cubicBezTo>
                  <a:pt x="4759" y="615"/>
                  <a:pt x="4626" y="917"/>
                  <a:pt x="4686" y="1202"/>
                </a:cubicBezTo>
                <a:cubicBezTo>
                  <a:pt x="4692" y="1245"/>
                  <a:pt x="4644" y="1277"/>
                  <a:pt x="4601" y="1261"/>
                </a:cubicBezTo>
                <a:cubicBezTo>
                  <a:pt x="4305" y="1137"/>
                  <a:pt x="3946" y="1170"/>
                  <a:pt x="3680" y="1369"/>
                </a:cubicBezTo>
                <a:cubicBezTo>
                  <a:pt x="3420" y="1573"/>
                  <a:pt x="3329" y="1892"/>
                  <a:pt x="3432" y="2166"/>
                </a:cubicBezTo>
                <a:cubicBezTo>
                  <a:pt x="3450" y="2209"/>
                  <a:pt x="3403" y="2248"/>
                  <a:pt x="3355" y="2237"/>
                </a:cubicBezTo>
                <a:cubicBezTo>
                  <a:pt x="3040" y="2151"/>
                  <a:pt x="2682" y="2230"/>
                  <a:pt x="2458" y="2467"/>
                </a:cubicBezTo>
                <a:cubicBezTo>
                  <a:pt x="2234" y="2704"/>
                  <a:pt x="2205" y="3038"/>
                  <a:pt x="2356" y="3297"/>
                </a:cubicBezTo>
                <a:cubicBezTo>
                  <a:pt x="2380" y="3334"/>
                  <a:pt x="2344" y="3383"/>
                  <a:pt x="2296" y="3372"/>
                </a:cubicBezTo>
                <a:cubicBezTo>
                  <a:pt x="1969" y="3329"/>
                  <a:pt x="1630" y="3463"/>
                  <a:pt x="1448" y="3732"/>
                </a:cubicBezTo>
                <a:cubicBezTo>
                  <a:pt x="1267" y="4002"/>
                  <a:pt x="1303" y="4330"/>
                  <a:pt x="1509" y="4567"/>
                </a:cubicBezTo>
                <a:cubicBezTo>
                  <a:pt x="1539" y="4599"/>
                  <a:pt x="1514" y="4653"/>
                  <a:pt x="1460" y="4653"/>
                </a:cubicBezTo>
                <a:cubicBezTo>
                  <a:pt x="1127" y="4658"/>
                  <a:pt x="819" y="4846"/>
                  <a:pt x="698" y="5137"/>
                </a:cubicBezTo>
                <a:cubicBezTo>
                  <a:pt x="576" y="5428"/>
                  <a:pt x="667" y="5745"/>
                  <a:pt x="909" y="5945"/>
                </a:cubicBezTo>
                <a:cubicBezTo>
                  <a:pt x="946" y="5977"/>
                  <a:pt x="928" y="6032"/>
                  <a:pt x="879" y="6037"/>
                </a:cubicBezTo>
                <a:cubicBezTo>
                  <a:pt x="558" y="6096"/>
                  <a:pt x="286" y="6317"/>
                  <a:pt x="219" y="6624"/>
                </a:cubicBezTo>
                <a:cubicBezTo>
                  <a:pt x="152" y="6931"/>
                  <a:pt x="298" y="7226"/>
                  <a:pt x="571" y="7388"/>
                </a:cubicBezTo>
                <a:cubicBezTo>
                  <a:pt x="613" y="7415"/>
                  <a:pt x="606" y="7469"/>
                  <a:pt x="558" y="7486"/>
                </a:cubicBezTo>
                <a:cubicBezTo>
                  <a:pt x="249" y="7582"/>
                  <a:pt x="26" y="7834"/>
                  <a:pt x="2" y="8147"/>
                </a:cubicBezTo>
                <a:cubicBezTo>
                  <a:pt x="-17" y="8454"/>
                  <a:pt x="171" y="8729"/>
                  <a:pt x="461" y="8858"/>
                </a:cubicBezTo>
                <a:cubicBezTo>
                  <a:pt x="503" y="8880"/>
                  <a:pt x="503" y="8933"/>
                  <a:pt x="461" y="8954"/>
                </a:cubicBezTo>
                <a:cubicBezTo>
                  <a:pt x="171" y="9083"/>
                  <a:pt x="-17" y="9359"/>
                  <a:pt x="7" y="9666"/>
                </a:cubicBezTo>
                <a:cubicBezTo>
                  <a:pt x="25" y="9967"/>
                  <a:pt x="249" y="10220"/>
                  <a:pt x="552" y="10322"/>
                </a:cubicBezTo>
                <a:cubicBezTo>
                  <a:pt x="600" y="10338"/>
                  <a:pt x="606" y="10393"/>
                  <a:pt x="563" y="10419"/>
                </a:cubicBezTo>
                <a:cubicBezTo>
                  <a:pt x="297" y="10576"/>
                  <a:pt x="140" y="10860"/>
                  <a:pt x="194" y="11161"/>
                </a:cubicBezTo>
                <a:cubicBezTo>
                  <a:pt x="249" y="11457"/>
                  <a:pt x="491" y="11690"/>
                  <a:pt x="800" y="11765"/>
                </a:cubicBezTo>
                <a:cubicBezTo>
                  <a:pt x="848" y="11776"/>
                  <a:pt x="861" y="11829"/>
                  <a:pt x="824" y="11861"/>
                </a:cubicBezTo>
                <a:cubicBezTo>
                  <a:pt x="576" y="12039"/>
                  <a:pt x="449" y="12329"/>
                  <a:pt x="527" y="12620"/>
                </a:cubicBezTo>
                <a:cubicBezTo>
                  <a:pt x="606" y="12916"/>
                  <a:pt x="878" y="13132"/>
                  <a:pt x="1193" y="13180"/>
                </a:cubicBezTo>
                <a:cubicBezTo>
                  <a:pt x="1241" y="13185"/>
                  <a:pt x="1260" y="13240"/>
                  <a:pt x="1223" y="13273"/>
                </a:cubicBezTo>
                <a:cubicBezTo>
                  <a:pt x="969" y="13488"/>
                  <a:pt x="890" y="13831"/>
                  <a:pt x="1047" y="14127"/>
                </a:cubicBezTo>
                <a:cubicBezTo>
                  <a:pt x="1217" y="14450"/>
                  <a:pt x="1610" y="14613"/>
                  <a:pt x="1985" y="14543"/>
                </a:cubicBezTo>
                <a:cubicBezTo>
                  <a:pt x="2022" y="14537"/>
                  <a:pt x="2053" y="14570"/>
                  <a:pt x="2035" y="14597"/>
                </a:cubicBezTo>
                <a:cubicBezTo>
                  <a:pt x="1871" y="14903"/>
                  <a:pt x="1957" y="15281"/>
                  <a:pt x="2265" y="15507"/>
                </a:cubicBezTo>
                <a:cubicBezTo>
                  <a:pt x="2568" y="15722"/>
                  <a:pt x="2978" y="15721"/>
                  <a:pt x="3281" y="15527"/>
                </a:cubicBezTo>
                <a:cubicBezTo>
                  <a:pt x="3317" y="15505"/>
                  <a:pt x="3372" y="15528"/>
                  <a:pt x="3366" y="15566"/>
                </a:cubicBezTo>
                <a:cubicBezTo>
                  <a:pt x="3360" y="15883"/>
                  <a:pt x="3584" y="16185"/>
                  <a:pt x="3947" y="16287"/>
                </a:cubicBezTo>
                <a:cubicBezTo>
                  <a:pt x="4298" y="16390"/>
                  <a:pt x="4673" y="16271"/>
                  <a:pt x="4885" y="16023"/>
                </a:cubicBezTo>
                <a:cubicBezTo>
                  <a:pt x="4909" y="15996"/>
                  <a:pt x="4964" y="16001"/>
                  <a:pt x="4976" y="16038"/>
                </a:cubicBezTo>
                <a:cubicBezTo>
                  <a:pt x="5066" y="16334"/>
                  <a:pt x="5358" y="16567"/>
                  <a:pt x="5721" y="16593"/>
                </a:cubicBezTo>
                <a:cubicBezTo>
                  <a:pt x="5745" y="16593"/>
                  <a:pt x="5768" y="16593"/>
                  <a:pt x="5793" y="16593"/>
                </a:cubicBezTo>
                <a:cubicBezTo>
                  <a:pt x="5829" y="16593"/>
                  <a:pt x="5866" y="16594"/>
                  <a:pt x="5897" y="16588"/>
                </a:cubicBezTo>
                <a:cubicBezTo>
                  <a:pt x="5933" y="16583"/>
                  <a:pt x="5951" y="16620"/>
                  <a:pt x="5927" y="16647"/>
                </a:cubicBezTo>
                <a:cubicBezTo>
                  <a:pt x="5491" y="17040"/>
                  <a:pt x="4987" y="17417"/>
                  <a:pt x="4406" y="17751"/>
                </a:cubicBezTo>
                <a:cubicBezTo>
                  <a:pt x="3462" y="18278"/>
                  <a:pt x="3347" y="18747"/>
                  <a:pt x="5133" y="18414"/>
                </a:cubicBezTo>
                <a:cubicBezTo>
                  <a:pt x="5157" y="18408"/>
                  <a:pt x="5175" y="18435"/>
                  <a:pt x="5157" y="18451"/>
                </a:cubicBezTo>
                <a:cubicBezTo>
                  <a:pt x="4274" y="19264"/>
                  <a:pt x="3366" y="19668"/>
                  <a:pt x="4401" y="19706"/>
                </a:cubicBezTo>
                <a:cubicBezTo>
                  <a:pt x="5200" y="19733"/>
                  <a:pt x="6042" y="19231"/>
                  <a:pt x="6320" y="19053"/>
                </a:cubicBezTo>
                <a:cubicBezTo>
                  <a:pt x="6345" y="19037"/>
                  <a:pt x="6374" y="19065"/>
                  <a:pt x="6356" y="19087"/>
                </a:cubicBezTo>
                <a:cubicBezTo>
                  <a:pt x="6308" y="19157"/>
                  <a:pt x="6223" y="19263"/>
                  <a:pt x="6078" y="19398"/>
                </a:cubicBezTo>
                <a:cubicBezTo>
                  <a:pt x="5806" y="19645"/>
                  <a:pt x="5907" y="20189"/>
                  <a:pt x="8794" y="19177"/>
                </a:cubicBezTo>
                <a:cubicBezTo>
                  <a:pt x="9962" y="18768"/>
                  <a:pt x="10774" y="18192"/>
                  <a:pt x="11330" y="17648"/>
                </a:cubicBezTo>
                <a:cubicBezTo>
                  <a:pt x="11373" y="17611"/>
                  <a:pt x="11445" y="17633"/>
                  <a:pt x="11451" y="17687"/>
                </a:cubicBezTo>
                <a:cubicBezTo>
                  <a:pt x="11512" y="18214"/>
                  <a:pt x="11112" y="19177"/>
                  <a:pt x="10574" y="20157"/>
                </a:cubicBezTo>
                <a:cubicBezTo>
                  <a:pt x="10186" y="20318"/>
                  <a:pt x="9545" y="20712"/>
                  <a:pt x="9520" y="21326"/>
                </a:cubicBezTo>
                <a:cubicBezTo>
                  <a:pt x="9756" y="21051"/>
                  <a:pt x="10127" y="20890"/>
                  <a:pt x="10405" y="20809"/>
                </a:cubicBezTo>
                <a:cubicBezTo>
                  <a:pt x="10315" y="21197"/>
                  <a:pt x="10557" y="21330"/>
                  <a:pt x="10769" y="21341"/>
                </a:cubicBezTo>
                <a:cubicBezTo>
                  <a:pt x="11071" y="21352"/>
                  <a:pt x="11143" y="21418"/>
                  <a:pt x="11234" y="21536"/>
                </a:cubicBezTo>
                <a:cubicBezTo>
                  <a:pt x="11561" y="21272"/>
                  <a:pt x="11289" y="20932"/>
                  <a:pt x="11289" y="20932"/>
                </a:cubicBezTo>
                <a:cubicBezTo>
                  <a:pt x="11289" y="20932"/>
                  <a:pt x="11669" y="21260"/>
                  <a:pt x="11996" y="21260"/>
                </a:cubicBezTo>
                <a:cubicBezTo>
                  <a:pt x="12323" y="21260"/>
                  <a:pt x="11791" y="21260"/>
                  <a:pt x="13201" y="21260"/>
                </a:cubicBezTo>
                <a:cubicBezTo>
                  <a:pt x="13146" y="21007"/>
                  <a:pt x="13099" y="20868"/>
                  <a:pt x="12009" y="20685"/>
                </a:cubicBezTo>
                <a:cubicBezTo>
                  <a:pt x="11053" y="20243"/>
                  <a:pt x="11706" y="19151"/>
                  <a:pt x="12287" y="17956"/>
                </a:cubicBezTo>
                <a:cubicBezTo>
                  <a:pt x="12312" y="17908"/>
                  <a:pt x="12360" y="17865"/>
                  <a:pt x="12414" y="17848"/>
                </a:cubicBezTo>
                <a:cubicBezTo>
                  <a:pt x="12904" y="17692"/>
                  <a:pt x="13219" y="17309"/>
                  <a:pt x="13418" y="16921"/>
                </a:cubicBezTo>
                <a:cubicBezTo>
                  <a:pt x="13430" y="16895"/>
                  <a:pt x="13479" y="16906"/>
                  <a:pt x="13479" y="16938"/>
                </a:cubicBezTo>
                <a:cubicBezTo>
                  <a:pt x="13467" y="17148"/>
                  <a:pt x="13438" y="17357"/>
                  <a:pt x="13401" y="17546"/>
                </a:cubicBezTo>
                <a:cubicBezTo>
                  <a:pt x="13377" y="17669"/>
                  <a:pt x="13413" y="17800"/>
                  <a:pt x="13498" y="17902"/>
                </a:cubicBezTo>
                <a:cubicBezTo>
                  <a:pt x="13891" y="18371"/>
                  <a:pt x="14400" y="19227"/>
                  <a:pt x="14587" y="20298"/>
                </a:cubicBezTo>
                <a:cubicBezTo>
                  <a:pt x="14242" y="20459"/>
                  <a:pt x="13782" y="20717"/>
                  <a:pt x="13927" y="21326"/>
                </a:cubicBezTo>
                <a:cubicBezTo>
                  <a:pt x="14090" y="21051"/>
                  <a:pt x="14417" y="20890"/>
                  <a:pt x="14665" y="20809"/>
                </a:cubicBezTo>
                <a:cubicBezTo>
                  <a:pt x="14737" y="21310"/>
                  <a:pt x="15096" y="21260"/>
                  <a:pt x="15313" y="21309"/>
                </a:cubicBezTo>
                <a:cubicBezTo>
                  <a:pt x="15531" y="21357"/>
                  <a:pt x="15530" y="21357"/>
                  <a:pt x="15694" y="21529"/>
                </a:cubicBezTo>
                <a:cubicBezTo>
                  <a:pt x="15845" y="21163"/>
                  <a:pt x="15633" y="20959"/>
                  <a:pt x="15633" y="20959"/>
                </a:cubicBezTo>
                <a:cubicBezTo>
                  <a:pt x="15633" y="20959"/>
                  <a:pt x="15960" y="21255"/>
                  <a:pt x="16293" y="21255"/>
                </a:cubicBezTo>
                <a:cubicBezTo>
                  <a:pt x="16620" y="21255"/>
                  <a:pt x="16250" y="21255"/>
                  <a:pt x="17660" y="21255"/>
                </a:cubicBezTo>
                <a:cubicBezTo>
                  <a:pt x="17485" y="21002"/>
                  <a:pt x="17334" y="20852"/>
                  <a:pt x="16233" y="20680"/>
                </a:cubicBezTo>
                <a:cubicBezTo>
                  <a:pt x="15319" y="20114"/>
                  <a:pt x="14859" y="19452"/>
                  <a:pt x="14587" y="17800"/>
                </a:cubicBezTo>
                <a:cubicBezTo>
                  <a:pt x="15077" y="17644"/>
                  <a:pt x="15216" y="17191"/>
                  <a:pt x="15228" y="16760"/>
                </a:cubicBezTo>
                <a:cubicBezTo>
                  <a:pt x="15228" y="16712"/>
                  <a:pt x="15276" y="16679"/>
                  <a:pt x="15325" y="16679"/>
                </a:cubicBezTo>
                <a:cubicBezTo>
                  <a:pt x="20233" y="16948"/>
                  <a:pt x="21583" y="13875"/>
                  <a:pt x="21583" y="10650"/>
                </a:cubicBezTo>
                <a:cubicBezTo>
                  <a:pt x="21583" y="8911"/>
                  <a:pt x="20984" y="7238"/>
                  <a:pt x="20373" y="5871"/>
                </a:cubicBezTo>
                <a:cubicBezTo>
                  <a:pt x="20348" y="5822"/>
                  <a:pt x="20372" y="5768"/>
                  <a:pt x="20414" y="5736"/>
                </a:cubicBezTo>
                <a:cubicBezTo>
                  <a:pt x="20626" y="5585"/>
                  <a:pt x="20705" y="5321"/>
                  <a:pt x="20651" y="5073"/>
                </a:cubicBezTo>
                <a:cubicBezTo>
                  <a:pt x="20645" y="5030"/>
                  <a:pt x="20663" y="4987"/>
                  <a:pt x="20700" y="4960"/>
                </a:cubicBezTo>
                <a:cubicBezTo>
                  <a:pt x="21142" y="4675"/>
                  <a:pt x="20892" y="4261"/>
                  <a:pt x="20475" y="3475"/>
                </a:cubicBezTo>
                <a:cubicBezTo>
                  <a:pt x="20208" y="2974"/>
                  <a:pt x="20263" y="2646"/>
                  <a:pt x="20384" y="2430"/>
                </a:cubicBezTo>
                <a:cubicBezTo>
                  <a:pt x="20408" y="2387"/>
                  <a:pt x="20464" y="2361"/>
                  <a:pt x="20518" y="2371"/>
                </a:cubicBezTo>
                <a:cubicBezTo>
                  <a:pt x="20887" y="2436"/>
                  <a:pt x="21244" y="2532"/>
                  <a:pt x="21492" y="2602"/>
                </a:cubicBezTo>
                <a:cubicBezTo>
                  <a:pt x="21535" y="2613"/>
                  <a:pt x="21578" y="2581"/>
                  <a:pt x="21572" y="2543"/>
                </a:cubicBezTo>
                <a:cubicBezTo>
                  <a:pt x="21505" y="1978"/>
                  <a:pt x="21087" y="1751"/>
                  <a:pt x="20917" y="1687"/>
                </a:cubicBezTo>
                <a:cubicBezTo>
                  <a:pt x="20881" y="1671"/>
                  <a:pt x="20862" y="1639"/>
                  <a:pt x="20868" y="1601"/>
                </a:cubicBezTo>
                <a:cubicBezTo>
                  <a:pt x="20953" y="1278"/>
                  <a:pt x="20651" y="1030"/>
                  <a:pt x="20378" y="1041"/>
                </a:cubicBezTo>
                <a:cubicBezTo>
                  <a:pt x="20342" y="1041"/>
                  <a:pt x="20311" y="1024"/>
                  <a:pt x="20293" y="992"/>
                </a:cubicBezTo>
                <a:cubicBezTo>
                  <a:pt x="19978" y="364"/>
                  <a:pt x="19341" y="45"/>
                  <a:pt x="18674" y="4"/>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0" name="Chicken">
            <a:extLst>
              <a:ext uri="{FF2B5EF4-FFF2-40B4-BE49-F238E27FC236}">
                <a16:creationId xmlns:a16="http://schemas.microsoft.com/office/drawing/2014/main" id="{BCCFDDA2-2B20-4755-9ACF-9E8D753C4292}"/>
              </a:ext>
            </a:extLst>
          </p:cNvPr>
          <p:cNvSpPr/>
          <p:nvPr/>
        </p:nvSpPr>
        <p:spPr>
          <a:xfrm>
            <a:off x="3682695" y="2356896"/>
            <a:ext cx="272762" cy="267385"/>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1" name="Eagle In Flight">
            <a:extLst>
              <a:ext uri="{FF2B5EF4-FFF2-40B4-BE49-F238E27FC236}">
                <a16:creationId xmlns:a16="http://schemas.microsoft.com/office/drawing/2014/main" id="{8D83A08F-2A54-44FF-BF83-25D462ADEE21}"/>
              </a:ext>
            </a:extLst>
          </p:cNvPr>
          <p:cNvSpPr/>
          <p:nvPr/>
        </p:nvSpPr>
        <p:spPr>
          <a:xfrm>
            <a:off x="3941475" y="2686816"/>
            <a:ext cx="551343" cy="551130"/>
          </a:xfrm>
          <a:custGeom>
            <a:avLst/>
            <a:gdLst/>
            <a:ahLst/>
            <a:cxnLst>
              <a:cxn ang="0">
                <a:pos x="wd2" y="hd2"/>
              </a:cxn>
              <a:cxn ang="5400000">
                <a:pos x="wd2" y="hd2"/>
              </a:cxn>
              <a:cxn ang="10800000">
                <a:pos x="wd2" y="hd2"/>
              </a:cxn>
              <a:cxn ang="16200000">
                <a:pos x="wd2" y="hd2"/>
              </a:cxn>
            </a:cxnLst>
            <a:rect l="0" t="0" r="r" b="b"/>
            <a:pathLst>
              <a:path w="21040" h="21590" extrusionOk="0">
                <a:moveTo>
                  <a:pt x="3268" y="2"/>
                </a:moveTo>
                <a:cubicBezTo>
                  <a:pt x="3258" y="6"/>
                  <a:pt x="3250" y="16"/>
                  <a:pt x="3250" y="29"/>
                </a:cubicBezTo>
                <a:cubicBezTo>
                  <a:pt x="3235" y="229"/>
                  <a:pt x="3307" y="959"/>
                  <a:pt x="4633" y="2524"/>
                </a:cubicBezTo>
                <a:cubicBezTo>
                  <a:pt x="4643" y="2540"/>
                  <a:pt x="4627" y="2562"/>
                  <a:pt x="4611" y="2551"/>
                </a:cubicBezTo>
                <a:cubicBezTo>
                  <a:pt x="3633" y="1839"/>
                  <a:pt x="1772" y="376"/>
                  <a:pt x="1446" y="122"/>
                </a:cubicBezTo>
                <a:cubicBezTo>
                  <a:pt x="1425" y="106"/>
                  <a:pt x="1393" y="122"/>
                  <a:pt x="1393" y="149"/>
                </a:cubicBezTo>
                <a:cubicBezTo>
                  <a:pt x="1398" y="392"/>
                  <a:pt x="1587" y="1320"/>
                  <a:pt x="3901" y="2988"/>
                </a:cubicBezTo>
                <a:cubicBezTo>
                  <a:pt x="3917" y="2999"/>
                  <a:pt x="3902" y="3026"/>
                  <a:pt x="3886" y="3015"/>
                </a:cubicBezTo>
                <a:cubicBezTo>
                  <a:pt x="2756" y="2454"/>
                  <a:pt x="715" y="1563"/>
                  <a:pt x="257" y="1364"/>
                </a:cubicBezTo>
                <a:cubicBezTo>
                  <a:pt x="226" y="1353"/>
                  <a:pt x="199" y="1384"/>
                  <a:pt x="215" y="1411"/>
                </a:cubicBezTo>
                <a:cubicBezTo>
                  <a:pt x="393" y="1692"/>
                  <a:pt x="1120" y="2600"/>
                  <a:pt x="3466" y="3636"/>
                </a:cubicBezTo>
                <a:cubicBezTo>
                  <a:pt x="3481" y="3641"/>
                  <a:pt x="3475" y="3674"/>
                  <a:pt x="3454" y="3668"/>
                </a:cubicBezTo>
                <a:cubicBezTo>
                  <a:pt x="1492" y="3301"/>
                  <a:pt x="378" y="3053"/>
                  <a:pt x="78" y="2988"/>
                </a:cubicBezTo>
                <a:cubicBezTo>
                  <a:pt x="47" y="2983"/>
                  <a:pt x="26" y="3015"/>
                  <a:pt x="47" y="3042"/>
                </a:cubicBezTo>
                <a:cubicBezTo>
                  <a:pt x="215" y="3247"/>
                  <a:pt x="877" y="3841"/>
                  <a:pt x="3191" y="4397"/>
                </a:cubicBezTo>
                <a:cubicBezTo>
                  <a:pt x="3212" y="4402"/>
                  <a:pt x="3207" y="4434"/>
                  <a:pt x="3186" y="4429"/>
                </a:cubicBezTo>
                <a:cubicBezTo>
                  <a:pt x="1445" y="4294"/>
                  <a:pt x="462" y="4230"/>
                  <a:pt x="131" y="4208"/>
                </a:cubicBezTo>
                <a:cubicBezTo>
                  <a:pt x="94" y="4208"/>
                  <a:pt x="83" y="4251"/>
                  <a:pt x="109" y="4272"/>
                </a:cubicBezTo>
                <a:cubicBezTo>
                  <a:pt x="393" y="4450"/>
                  <a:pt x="1215" y="4910"/>
                  <a:pt x="2356" y="5148"/>
                </a:cubicBezTo>
                <a:cubicBezTo>
                  <a:pt x="2382" y="5153"/>
                  <a:pt x="2382" y="5191"/>
                  <a:pt x="2356" y="5197"/>
                </a:cubicBezTo>
                <a:cubicBezTo>
                  <a:pt x="1457" y="5445"/>
                  <a:pt x="1256" y="5811"/>
                  <a:pt x="1219" y="5909"/>
                </a:cubicBezTo>
                <a:cubicBezTo>
                  <a:pt x="1214" y="5919"/>
                  <a:pt x="1220" y="5935"/>
                  <a:pt x="1230" y="5946"/>
                </a:cubicBezTo>
                <a:cubicBezTo>
                  <a:pt x="1309" y="6005"/>
                  <a:pt x="1672" y="6243"/>
                  <a:pt x="2177" y="6314"/>
                </a:cubicBezTo>
                <a:cubicBezTo>
                  <a:pt x="2209" y="6319"/>
                  <a:pt x="2224" y="6357"/>
                  <a:pt x="2203" y="6384"/>
                </a:cubicBezTo>
                <a:cubicBezTo>
                  <a:pt x="1883" y="6784"/>
                  <a:pt x="2113" y="7470"/>
                  <a:pt x="2687" y="7626"/>
                </a:cubicBezTo>
                <a:cubicBezTo>
                  <a:pt x="2718" y="7631"/>
                  <a:pt x="2729" y="7668"/>
                  <a:pt x="2708" y="7695"/>
                </a:cubicBezTo>
                <a:cubicBezTo>
                  <a:pt x="2350" y="8149"/>
                  <a:pt x="2640" y="8900"/>
                  <a:pt x="3413" y="8895"/>
                </a:cubicBezTo>
                <a:cubicBezTo>
                  <a:pt x="3434" y="8895"/>
                  <a:pt x="3449" y="8911"/>
                  <a:pt x="3454" y="8927"/>
                </a:cubicBezTo>
                <a:cubicBezTo>
                  <a:pt x="3754" y="10120"/>
                  <a:pt x="5690" y="11308"/>
                  <a:pt x="5832" y="13030"/>
                </a:cubicBezTo>
                <a:cubicBezTo>
                  <a:pt x="5832" y="13057"/>
                  <a:pt x="5816" y="13083"/>
                  <a:pt x="5790" y="13094"/>
                </a:cubicBezTo>
                <a:cubicBezTo>
                  <a:pt x="2871" y="13915"/>
                  <a:pt x="-547" y="13024"/>
                  <a:pt x="121" y="14488"/>
                </a:cubicBezTo>
                <a:cubicBezTo>
                  <a:pt x="121" y="14488"/>
                  <a:pt x="199" y="14675"/>
                  <a:pt x="404" y="14854"/>
                </a:cubicBezTo>
                <a:cubicBezTo>
                  <a:pt x="435" y="14881"/>
                  <a:pt x="431" y="14930"/>
                  <a:pt x="394" y="14951"/>
                </a:cubicBezTo>
                <a:cubicBezTo>
                  <a:pt x="110" y="15086"/>
                  <a:pt x="-6" y="15685"/>
                  <a:pt x="284" y="15933"/>
                </a:cubicBezTo>
                <a:cubicBezTo>
                  <a:pt x="315" y="15960"/>
                  <a:pt x="309" y="16005"/>
                  <a:pt x="272" y="16026"/>
                </a:cubicBezTo>
                <a:cubicBezTo>
                  <a:pt x="-12" y="16210"/>
                  <a:pt x="-95" y="16593"/>
                  <a:pt x="126" y="17057"/>
                </a:cubicBezTo>
                <a:cubicBezTo>
                  <a:pt x="399" y="17629"/>
                  <a:pt x="1014" y="17559"/>
                  <a:pt x="1240" y="17511"/>
                </a:cubicBezTo>
                <a:cubicBezTo>
                  <a:pt x="1288" y="17500"/>
                  <a:pt x="1331" y="17522"/>
                  <a:pt x="1357" y="17565"/>
                </a:cubicBezTo>
                <a:cubicBezTo>
                  <a:pt x="1420" y="17678"/>
                  <a:pt x="1592" y="17893"/>
                  <a:pt x="2060" y="17985"/>
                </a:cubicBezTo>
                <a:cubicBezTo>
                  <a:pt x="2581" y="18087"/>
                  <a:pt x="2845" y="17915"/>
                  <a:pt x="2945" y="17823"/>
                </a:cubicBezTo>
                <a:cubicBezTo>
                  <a:pt x="2971" y="17801"/>
                  <a:pt x="3008" y="17807"/>
                  <a:pt x="3023" y="17840"/>
                </a:cubicBezTo>
                <a:cubicBezTo>
                  <a:pt x="3092" y="17964"/>
                  <a:pt x="3291" y="18217"/>
                  <a:pt x="3870" y="18228"/>
                </a:cubicBezTo>
                <a:cubicBezTo>
                  <a:pt x="4538" y="18239"/>
                  <a:pt x="6311" y="17484"/>
                  <a:pt x="7852" y="15481"/>
                </a:cubicBezTo>
                <a:cubicBezTo>
                  <a:pt x="7873" y="15449"/>
                  <a:pt x="7914" y="15437"/>
                  <a:pt x="7951" y="15447"/>
                </a:cubicBezTo>
                <a:cubicBezTo>
                  <a:pt x="9650" y="16014"/>
                  <a:pt x="9803" y="17445"/>
                  <a:pt x="12490" y="17656"/>
                </a:cubicBezTo>
                <a:cubicBezTo>
                  <a:pt x="12517" y="17656"/>
                  <a:pt x="12533" y="17678"/>
                  <a:pt x="12538" y="17705"/>
                </a:cubicBezTo>
                <a:cubicBezTo>
                  <a:pt x="12638" y="18374"/>
                  <a:pt x="13427" y="18957"/>
                  <a:pt x="14226" y="18795"/>
                </a:cubicBezTo>
                <a:cubicBezTo>
                  <a:pt x="14263" y="18789"/>
                  <a:pt x="14299" y="18828"/>
                  <a:pt x="14284" y="18866"/>
                </a:cubicBezTo>
                <a:cubicBezTo>
                  <a:pt x="14099" y="19449"/>
                  <a:pt x="14321" y="19956"/>
                  <a:pt x="14384" y="20080"/>
                </a:cubicBezTo>
                <a:cubicBezTo>
                  <a:pt x="14394" y="20096"/>
                  <a:pt x="14410" y="20108"/>
                  <a:pt x="14431" y="20102"/>
                </a:cubicBezTo>
                <a:cubicBezTo>
                  <a:pt x="14573" y="20064"/>
                  <a:pt x="15152" y="19869"/>
                  <a:pt x="15620" y="19281"/>
                </a:cubicBezTo>
                <a:cubicBezTo>
                  <a:pt x="15630" y="19264"/>
                  <a:pt x="15651" y="19276"/>
                  <a:pt x="15651" y="19297"/>
                </a:cubicBezTo>
                <a:cubicBezTo>
                  <a:pt x="15409" y="20771"/>
                  <a:pt x="15904" y="21290"/>
                  <a:pt x="16062" y="21420"/>
                </a:cubicBezTo>
                <a:cubicBezTo>
                  <a:pt x="16083" y="21436"/>
                  <a:pt x="16114" y="21425"/>
                  <a:pt x="16124" y="21398"/>
                </a:cubicBezTo>
                <a:cubicBezTo>
                  <a:pt x="16193" y="21182"/>
                  <a:pt x="16477" y="20340"/>
                  <a:pt x="16777" y="19535"/>
                </a:cubicBezTo>
                <a:cubicBezTo>
                  <a:pt x="16782" y="19514"/>
                  <a:pt x="16813" y="19524"/>
                  <a:pt x="16808" y="19540"/>
                </a:cubicBezTo>
                <a:cubicBezTo>
                  <a:pt x="16692" y="21063"/>
                  <a:pt x="17140" y="21485"/>
                  <a:pt x="17293" y="21582"/>
                </a:cubicBezTo>
                <a:cubicBezTo>
                  <a:pt x="17314" y="21598"/>
                  <a:pt x="17345" y="21587"/>
                  <a:pt x="17355" y="21555"/>
                </a:cubicBezTo>
                <a:lnTo>
                  <a:pt x="17871" y="19638"/>
                </a:lnTo>
                <a:cubicBezTo>
                  <a:pt x="17877" y="19622"/>
                  <a:pt x="17903" y="19622"/>
                  <a:pt x="17903" y="19638"/>
                </a:cubicBezTo>
                <a:cubicBezTo>
                  <a:pt x="18076" y="20362"/>
                  <a:pt x="18533" y="20923"/>
                  <a:pt x="18680" y="21096"/>
                </a:cubicBezTo>
                <a:cubicBezTo>
                  <a:pt x="18701" y="21118"/>
                  <a:pt x="18739" y="21111"/>
                  <a:pt x="18749" y="21079"/>
                </a:cubicBezTo>
                <a:cubicBezTo>
                  <a:pt x="18817" y="20863"/>
                  <a:pt x="19013" y="20140"/>
                  <a:pt x="18923" y="19368"/>
                </a:cubicBezTo>
                <a:cubicBezTo>
                  <a:pt x="18923" y="19352"/>
                  <a:pt x="18944" y="19340"/>
                  <a:pt x="18955" y="19357"/>
                </a:cubicBezTo>
                <a:cubicBezTo>
                  <a:pt x="19354" y="19875"/>
                  <a:pt x="19901" y="20173"/>
                  <a:pt x="20069" y="20259"/>
                </a:cubicBezTo>
                <a:cubicBezTo>
                  <a:pt x="20095" y="20270"/>
                  <a:pt x="20126" y="20252"/>
                  <a:pt x="20126" y="20225"/>
                </a:cubicBezTo>
                <a:cubicBezTo>
                  <a:pt x="20142" y="20015"/>
                  <a:pt x="20174" y="19287"/>
                  <a:pt x="19863" y="18726"/>
                </a:cubicBezTo>
                <a:cubicBezTo>
                  <a:pt x="19853" y="18709"/>
                  <a:pt x="19869" y="18693"/>
                  <a:pt x="19885" y="18699"/>
                </a:cubicBezTo>
                <a:cubicBezTo>
                  <a:pt x="20474" y="18931"/>
                  <a:pt x="20853" y="18952"/>
                  <a:pt x="21001" y="18947"/>
                </a:cubicBezTo>
                <a:cubicBezTo>
                  <a:pt x="21032" y="18947"/>
                  <a:pt x="21053" y="18909"/>
                  <a:pt x="21032" y="18882"/>
                </a:cubicBezTo>
                <a:cubicBezTo>
                  <a:pt x="20785" y="18548"/>
                  <a:pt x="19565" y="16878"/>
                  <a:pt x="18692" y="15685"/>
                </a:cubicBezTo>
                <a:cubicBezTo>
                  <a:pt x="18513" y="15442"/>
                  <a:pt x="18270" y="15259"/>
                  <a:pt x="17996" y="15146"/>
                </a:cubicBezTo>
                <a:cubicBezTo>
                  <a:pt x="17244" y="14843"/>
                  <a:pt x="15820" y="13889"/>
                  <a:pt x="14857" y="13214"/>
                </a:cubicBezTo>
                <a:cubicBezTo>
                  <a:pt x="14826" y="13192"/>
                  <a:pt x="14826" y="13148"/>
                  <a:pt x="14857" y="13126"/>
                </a:cubicBezTo>
                <a:cubicBezTo>
                  <a:pt x="16014" y="12197"/>
                  <a:pt x="16792" y="12047"/>
                  <a:pt x="16992" y="12014"/>
                </a:cubicBezTo>
                <a:cubicBezTo>
                  <a:pt x="17024" y="12009"/>
                  <a:pt x="17055" y="12025"/>
                  <a:pt x="17076" y="12046"/>
                </a:cubicBezTo>
                <a:lnTo>
                  <a:pt x="17219" y="12242"/>
                </a:lnTo>
                <a:cubicBezTo>
                  <a:pt x="17229" y="12258"/>
                  <a:pt x="17255" y="12251"/>
                  <a:pt x="17260" y="12235"/>
                </a:cubicBezTo>
                <a:cubicBezTo>
                  <a:pt x="17707" y="11091"/>
                  <a:pt x="16561" y="11216"/>
                  <a:pt x="16361" y="11248"/>
                </a:cubicBezTo>
                <a:cubicBezTo>
                  <a:pt x="16350" y="11248"/>
                  <a:pt x="16340" y="11237"/>
                  <a:pt x="16340" y="11226"/>
                </a:cubicBezTo>
                <a:cubicBezTo>
                  <a:pt x="16371" y="11118"/>
                  <a:pt x="16372" y="10746"/>
                  <a:pt x="14795" y="11005"/>
                </a:cubicBezTo>
                <a:cubicBezTo>
                  <a:pt x="14369" y="11076"/>
                  <a:pt x="13989" y="11086"/>
                  <a:pt x="13647" y="11064"/>
                </a:cubicBezTo>
                <a:cubicBezTo>
                  <a:pt x="13626" y="11064"/>
                  <a:pt x="13617" y="11049"/>
                  <a:pt x="13611" y="11027"/>
                </a:cubicBezTo>
                <a:cubicBezTo>
                  <a:pt x="13585" y="10828"/>
                  <a:pt x="13469" y="10573"/>
                  <a:pt x="13117" y="10357"/>
                </a:cubicBezTo>
                <a:cubicBezTo>
                  <a:pt x="12449" y="9953"/>
                  <a:pt x="10603" y="9655"/>
                  <a:pt x="9514" y="6000"/>
                </a:cubicBezTo>
                <a:cubicBezTo>
                  <a:pt x="9435" y="5730"/>
                  <a:pt x="9288" y="5487"/>
                  <a:pt x="9088" y="5293"/>
                </a:cubicBezTo>
                <a:cubicBezTo>
                  <a:pt x="6474" y="2755"/>
                  <a:pt x="3682" y="331"/>
                  <a:pt x="3303" y="7"/>
                </a:cubicBezTo>
                <a:cubicBezTo>
                  <a:pt x="3292" y="-1"/>
                  <a:pt x="3279" y="-2"/>
                  <a:pt x="3268" y="2"/>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2" name="Monkey">
            <a:extLst>
              <a:ext uri="{FF2B5EF4-FFF2-40B4-BE49-F238E27FC236}">
                <a16:creationId xmlns:a16="http://schemas.microsoft.com/office/drawing/2014/main" id="{EF7BAEB3-0163-4298-A3B7-D1C3160731B2}"/>
              </a:ext>
            </a:extLst>
          </p:cNvPr>
          <p:cNvSpPr/>
          <p:nvPr/>
        </p:nvSpPr>
        <p:spPr>
          <a:xfrm>
            <a:off x="4256867" y="1686430"/>
            <a:ext cx="551337" cy="478044"/>
          </a:xfrm>
          <a:custGeom>
            <a:avLst/>
            <a:gdLst/>
            <a:ahLst/>
            <a:cxnLst>
              <a:cxn ang="0">
                <a:pos x="wd2" y="hd2"/>
              </a:cxn>
              <a:cxn ang="5400000">
                <a:pos x="wd2" y="hd2"/>
              </a:cxn>
              <a:cxn ang="10800000">
                <a:pos x="wd2" y="hd2"/>
              </a:cxn>
              <a:cxn ang="16200000">
                <a:pos x="wd2" y="hd2"/>
              </a:cxn>
            </a:cxnLst>
            <a:rect l="0" t="0" r="r" b="b"/>
            <a:pathLst>
              <a:path w="21032" h="21600" extrusionOk="0">
                <a:moveTo>
                  <a:pt x="4595" y="0"/>
                </a:moveTo>
                <a:cubicBezTo>
                  <a:pt x="3121" y="0"/>
                  <a:pt x="162" y="1241"/>
                  <a:pt x="4" y="5709"/>
                </a:cubicBezTo>
                <a:cubicBezTo>
                  <a:pt x="-132" y="9630"/>
                  <a:pt x="2796" y="11513"/>
                  <a:pt x="4480" y="12265"/>
                </a:cubicBezTo>
                <a:cubicBezTo>
                  <a:pt x="4606" y="13104"/>
                  <a:pt x="4664" y="14006"/>
                  <a:pt x="4375" y="14267"/>
                </a:cubicBezTo>
                <a:cubicBezTo>
                  <a:pt x="3803" y="14783"/>
                  <a:pt x="2024" y="14484"/>
                  <a:pt x="1867" y="15143"/>
                </a:cubicBezTo>
                <a:cubicBezTo>
                  <a:pt x="1720" y="15777"/>
                  <a:pt x="1977" y="17604"/>
                  <a:pt x="1132" y="17965"/>
                </a:cubicBezTo>
                <a:cubicBezTo>
                  <a:pt x="1069" y="17990"/>
                  <a:pt x="1034" y="18057"/>
                  <a:pt x="1034" y="18138"/>
                </a:cubicBezTo>
                <a:lnTo>
                  <a:pt x="1034" y="18145"/>
                </a:lnTo>
                <a:cubicBezTo>
                  <a:pt x="1034" y="18245"/>
                  <a:pt x="1096" y="18318"/>
                  <a:pt x="1180" y="18324"/>
                </a:cubicBezTo>
                <a:cubicBezTo>
                  <a:pt x="1358" y="18330"/>
                  <a:pt x="1653" y="18305"/>
                  <a:pt x="1826" y="18106"/>
                </a:cubicBezTo>
                <a:cubicBezTo>
                  <a:pt x="1847" y="18088"/>
                  <a:pt x="1877" y="18106"/>
                  <a:pt x="1867" y="18138"/>
                </a:cubicBezTo>
                <a:cubicBezTo>
                  <a:pt x="1793" y="18423"/>
                  <a:pt x="1678" y="18617"/>
                  <a:pt x="1573" y="18747"/>
                </a:cubicBezTo>
                <a:cubicBezTo>
                  <a:pt x="1505" y="18828"/>
                  <a:pt x="1520" y="18965"/>
                  <a:pt x="1604" y="19027"/>
                </a:cubicBezTo>
                <a:cubicBezTo>
                  <a:pt x="1610" y="19027"/>
                  <a:pt x="1611" y="19033"/>
                  <a:pt x="1616" y="19033"/>
                </a:cubicBezTo>
                <a:cubicBezTo>
                  <a:pt x="1668" y="19070"/>
                  <a:pt x="1731" y="19064"/>
                  <a:pt x="1778" y="19027"/>
                </a:cubicBezTo>
                <a:cubicBezTo>
                  <a:pt x="1915" y="18909"/>
                  <a:pt x="2214" y="18604"/>
                  <a:pt x="2408" y="18064"/>
                </a:cubicBezTo>
                <a:cubicBezTo>
                  <a:pt x="2418" y="18039"/>
                  <a:pt x="2450" y="18039"/>
                  <a:pt x="2460" y="18070"/>
                </a:cubicBezTo>
                <a:cubicBezTo>
                  <a:pt x="2507" y="18331"/>
                  <a:pt x="2497" y="18548"/>
                  <a:pt x="2465" y="18716"/>
                </a:cubicBezTo>
                <a:cubicBezTo>
                  <a:pt x="2444" y="18822"/>
                  <a:pt x="2513" y="18928"/>
                  <a:pt x="2608" y="18928"/>
                </a:cubicBezTo>
                <a:cubicBezTo>
                  <a:pt x="2613" y="18928"/>
                  <a:pt x="2612" y="18928"/>
                  <a:pt x="2618" y="18928"/>
                </a:cubicBezTo>
                <a:cubicBezTo>
                  <a:pt x="2675" y="18928"/>
                  <a:pt x="2727" y="18883"/>
                  <a:pt x="2754" y="18821"/>
                </a:cubicBezTo>
                <a:cubicBezTo>
                  <a:pt x="2864" y="18510"/>
                  <a:pt x="3158" y="17498"/>
                  <a:pt x="2675" y="16423"/>
                </a:cubicBezTo>
                <a:cubicBezTo>
                  <a:pt x="2638" y="16342"/>
                  <a:pt x="2649" y="16248"/>
                  <a:pt x="2701" y="16180"/>
                </a:cubicBezTo>
                <a:cubicBezTo>
                  <a:pt x="2964" y="15838"/>
                  <a:pt x="3625" y="16031"/>
                  <a:pt x="4170" y="16149"/>
                </a:cubicBezTo>
                <a:cubicBezTo>
                  <a:pt x="5031" y="16335"/>
                  <a:pt x="5729" y="16759"/>
                  <a:pt x="6149" y="15510"/>
                </a:cubicBezTo>
                <a:cubicBezTo>
                  <a:pt x="6590" y="16865"/>
                  <a:pt x="5781" y="17884"/>
                  <a:pt x="5561" y="19089"/>
                </a:cubicBezTo>
                <a:cubicBezTo>
                  <a:pt x="5372" y="20114"/>
                  <a:pt x="5776" y="20897"/>
                  <a:pt x="6059" y="21301"/>
                </a:cubicBezTo>
                <a:cubicBezTo>
                  <a:pt x="6180" y="21475"/>
                  <a:pt x="6389" y="21525"/>
                  <a:pt x="6557" y="21425"/>
                </a:cubicBezTo>
                <a:cubicBezTo>
                  <a:pt x="6751" y="21313"/>
                  <a:pt x="7045" y="21196"/>
                  <a:pt x="7397" y="21196"/>
                </a:cubicBezTo>
                <a:cubicBezTo>
                  <a:pt x="7864" y="21196"/>
                  <a:pt x="8231" y="21389"/>
                  <a:pt x="8415" y="21507"/>
                </a:cubicBezTo>
                <a:cubicBezTo>
                  <a:pt x="8494" y="21556"/>
                  <a:pt x="8593" y="21544"/>
                  <a:pt x="8656" y="21470"/>
                </a:cubicBezTo>
                <a:cubicBezTo>
                  <a:pt x="8724" y="21395"/>
                  <a:pt x="8736" y="21270"/>
                  <a:pt x="8694" y="21177"/>
                </a:cubicBezTo>
                <a:cubicBezTo>
                  <a:pt x="8594" y="20965"/>
                  <a:pt x="8352" y="20612"/>
                  <a:pt x="7838" y="20413"/>
                </a:cubicBezTo>
                <a:cubicBezTo>
                  <a:pt x="7297" y="20208"/>
                  <a:pt x="6815" y="20426"/>
                  <a:pt x="6705" y="19984"/>
                </a:cubicBezTo>
                <a:cubicBezTo>
                  <a:pt x="6548" y="19375"/>
                  <a:pt x="7507" y="18350"/>
                  <a:pt x="8267" y="16499"/>
                </a:cubicBezTo>
                <a:cubicBezTo>
                  <a:pt x="8530" y="15852"/>
                  <a:pt x="8573" y="15136"/>
                  <a:pt x="8515" y="14471"/>
                </a:cubicBezTo>
                <a:cubicBezTo>
                  <a:pt x="9139" y="14900"/>
                  <a:pt x="9889" y="15298"/>
                  <a:pt x="10781" y="15609"/>
                </a:cubicBezTo>
                <a:cubicBezTo>
                  <a:pt x="11054" y="15702"/>
                  <a:pt x="11368" y="15772"/>
                  <a:pt x="11704" y="15815"/>
                </a:cubicBezTo>
                <a:lnTo>
                  <a:pt x="11301" y="16629"/>
                </a:lnTo>
                <a:cubicBezTo>
                  <a:pt x="11180" y="16865"/>
                  <a:pt x="11121" y="17138"/>
                  <a:pt x="11127" y="17411"/>
                </a:cubicBezTo>
                <a:cubicBezTo>
                  <a:pt x="11137" y="18107"/>
                  <a:pt x="11258" y="19525"/>
                  <a:pt x="12014" y="21159"/>
                </a:cubicBezTo>
                <a:cubicBezTo>
                  <a:pt x="12119" y="21389"/>
                  <a:pt x="12360" y="21481"/>
                  <a:pt x="12560" y="21369"/>
                </a:cubicBezTo>
                <a:cubicBezTo>
                  <a:pt x="13299" y="20971"/>
                  <a:pt x="13919" y="21295"/>
                  <a:pt x="14181" y="21487"/>
                </a:cubicBezTo>
                <a:cubicBezTo>
                  <a:pt x="14265" y="21550"/>
                  <a:pt x="14370" y="21537"/>
                  <a:pt x="14443" y="21456"/>
                </a:cubicBezTo>
                <a:cubicBezTo>
                  <a:pt x="14522" y="21369"/>
                  <a:pt x="14537" y="21234"/>
                  <a:pt x="14480" y="21128"/>
                </a:cubicBezTo>
                <a:cubicBezTo>
                  <a:pt x="14348" y="20892"/>
                  <a:pt x="14059" y="20518"/>
                  <a:pt x="13514" y="20431"/>
                </a:cubicBezTo>
                <a:cubicBezTo>
                  <a:pt x="13131" y="20369"/>
                  <a:pt x="12754" y="19952"/>
                  <a:pt x="12681" y="19505"/>
                </a:cubicBezTo>
                <a:cubicBezTo>
                  <a:pt x="12461" y="18156"/>
                  <a:pt x="13252" y="16772"/>
                  <a:pt x="14484" y="16069"/>
                </a:cubicBezTo>
                <a:cubicBezTo>
                  <a:pt x="15812" y="19071"/>
                  <a:pt x="18383" y="21600"/>
                  <a:pt x="19259" y="21600"/>
                </a:cubicBezTo>
                <a:cubicBezTo>
                  <a:pt x="19783" y="21600"/>
                  <a:pt x="20046" y="21600"/>
                  <a:pt x="20046" y="21600"/>
                </a:cubicBezTo>
                <a:lnTo>
                  <a:pt x="20057" y="21600"/>
                </a:lnTo>
                <a:cubicBezTo>
                  <a:pt x="20131" y="21600"/>
                  <a:pt x="20188" y="21532"/>
                  <a:pt x="20188" y="21445"/>
                </a:cubicBezTo>
                <a:cubicBezTo>
                  <a:pt x="20188" y="21370"/>
                  <a:pt x="20141" y="21302"/>
                  <a:pt x="20078" y="21289"/>
                </a:cubicBezTo>
                <a:cubicBezTo>
                  <a:pt x="19947" y="21264"/>
                  <a:pt x="19747" y="21203"/>
                  <a:pt x="19674" y="21035"/>
                </a:cubicBezTo>
                <a:cubicBezTo>
                  <a:pt x="19647" y="20973"/>
                  <a:pt x="19684" y="20897"/>
                  <a:pt x="19747" y="20903"/>
                </a:cubicBezTo>
                <a:cubicBezTo>
                  <a:pt x="20319" y="20940"/>
                  <a:pt x="20555" y="21277"/>
                  <a:pt x="20639" y="21470"/>
                </a:cubicBezTo>
                <a:cubicBezTo>
                  <a:pt x="20676" y="21551"/>
                  <a:pt x="20744" y="21600"/>
                  <a:pt x="20823" y="21600"/>
                </a:cubicBezTo>
                <a:cubicBezTo>
                  <a:pt x="20954" y="21600"/>
                  <a:pt x="21054" y="21456"/>
                  <a:pt x="21028" y="21307"/>
                </a:cubicBezTo>
                <a:cubicBezTo>
                  <a:pt x="20912" y="20754"/>
                  <a:pt x="20425" y="20232"/>
                  <a:pt x="19842" y="20151"/>
                </a:cubicBezTo>
                <a:cubicBezTo>
                  <a:pt x="19160" y="20058"/>
                  <a:pt x="19164" y="20269"/>
                  <a:pt x="18787" y="20089"/>
                </a:cubicBezTo>
                <a:cubicBezTo>
                  <a:pt x="18383" y="19897"/>
                  <a:pt x="16264" y="17784"/>
                  <a:pt x="17019" y="13869"/>
                </a:cubicBezTo>
                <a:cubicBezTo>
                  <a:pt x="17754" y="14335"/>
                  <a:pt x="18226" y="14143"/>
                  <a:pt x="18226" y="14143"/>
                </a:cubicBezTo>
                <a:cubicBezTo>
                  <a:pt x="18226" y="14143"/>
                  <a:pt x="18069" y="13124"/>
                  <a:pt x="19454" y="12844"/>
                </a:cubicBezTo>
                <a:cubicBezTo>
                  <a:pt x="20104" y="12713"/>
                  <a:pt x="20105" y="12074"/>
                  <a:pt x="19921" y="11719"/>
                </a:cubicBezTo>
                <a:cubicBezTo>
                  <a:pt x="20021" y="11521"/>
                  <a:pt x="20009" y="11377"/>
                  <a:pt x="19752" y="11209"/>
                </a:cubicBezTo>
                <a:cubicBezTo>
                  <a:pt x="18970" y="10600"/>
                  <a:pt x="19721" y="9830"/>
                  <a:pt x="19721" y="9830"/>
                </a:cubicBezTo>
                <a:cubicBezTo>
                  <a:pt x="19721" y="9830"/>
                  <a:pt x="19207" y="8519"/>
                  <a:pt x="17759" y="8550"/>
                </a:cubicBezTo>
                <a:cubicBezTo>
                  <a:pt x="16804" y="8569"/>
                  <a:pt x="16085" y="8948"/>
                  <a:pt x="15262" y="9912"/>
                </a:cubicBezTo>
                <a:cubicBezTo>
                  <a:pt x="11825" y="8190"/>
                  <a:pt x="6825" y="7468"/>
                  <a:pt x="4874" y="9277"/>
                </a:cubicBezTo>
                <a:cubicBezTo>
                  <a:pt x="-546" y="8376"/>
                  <a:pt x="1007" y="1105"/>
                  <a:pt x="4664" y="1105"/>
                </a:cubicBezTo>
                <a:cubicBezTo>
                  <a:pt x="7974" y="1105"/>
                  <a:pt x="8006" y="6742"/>
                  <a:pt x="5000" y="6711"/>
                </a:cubicBezTo>
                <a:cubicBezTo>
                  <a:pt x="2760" y="6686"/>
                  <a:pt x="2933" y="3635"/>
                  <a:pt x="4470" y="3635"/>
                </a:cubicBezTo>
                <a:cubicBezTo>
                  <a:pt x="5236" y="3635"/>
                  <a:pt x="5435" y="4381"/>
                  <a:pt x="5341" y="4946"/>
                </a:cubicBezTo>
                <a:cubicBezTo>
                  <a:pt x="5252" y="5480"/>
                  <a:pt x="5907" y="5648"/>
                  <a:pt x="6006" y="5107"/>
                </a:cubicBezTo>
                <a:cubicBezTo>
                  <a:pt x="6159" y="4250"/>
                  <a:pt x="5876" y="2833"/>
                  <a:pt x="4370" y="2833"/>
                </a:cubicBezTo>
                <a:cubicBezTo>
                  <a:pt x="2125" y="2833"/>
                  <a:pt x="1700" y="7599"/>
                  <a:pt x="5257" y="7599"/>
                </a:cubicBezTo>
                <a:cubicBezTo>
                  <a:pt x="9014" y="7599"/>
                  <a:pt x="9149" y="0"/>
                  <a:pt x="4595" y="0"/>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3" name="Dachshund">
            <a:extLst>
              <a:ext uri="{FF2B5EF4-FFF2-40B4-BE49-F238E27FC236}">
                <a16:creationId xmlns:a16="http://schemas.microsoft.com/office/drawing/2014/main" id="{1C93A72A-72F9-4B48-9E7F-382AD1621F5F}"/>
              </a:ext>
            </a:extLst>
          </p:cNvPr>
          <p:cNvSpPr/>
          <p:nvPr/>
        </p:nvSpPr>
        <p:spPr>
          <a:xfrm>
            <a:off x="4356003" y="2272257"/>
            <a:ext cx="698300" cy="349254"/>
          </a:xfrm>
          <a:custGeom>
            <a:avLst/>
            <a:gdLst/>
            <a:ahLst/>
            <a:cxnLst>
              <a:cxn ang="0">
                <a:pos x="wd2" y="hd2"/>
              </a:cxn>
              <a:cxn ang="5400000">
                <a:pos x="wd2" y="hd2"/>
              </a:cxn>
              <a:cxn ang="10800000">
                <a:pos x="wd2" y="hd2"/>
              </a:cxn>
              <a:cxn ang="16200000">
                <a:pos x="wd2" y="hd2"/>
              </a:cxn>
            </a:cxnLst>
            <a:rect l="0" t="0" r="r" b="b"/>
            <a:pathLst>
              <a:path w="21501" h="21585" extrusionOk="0">
                <a:moveTo>
                  <a:pt x="18106" y="2"/>
                </a:moveTo>
                <a:cubicBezTo>
                  <a:pt x="17983" y="-4"/>
                  <a:pt x="17853" y="6"/>
                  <a:pt x="17717" y="32"/>
                </a:cubicBezTo>
                <a:cubicBezTo>
                  <a:pt x="16627" y="244"/>
                  <a:pt x="16556" y="2255"/>
                  <a:pt x="16556" y="2255"/>
                </a:cubicBezTo>
                <a:cubicBezTo>
                  <a:pt x="15624" y="4513"/>
                  <a:pt x="14870" y="7613"/>
                  <a:pt x="13041" y="7899"/>
                </a:cubicBezTo>
                <a:cubicBezTo>
                  <a:pt x="11556" y="7683"/>
                  <a:pt x="6457" y="7216"/>
                  <a:pt x="5448" y="8041"/>
                </a:cubicBezTo>
                <a:cubicBezTo>
                  <a:pt x="4380" y="8914"/>
                  <a:pt x="1600" y="14388"/>
                  <a:pt x="470" y="14308"/>
                </a:cubicBezTo>
                <a:cubicBezTo>
                  <a:pt x="72" y="14280"/>
                  <a:pt x="0" y="14547"/>
                  <a:pt x="0" y="14547"/>
                </a:cubicBezTo>
                <a:cubicBezTo>
                  <a:pt x="0" y="14547"/>
                  <a:pt x="115" y="15068"/>
                  <a:pt x="470" y="15049"/>
                </a:cubicBezTo>
                <a:cubicBezTo>
                  <a:pt x="1450" y="14996"/>
                  <a:pt x="2081" y="14462"/>
                  <a:pt x="3510" y="12510"/>
                </a:cubicBezTo>
                <a:cubicBezTo>
                  <a:pt x="4198" y="11571"/>
                  <a:pt x="4852" y="11567"/>
                  <a:pt x="4852" y="11567"/>
                </a:cubicBezTo>
                <a:cubicBezTo>
                  <a:pt x="4852" y="11567"/>
                  <a:pt x="4626" y="13119"/>
                  <a:pt x="4718" y="14177"/>
                </a:cubicBezTo>
                <a:cubicBezTo>
                  <a:pt x="4811" y="15235"/>
                  <a:pt x="3810" y="15023"/>
                  <a:pt x="3678" y="15790"/>
                </a:cubicBezTo>
                <a:cubicBezTo>
                  <a:pt x="3546" y="16558"/>
                  <a:pt x="3690" y="16776"/>
                  <a:pt x="3730" y="17380"/>
                </a:cubicBezTo>
                <a:cubicBezTo>
                  <a:pt x="3787" y="18253"/>
                  <a:pt x="3798" y="19582"/>
                  <a:pt x="3775" y="19950"/>
                </a:cubicBezTo>
                <a:cubicBezTo>
                  <a:pt x="3753" y="20317"/>
                  <a:pt x="3681" y="20411"/>
                  <a:pt x="3686" y="20788"/>
                </a:cubicBezTo>
                <a:cubicBezTo>
                  <a:pt x="3693" y="21242"/>
                  <a:pt x="3955" y="21576"/>
                  <a:pt x="4139" y="21576"/>
                </a:cubicBezTo>
                <a:cubicBezTo>
                  <a:pt x="4324" y="21576"/>
                  <a:pt x="5228" y="21576"/>
                  <a:pt x="5228" y="21576"/>
                </a:cubicBezTo>
                <a:cubicBezTo>
                  <a:pt x="5228" y="21576"/>
                  <a:pt x="5159" y="20132"/>
                  <a:pt x="4733" y="19939"/>
                </a:cubicBezTo>
                <a:cubicBezTo>
                  <a:pt x="4610" y="19851"/>
                  <a:pt x="4446" y="17776"/>
                  <a:pt x="4837" y="16982"/>
                </a:cubicBezTo>
                <a:cubicBezTo>
                  <a:pt x="5170" y="16940"/>
                  <a:pt x="5670" y="16790"/>
                  <a:pt x="6094" y="16481"/>
                </a:cubicBezTo>
                <a:cubicBezTo>
                  <a:pt x="6321" y="17887"/>
                  <a:pt x="6467" y="19769"/>
                  <a:pt x="6472" y="20081"/>
                </a:cubicBezTo>
                <a:cubicBezTo>
                  <a:pt x="6477" y="20449"/>
                  <a:pt x="6401" y="20539"/>
                  <a:pt x="6446" y="20919"/>
                </a:cubicBezTo>
                <a:cubicBezTo>
                  <a:pt x="6500" y="21366"/>
                  <a:pt x="6715" y="21576"/>
                  <a:pt x="6899" y="21576"/>
                </a:cubicBezTo>
                <a:cubicBezTo>
                  <a:pt x="7084" y="21576"/>
                  <a:pt x="7933" y="21576"/>
                  <a:pt x="7933" y="21576"/>
                </a:cubicBezTo>
                <a:cubicBezTo>
                  <a:pt x="7933" y="21576"/>
                  <a:pt x="7833" y="20128"/>
                  <a:pt x="7391" y="19990"/>
                </a:cubicBezTo>
                <a:cubicBezTo>
                  <a:pt x="7261" y="19902"/>
                  <a:pt x="7211" y="18831"/>
                  <a:pt x="7435" y="17114"/>
                </a:cubicBezTo>
                <a:cubicBezTo>
                  <a:pt x="7527" y="16403"/>
                  <a:pt x="7894" y="15638"/>
                  <a:pt x="8301" y="14904"/>
                </a:cubicBezTo>
                <a:cubicBezTo>
                  <a:pt x="10492" y="15396"/>
                  <a:pt x="11907" y="16906"/>
                  <a:pt x="13314" y="17424"/>
                </a:cubicBezTo>
                <a:cubicBezTo>
                  <a:pt x="13313" y="18443"/>
                  <a:pt x="13355" y="19925"/>
                  <a:pt x="13594" y="20172"/>
                </a:cubicBezTo>
                <a:cubicBezTo>
                  <a:pt x="13748" y="20331"/>
                  <a:pt x="13611" y="21576"/>
                  <a:pt x="13886" y="21576"/>
                </a:cubicBezTo>
                <a:cubicBezTo>
                  <a:pt x="14098" y="21576"/>
                  <a:pt x="14990" y="21576"/>
                  <a:pt x="14990" y="21576"/>
                </a:cubicBezTo>
                <a:cubicBezTo>
                  <a:pt x="14990" y="21576"/>
                  <a:pt x="14866" y="20195"/>
                  <a:pt x="14507" y="20125"/>
                </a:cubicBezTo>
                <a:cubicBezTo>
                  <a:pt x="14382" y="20100"/>
                  <a:pt x="14390" y="18808"/>
                  <a:pt x="14536" y="17575"/>
                </a:cubicBezTo>
                <a:cubicBezTo>
                  <a:pt x="14746" y="17543"/>
                  <a:pt x="14954" y="17478"/>
                  <a:pt x="15156" y="17383"/>
                </a:cubicBezTo>
                <a:cubicBezTo>
                  <a:pt x="15320" y="18564"/>
                  <a:pt x="15579" y="20134"/>
                  <a:pt x="15801" y="20209"/>
                </a:cubicBezTo>
                <a:cubicBezTo>
                  <a:pt x="16114" y="20314"/>
                  <a:pt x="16122" y="21559"/>
                  <a:pt x="16400" y="21576"/>
                </a:cubicBezTo>
                <a:cubicBezTo>
                  <a:pt x="16721" y="21596"/>
                  <a:pt x="17462" y="21576"/>
                  <a:pt x="17462" y="21576"/>
                </a:cubicBezTo>
                <a:cubicBezTo>
                  <a:pt x="17462" y="21576"/>
                  <a:pt x="17244" y="20027"/>
                  <a:pt x="16831" y="19956"/>
                </a:cubicBezTo>
                <a:cubicBezTo>
                  <a:pt x="16681" y="19931"/>
                  <a:pt x="16454" y="18042"/>
                  <a:pt x="16522" y="16171"/>
                </a:cubicBezTo>
                <a:cubicBezTo>
                  <a:pt x="17404" y="14941"/>
                  <a:pt x="17978" y="13032"/>
                  <a:pt x="17925" y="10897"/>
                </a:cubicBezTo>
                <a:cubicBezTo>
                  <a:pt x="17887" y="9363"/>
                  <a:pt x="17948" y="8356"/>
                  <a:pt x="18057" y="7664"/>
                </a:cubicBezTo>
                <a:cubicBezTo>
                  <a:pt x="18290" y="8097"/>
                  <a:pt x="18539" y="8308"/>
                  <a:pt x="18678" y="8411"/>
                </a:cubicBezTo>
                <a:cubicBezTo>
                  <a:pt x="18929" y="8597"/>
                  <a:pt x="19352" y="8674"/>
                  <a:pt x="19193" y="8118"/>
                </a:cubicBezTo>
                <a:cubicBezTo>
                  <a:pt x="19078" y="7711"/>
                  <a:pt x="18974" y="6272"/>
                  <a:pt x="18928" y="5528"/>
                </a:cubicBezTo>
                <a:cubicBezTo>
                  <a:pt x="19287" y="5038"/>
                  <a:pt x="19957" y="5314"/>
                  <a:pt x="20370" y="5219"/>
                </a:cubicBezTo>
                <a:cubicBezTo>
                  <a:pt x="20827" y="5113"/>
                  <a:pt x="20844" y="4725"/>
                  <a:pt x="20844" y="4478"/>
                </a:cubicBezTo>
                <a:cubicBezTo>
                  <a:pt x="21231" y="4195"/>
                  <a:pt x="21600" y="3489"/>
                  <a:pt x="21477" y="2925"/>
                </a:cubicBezTo>
                <a:cubicBezTo>
                  <a:pt x="21354" y="2361"/>
                  <a:pt x="20317" y="1938"/>
                  <a:pt x="19948" y="1655"/>
                </a:cubicBezTo>
                <a:cubicBezTo>
                  <a:pt x="19579" y="1373"/>
                  <a:pt x="19492" y="773"/>
                  <a:pt x="19492" y="773"/>
                </a:cubicBezTo>
                <a:cubicBezTo>
                  <a:pt x="19492" y="773"/>
                  <a:pt x="18967" y="42"/>
                  <a:pt x="18106" y="2"/>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4" name="Bird">
            <a:extLst>
              <a:ext uri="{FF2B5EF4-FFF2-40B4-BE49-F238E27FC236}">
                <a16:creationId xmlns:a16="http://schemas.microsoft.com/office/drawing/2014/main" id="{2FF60F47-3BEB-4EB7-A124-2AD2BD57766E}"/>
              </a:ext>
            </a:extLst>
          </p:cNvPr>
          <p:cNvSpPr/>
          <p:nvPr/>
        </p:nvSpPr>
        <p:spPr>
          <a:xfrm>
            <a:off x="4620062" y="2815658"/>
            <a:ext cx="273123" cy="170580"/>
          </a:xfrm>
          <a:custGeom>
            <a:avLst/>
            <a:gdLst/>
            <a:ahLst/>
            <a:cxnLst>
              <a:cxn ang="0">
                <a:pos x="wd2" y="hd2"/>
              </a:cxn>
              <a:cxn ang="5400000">
                <a:pos x="wd2" y="hd2"/>
              </a:cxn>
              <a:cxn ang="10800000">
                <a:pos x="wd2" y="hd2"/>
              </a:cxn>
              <a:cxn ang="16200000">
                <a:pos x="wd2" y="hd2"/>
              </a:cxn>
            </a:cxnLst>
            <a:rect l="0" t="0" r="r" b="b"/>
            <a:pathLst>
              <a:path w="21600" h="20972" extrusionOk="0">
                <a:moveTo>
                  <a:pt x="17660" y="0"/>
                </a:moveTo>
                <a:cubicBezTo>
                  <a:pt x="16161" y="0"/>
                  <a:pt x="15095" y="2389"/>
                  <a:pt x="14653" y="3076"/>
                </a:cubicBezTo>
                <a:cubicBezTo>
                  <a:pt x="14211" y="3763"/>
                  <a:pt x="13226" y="3304"/>
                  <a:pt x="11453" y="4942"/>
                </a:cubicBezTo>
                <a:cubicBezTo>
                  <a:pt x="8337" y="7822"/>
                  <a:pt x="5855" y="12099"/>
                  <a:pt x="5855" y="12099"/>
                </a:cubicBezTo>
                <a:lnTo>
                  <a:pt x="6716" y="12338"/>
                </a:lnTo>
                <a:lnTo>
                  <a:pt x="0" y="20619"/>
                </a:lnTo>
                <a:cubicBezTo>
                  <a:pt x="0" y="20619"/>
                  <a:pt x="1053" y="21600"/>
                  <a:pt x="2274" y="20291"/>
                </a:cubicBezTo>
                <a:cubicBezTo>
                  <a:pt x="3495" y="18982"/>
                  <a:pt x="7095" y="14302"/>
                  <a:pt x="8674" y="13320"/>
                </a:cubicBezTo>
                <a:cubicBezTo>
                  <a:pt x="9642" y="12718"/>
                  <a:pt x="9667" y="12962"/>
                  <a:pt x="10444" y="13241"/>
                </a:cubicBezTo>
                <a:cubicBezTo>
                  <a:pt x="10258" y="13715"/>
                  <a:pt x="10071" y="14364"/>
                  <a:pt x="10206" y="14795"/>
                </a:cubicBezTo>
                <a:cubicBezTo>
                  <a:pt x="10797" y="16683"/>
                  <a:pt x="11484" y="18103"/>
                  <a:pt x="11328" y="18259"/>
                </a:cubicBezTo>
                <a:cubicBezTo>
                  <a:pt x="11173" y="18415"/>
                  <a:pt x="10974" y="18511"/>
                  <a:pt x="10550" y="18440"/>
                </a:cubicBezTo>
                <a:cubicBezTo>
                  <a:pt x="10223" y="18386"/>
                  <a:pt x="10004" y="18647"/>
                  <a:pt x="9888" y="19267"/>
                </a:cubicBezTo>
                <a:cubicBezTo>
                  <a:pt x="10109" y="18885"/>
                  <a:pt x="10229" y="18887"/>
                  <a:pt x="10229" y="18887"/>
                </a:cubicBezTo>
                <a:cubicBezTo>
                  <a:pt x="10229" y="18887"/>
                  <a:pt x="10319" y="19265"/>
                  <a:pt x="10564" y="19128"/>
                </a:cubicBezTo>
                <a:cubicBezTo>
                  <a:pt x="10932" y="18922"/>
                  <a:pt x="11484" y="18775"/>
                  <a:pt x="11816" y="18829"/>
                </a:cubicBezTo>
                <a:cubicBezTo>
                  <a:pt x="12149" y="18883"/>
                  <a:pt x="12488" y="19086"/>
                  <a:pt x="12821" y="19070"/>
                </a:cubicBezTo>
                <a:cubicBezTo>
                  <a:pt x="13204" y="19052"/>
                  <a:pt x="13218" y="18868"/>
                  <a:pt x="13218" y="18868"/>
                </a:cubicBezTo>
                <a:cubicBezTo>
                  <a:pt x="13218" y="18868"/>
                  <a:pt x="13456" y="18755"/>
                  <a:pt x="13538" y="19186"/>
                </a:cubicBezTo>
                <a:cubicBezTo>
                  <a:pt x="13664" y="18805"/>
                  <a:pt x="13463" y="18314"/>
                  <a:pt x="13030" y="18409"/>
                </a:cubicBezTo>
                <a:cubicBezTo>
                  <a:pt x="12598" y="18504"/>
                  <a:pt x="11906" y="18401"/>
                  <a:pt x="11749" y="17986"/>
                </a:cubicBezTo>
                <a:cubicBezTo>
                  <a:pt x="11591" y="17572"/>
                  <a:pt x="10713" y="15126"/>
                  <a:pt x="10835" y="14401"/>
                </a:cubicBezTo>
                <a:cubicBezTo>
                  <a:pt x="10860" y="14253"/>
                  <a:pt x="11154" y="13838"/>
                  <a:pt x="11421" y="13485"/>
                </a:cubicBezTo>
                <a:cubicBezTo>
                  <a:pt x="11800" y="13546"/>
                  <a:pt x="12272" y="13593"/>
                  <a:pt x="12870" y="13606"/>
                </a:cubicBezTo>
                <a:cubicBezTo>
                  <a:pt x="12851" y="13975"/>
                  <a:pt x="12885" y="14459"/>
                  <a:pt x="13115" y="14850"/>
                </a:cubicBezTo>
                <a:cubicBezTo>
                  <a:pt x="14205" y="16710"/>
                  <a:pt x="15304" y="18123"/>
                  <a:pt x="15159" y="18267"/>
                </a:cubicBezTo>
                <a:cubicBezTo>
                  <a:pt x="15014" y="18412"/>
                  <a:pt x="14898" y="18511"/>
                  <a:pt x="14394" y="18422"/>
                </a:cubicBezTo>
                <a:cubicBezTo>
                  <a:pt x="14006" y="18354"/>
                  <a:pt x="13738" y="18610"/>
                  <a:pt x="13739" y="19207"/>
                </a:cubicBezTo>
                <a:cubicBezTo>
                  <a:pt x="13960" y="18753"/>
                  <a:pt x="14123" y="18750"/>
                  <a:pt x="14123" y="18750"/>
                </a:cubicBezTo>
                <a:cubicBezTo>
                  <a:pt x="14123" y="18750"/>
                  <a:pt x="14161" y="19173"/>
                  <a:pt x="14577" y="19073"/>
                </a:cubicBezTo>
                <a:cubicBezTo>
                  <a:pt x="14992" y="18973"/>
                  <a:pt x="15304" y="18785"/>
                  <a:pt x="15699" y="18853"/>
                </a:cubicBezTo>
                <a:cubicBezTo>
                  <a:pt x="16094" y="18920"/>
                  <a:pt x="16304" y="19023"/>
                  <a:pt x="16684" y="19023"/>
                </a:cubicBezTo>
                <a:cubicBezTo>
                  <a:pt x="17121" y="19023"/>
                  <a:pt x="17158" y="18850"/>
                  <a:pt x="17158" y="18850"/>
                </a:cubicBezTo>
                <a:cubicBezTo>
                  <a:pt x="17158" y="18850"/>
                  <a:pt x="17407" y="18751"/>
                  <a:pt x="17595" y="19173"/>
                </a:cubicBezTo>
                <a:cubicBezTo>
                  <a:pt x="17657" y="18808"/>
                  <a:pt x="17324" y="18337"/>
                  <a:pt x="16846" y="18409"/>
                </a:cubicBezTo>
                <a:cubicBezTo>
                  <a:pt x="16368" y="18481"/>
                  <a:pt x="15842" y="18433"/>
                  <a:pt x="15571" y="18023"/>
                </a:cubicBezTo>
                <a:cubicBezTo>
                  <a:pt x="15300" y="17614"/>
                  <a:pt x="13635" y="14601"/>
                  <a:pt x="13635" y="14336"/>
                </a:cubicBezTo>
                <a:cubicBezTo>
                  <a:pt x="13634" y="14206"/>
                  <a:pt x="13673" y="13879"/>
                  <a:pt x="13712" y="13577"/>
                </a:cubicBezTo>
                <a:cubicBezTo>
                  <a:pt x="17255" y="13119"/>
                  <a:pt x="18375" y="7547"/>
                  <a:pt x="18294" y="5727"/>
                </a:cubicBezTo>
                <a:cubicBezTo>
                  <a:pt x="18210" y="3829"/>
                  <a:pt x="19979" y="3010"/>
                  <a:pt x="19979" y="3010"/>
                </a:cubicBezTo>
                <a:cubicBezTo>
                  <a:pt x="19979" y="3010"/>
                  <a:pt x="20989" y="2780"/>
                  <a:pt x="21600" y="2617"/>
                </a:cubicBezTo>
                <a:cubicBezTo>
                  <a:pt x="21221" y="1929"/>
                  <a:pt x="19832" y="1504"/>
                  <a:pt x="19832" y="1504"/>
                </a:cubicBezTo>
                <a:cubicBezTo>
                  <a:pt x="19832" y="1504"/>
                  <a:pt x="19158" y="0"/>
                  <a:pt x="17660" y="0"/>
                </a:cubicBezTo>
                <a:close/>
              </a:path>
            </a:pathLst>
          </a:custGeom>
          <a:noFill/>
          <a:ln w="25400" cap="flat">
            <a:solidFill>
              <a:srgbClr val="FFC000"/>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sp>
        <p:nvSpPr>
          <p:cNvPr id="75" name="Line">
            <a:extLst>
              <a:ext uri="{FF2B5EF4-FFF2-40B4-BE49-F238E27FC236}">
                <a16:creationId xmlns:a16="http://schemas.microsoft.com/office/drawing/2014/main" id="{1FD6905E-1A9C-4482-99C1-7065E2F0A686}"/>
              </a:ext>
            </a:extLst>
          </p:cNvPr>
          <p:cNvSpPr/>
          <p:nvPr/>
        </p:nvSpPr>
        <p:spPr>
          <a:xfrm rot="18900000">
            <a:off x="3227125" y="2839289"/>
            <a:ext cx="548844" cy="134431"/>
          </a:xfrm>
          <a:custGeom>
            <a:avLst/>
            <a:gdLst/>
            <a:ahLst/>
            <a:cxnLst>
              <a:cxn ang="0">
                <a:pos x="wd2" y="hd2"/>
              </a:cxn>
              <a:cxn ang="5400000">
                <a:pos x="wd2" y="hd2"/>
              </a:cxn>
              <a:cxn ang="10800000">
                <a:pos x="wd2" y="hd2"/>
              </a:cxn>
              <a:cxn ang="16200000">
                <a:pos x="wd2" y="hd2"/>
              </a:cxn>
            </a:cxnLst>
            <a:rect l="0" t="0" r="r" b="b"/>
            <a:pathLst>
              <a:path w="21600" h="21450" extrusionOk="0">
                <a:moveTo>
                  <a:pt x="0" y="21450"/>
                </a:moveTo>
                <a:cubicBezTo>
                  <a:pt x="2617" y="7782"/>
                  <a:pt x="6657" y="-150"/>
                  <a:pt x="10924" y="2"/>
                </a:cubicBezTo>
                <a:cubicBezTo>
                  <a:pt x="15105" y="150"/>
                  <a:pt x="19038" y="8053"/>
                  <a:pt x="21600" y="21450"/>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dirty="0">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616F1E-E2E8-4073-8EDA-A570E8097EB4}"/>
                  </a:ext>
                </a:extLst>
              </p:cNvPr>
              <p:cNvSpPr txBox="1"/>
              <p:nvPr/>
            </p:nvSpPr>
            <p:spPr>
              <a:xfrm>
                <a:off x="1015186" y="1324960"/>
                <a:ext cx="4219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2616F1E-E2E8-4073-8EDA-A570E8097EB4}"/>
                  </a:ext>
                </a:extLst>
              </p:cNvPr>
              <p:cNvSpPr txBox="1">
                <a:spLocks noRot="1" noChangeAspect="1" noMove="1" noResize="1" noEditPoints="1" noAdjustHandles="1" noChangeArrowheads="1" noChangeShapeType="1" noTextEdit="1"/>
              </p:cNvSpPr>
              <p:nvPr/>
            </p:nvSpPr>
            <p:spPr>
              <a:xfrm>
                <a:off x="1015186" y="1324960"/>
                <a:ext cx="421974" cy="553998"/>
              </a:xfrm>
              <a:prstGeom prst="rect">
                <a:avLst/>
              </a:prstGeom>
              <a:blipFill>
                <a:blip r:embed="rId5"/>
                <a:stretch>
                  <a:fillRect l="-26471" r="-29412" b="-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E53FA1-42ED-4AB4-9904-8F6411DD5C34}"/>
                  </a:ext>
                </a:extLst>
              </p:cNvPr>
              <p:cNvSpPr txBox="1"/>
              <p:nvPr/>
            </p:nvSpPr>
            <p:spPr>
              <a:xfrm>
                <a:off x="4225658" y="992271"/>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DE53FA1-42ED-4AB4-9904-8F6411DD5C34}"/>
                  </a:ext>
                </a:extLst>
              </p:cNvPr>
              <p:cNvSpPr txBox="1">
                <a:spLocks noRot="1" noChangeAspect="1" noMove="1" noResize="1" noEditPoints="1" noAdjustHandles="1" noChangeArrowheads="1" noChangeShapeType="1" noTextEdit="1"/>
              </p:cNvSpPr>
              <p:nvPr/>
            </p:nvSpPr>
            <p:spPr>
              <a:xfrm>
                <a:off x="4225658" y="992271"/>
                <a:ext cx="310983" cy="553998"/>
              </a:xfrm>
              <a:prstGeom prst="rect">
                <a:avLst/>
              </a:prstGeom>
              <a:blipFill>
                <a:blip r:embed="rId6"/>
                <a:stretch>
                  <a:fillRect l="-30769" r="-42308" b="-18182"/>
                </a:stretch>
              </a:blipFill>
            </p:spPr>
            <p:txBody>
              <a:bodyPr/>
              <a:lstStyle/>
              <a:p>
                <a:r>
                  <a:rPr lang="en-GB">
                    <a:noFill/>
                  </a:rPr>
                  <a:t> </a:t>
                </a:r>
              </a:p>
            </p:txBody>
          </p:sp>
        </mc:Fallback>
      </mc:AlternateContent>
      <p:sp>
        <p:nvSpPr>
          <p:cNvPr id="50" name="Title 1">
            <a:extLst>
              <a:ext uri="{FF2B5EF4-FFF2-40B4-BE49-F238E27FC236}">
                <a16:creationId xmlns:a16="http://schemas.microsoft.com/office/drawing/2014/main" id="{53AFBDA0-F1B3-4DA2-BC85-60DA9F9C4099}"/>
              </a:ext>
            </a:extLst>
          </p:cNvPr>
          <p:cNvSpPr txBox="1"/>
          <p:nvPr/>
        </p:nvSpPr>
        <p:spPr>
          <a:xfrm>
            <a:off x="5598606" y="1227439"/>
            <a:ext cx="6313307" cy="5420496"/>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228600" indent="-228600">
              <a:buSzPct val="100000"/>
              <a:buChar char="•"/>
              <a:defRPr sz="2000" b="1">
                <a:solidFill>
                  <a:srgbClr val="FFFFFF"/>
                </a:solidFill>
                <a:latin typeface="Arial"/>
                <a:ea typeface="Arial"/>
                <a:cs typeface="Arial"/>
                <a:sym typeface="Arial"/>
              </a:defRPr>
            </a:pPr>
            <a:r>
              <a:rPr lang="en-US"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 process that </a:t>
            </a:r>
            <a:r>
              <a:rPr lang="en-US" sz="24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uses experience to predict labels </a:t>
            </a:r>
            <a:r>
              <a:rPr lang="en-US"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for never-before-seen examples.</a:t>
            </a:r>
          </a:p>
          <a:p>
            <a:pPr marL="228600" indent="-228600">
              <a:buSzPct val="100000"/>
              <a:buChar char="•"/>
              <a:defRPr sz="2000" b="1">
                <a:solidFill>
                  <a:srgbClr val="FFFFFF"/>
                </a:solidFill>
                <a:latin typeface="Arial"/>
                <a:ea typeface="Arial"/>
                <a:cs typeface="Arial"/>
                <a:sym typeface="Arial"/>
              </a:defRPr>
            </a:pPr>
            <a:r>
              <a:rPr lang="en-US"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 classification problem is </a:t>
            </a:r>
            <a:r>
              <a:rPr lang="en-US" sz="24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binary</a:t>
            </a:r>
            <a:r>
              <a:rPr lang="en-US"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if there are two possible labels e.g., mammal vs. bird.</a:t>
            </a:r>
          </a:p>
          <a:p>
            <a:pPr marL="228600" indent="-228600">
              <a:buSzPct val="100000"/>
              <a:buChar char="•"/>
              <a:defRPr sz="2000" b="1">
                <a:solidFill>
                  <a:srgbClr val="FFFFFF"/>
                </a:solidFill>
                <a:latin typeface="Arial"/>
                <a:ea typeface="Arial"/>
                <a:cs typeface="Arial"/>
                <a:sym typeface="Arial"/>
              </a:defRPr>
            </a:pPr>
            <a:r>
              <a:rPr lang="en-US" sz="2400" dirty="0">
                <a:solidFill>
                  <a:srgbClr val="FFE699"/>
                </a:solidFill>
                <a:effectLst>
                  <a:outerShdw blurRad="50800" dist="38100" dir="2700000" algn="tl" rotWithShape="0">
                    <a:prstClr val="black">
                      <a:alpha val="40000"/>
                    </a:prstClr>
                  </a:outerShdw>
                </a:effectLst>
                <a:latin typeface="Calibri"/>
                <a:cs typeface="Calibri"/>
              </a:rPr>
              <a:t>Such classification tasks are everywhere, and we do them every day.</a:t>
            </a:r>
          </a:p>
          <a:p>
            <a:pPr marL="228600" indent="-228600">
              <a:buSzPct val="100000"/>
              <a:buChar char="•"/>
              <a:defRPr sz="2000" b="1">
                <a:solidFill>
                  <a:srgbClr val="FFFFFF"/>
                </a:solidFill>
                <a:latin typeface="Arial"/>
                <a:ea typeface="Arial"/>
                <a:cs typeface="Arial"/>
                <a:sym typeface="Arial"/>
              </a:defRPr>
            </a:pPr>
            <a:r>
              <a:rPr lang="en-US" sz="2400" dirty="0">
                <a:solidFill>
                  <a:srgbClr val="FFE699"/>
                </a:solidFill>
                <a:effectLst>
                  <a:outerShdw blurRad="50800" dist="38100" dir="2700000" algn="tl" rotWithShape="0">
                    <a:prstClr val="black">
                      <a:alpha val="40000"/>
                    </a:prstClr>
                  </a:outerShdw>
                </a:effectLst>
                <a:latin typeface="Calibri"/>
                <a:cs typeface="Calibri"/>
              </a:rPr>
              <a:t>Classification problems in the real-world are often complex, i.e., more than 2 potential classes to predict. </a:t>
            </a:r>
          </a:p>
          <a:p>
            <a:pPr marL="228600" indent="-228600">
              <a:buSzPct val="100000"/>
              <a:buChar char="•"/>
              <a:defRPr sz="2000" b="1">
                <a:solidFill>
                  <a:srgbClr val="FFFFFF"/>
                </a:solidFill>
                <a:latin typeface="Arial"/>
                <a:ea typeface="Arial"/>
                <a:cs typeface="Arial"/>
                <a:sym typeface="Arial"/>
              </a:defRPr>
            </a:pPr>
            <a:r>
              <a:rPr lang="en-US" sz="2400" dirty="0">
                <a:solidFill>
                  <a:srgbClr val="FFE699"/>
                </a:solidFill>
                <a:effectLst>
                  <a:outerShdw blurRad="50800" dist="38100" dir="2700000" algn="tl" rotWithShape="0">
                    <a:prstClr val="black">
                      <a:alpha val="40000"/>
                    </a:prstClr>
                  </a:outerShdw>
                </a:effectLst>
                <a:latin typeface="Calibri"/>
                <a:cs typeface="Calibri"/>
              </a:rPr>
              <a:t>But for the problem were discussing today, we’re dealing with just two classes – pulsar vs. non-pulsar…. A binary problem.</a:t>
            </a:r>
          </a:p>
          <a:p>
            <a:pPr>
              <a:defRPr sz="2000" b="1">
                <a:solidFill>
                  <a:srgbClr val="FFFFFF"/>
                </a:solidFill>
                <a:latin typeface="Arial"/>
                <a:ea typeface="Arial"/>
                <a:cs typeface="Arial"/>
                <a:sym typeface="Arial"/>
              </a:defRPr>
            </a:pPr>
            <a:endParaRPr dirty="0">
              <a:solidFill>
                <a:srgbClr val="FFFF00"/>
              </a:solidFill>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AD658774-154F-5146-A99F-01F1AC420ACD}"/>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Classification</a:t>
            </a:r>
          </a:p>
        </p:txBody>
      </p:sp>
      <p:grpSp>
        <p:nvGrpSpPr>
          <p:cNvPr id="7" name="Group 6">
            <a:extLst>
              <a:ext uri="{FF2B5EF4-FFF2-40B4-BE49-F238E27FC236}">
                <a16:creationId xmlns:a16="http://schemas.microsoft.com/office/drawing/2014/main" id="{8D175907-0413-6947-B234-43AD336100AA}"/>
              </a:ext>
            </a:extLst>
          </p:cNvPr>
          <p:cNvGrpSpPr/>
          <p:nvPr/>
        </p:nvGrpSpPr>
        <p:grpSpPr>
          <a:xfrm>
            <a:off x="143361" y="4232726"/>
            <a:ext cx="5260910" cy="2496937"/>
            <a:chOff x="143361" y="4232726"/>
            <a:chExt cx="5260910" cy="2496937"/>
          </a:xfrm>
        </p:grpSpPr>
        <p:sp>
          <p:nvSpPr>
            <p:cNvPr id="37" name="Oval">
              <a:extLst>
                <a:ext uri="{FF2B5EF4-FFF2-40B4-BE49-F238E27FC236}">
                  <a16:creationId xmlns:a16="http://schemas.microsoft.com/office/drawing/2014/main" id="{314AFBA8-05D7-8440-A524-44565DB2327F}"/>
                </a:ext>
              </a:extLst>
            </p:cNvPr>
            <p:cNvSpPr/>
            <p:nvPr/>
          </p:nvSpPr>
          <p:spPr>
            <a:xfrm>
              <a:off x="166621" y="4689131"/>
              <a:ext cx="2452632" cy="2040532"/>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2ADB2F-1263-9840-985F-2D92B10E29F4}"/>
                    </a:ext>
                  </a:extLst>
                </p:cNvPr>
                <p:cNvSpPr txBox="1"/>
                <p:nvPr/>
              </p:nvSpPr>
              <p:spPr>
                <a:xfrm>
                  <a:off x="143361" y="4568923"/>
                  <a:ext cx="4219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38" name="TextBox 37">
                  <a:extLst>
                    <a:ext uri="{FF2B5EF4-FFF2-40B4-BE49-F238E27FC236}">
                      <a16:creationId xmlns:a16="http://schemas.microsoft.com/office/drawing/2014/main" id="{942ADB2F-1263-9840-985F-2D92B10E29F4}"/>
                    </a:ext>
                  </a:extLst>
                </p:cNvPr>
                <p:cNvSpPr txBox="1">
                  <a:spLocks noRot="1" noChangeAspect="1" noMove="1" noResize="1" noEditPoints="1" noAdjustHandles="1" noChangeArrowheads="1" noChangeShapeType="1" noTextEdit="1"/>
                </p:cNvSpPr>
                <p:nvPr/>
              </p:nvSpPr>
              <p:spPr>
                <a:xfrm>
                  <a:off x="143361" y="4568923"/>
                  <a:ext cx="421974" cy="553998"/>
                </a:xfrm>
                <a:prstGeom prst="rect">
                  <a:avLst/>
                </a:prstGeom>
                <a:blipFill>
                  <a:blip r:embed="rId5"/>
                  <a:stretch>
                    <a:fillRect l="-26471" r="-29412" b="-15556"/>
                  </a:stretch>
                </a:blipFill>
              </p:spPr>
              <p:txBody>
                <a:bodyPr/>
                <a:lstStyle/>
                <a:p>
                  <a:r>
                    <a:rPr lang="en-GB">
                      <a:noFill/>
                    </a:rPr>
                    <a:t> </a:t>
                  </a:r>
                </a:p>
              </p:txBody>
            </p:sp>
          </mc:Fallback>
        </mc:AlternateContent>
        <p:pic>
          <p:nvPicPr>
            <p:cNvPr id="42" name="Picture 41">
              <a:extLst>
                <a:ext uri="{FF2B5EF4-FFF2-40B4-BE49-F238E27FC236}">
                  <a16:creationId xmlns:a16="http://schemas.microsoft.com/office/drawing/2014/main" id="{0D3F8DCA-19B4-7D4C-839D-D5BB3C20576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9253" y="5714244"/>
              <a:ext cx="981527" cy="834809"/>
            </a:xfrm>
            <a:prstGeom prst="rect">
              <a:avLst/>
            </a:prstGeom>
          </p:spPr>
        </p:pic>
        <p:grpSp>
          <p:nvGrpSpPr>
            <p:cNvPr id="43" name="Group 42">
              <a:extLst>
                <a:ext uri="{FF2B5EF4-FFF2-40B4-BE49-F238E27FC236}">
                  <a16:creationId xmlns:a16="http://schemas.microsoft.com/office/drawing/2014/main" id="{6C6D99B6-1303-404D-A040-E7EC8A6E12DC}"/>
                </a:ext>
              </a:extLst>
            </p:cNvPr>
            <p:cNvGrpSpPr/>
            <p:nvPr/>
          </p:nvGrpSpPr>
          <p:grpSpPr>
            <a:xfrm>
              <a:off x="3726197" y="4232726"/>
              <a:ext cx="1678074" cy="2347758"/>
              <a:chOff x="10160281" y="2365713"/>
              <a:chExt cx="1678074" cy="2347758"/>
            </a:xfrm>
          </p:grpSpPr>
          <p:grpSp>
            <p:nvGrpSpPr>
              <p:cNvPr id="44" name="Group 43">
                <a:extLst>
                  <a:ext uri="{FF2B5EF4-FFF2-40B4-BE49-F238E27FC236}">
                    <a16:creationId xmlns:a16="http://schemas.microsoft.com/office/drawing/2014/main" id="{852B7A8A-C0B3-5A45-A746-CBB92BF0ED4D}"/>
                  </a:ext>
                </a:extLst>
              </p:cNvPr>
              <p:cNvGrpSpPr/>
              <p:nvPr/>
            </p:nvGrpSpPr>
            <p:grpSpPr>
              <a:xfrm>
                <a:off x="10160281" y="2365713"/>
                <a:ext cx="1678074" cy="2347758"/>
                <a:chOff x="10246894" y="1960918"/>
                <a:chExt cx="1678074" cy="2347758"/>
              </a:xfrm>
            </p:grpSpPr>
            <p:sp>
              <p:nvSpPr>
                <p:cNvPr id="47" name="Oval">
                  <a:extLst>
                    <a:ext uri="{FF2B5EF4-FFF2-40B4-BE49-F238E27FC236}">
                      <a16:creationId xmlns:a16="http://schemas.microsoft.com/office/drawing/2014/main" id="{C6E24080-17C5-684D-B4C2-7323E6B7AFE0}"/>
                    </a:ext>
                  </a:extLst>
                </p:cNvPr>
                <p:cNvSpPr/>
                <p:nvPr/>
              </p:nvSpPr>
              <p:spPr>
                <a:xfrm>
                  <a:off x="10246894" y="2533828"/>
                  <a:ext cx="1678074" cy="1774848"/>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FA0E7B-9207-444A-86D5-1C9AC9FA4AC4}"/>
                        </a:ext>
                      </a:extLst>
                    </p:cNvPr>
                    <p:cNvSpPr txBox="1"/>
                    <p:nvPr/>
                  </p:nvSpPr>
                  <p:spPr>
                    <a:xfrm>
                      <a:off x="10939033" y="1960918"/>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85" name="TextBox 84">
                      <a:extLst>
                        <a:ext uri="{FF2B5EF4-FFF2-40B4-BE49-F238E27FC236}">
                          <a16:creationId xmlns:a16="http://schemas.microsoft.com/office/drawing/2014/main" id="{5878F35C-8685-4C7D-87AC-43841E1EA9A9}"/>
                        </a:ext>
                      </a:extLst>
                    </p:cNvPr>
                    <p:cNvSpPr txBox="1">
                      <a:spLocks noRot="1" noChangeAspect="1" noMove="1" noResize="1" noEditPoints="1" noAdjustHandles="1" noChangeArrowheads="1" noChangeShapeType="1" noTextEdit="1"/>
                    </p:cNvSpPr>
                    <p:nvPr/>
                  </p:nvSpPr>
                  <p:spPr>
                    <a:xfrm>
                      <a:off x="10939033" y="1960918"/>
                      <a:ext cx="310983" cy="553998"/>
                    </a:xfrm>
                    <a:prstGeom prst="rect">
                      <a:avLst/>
                    </a:prstGeom>
                    <a:blipFill>
                      <a:blip r:embed="rId15"/>
                      <a:stretch>
                        <a:fillRect l="-30769" r="-42308" b="-15556"/>
                      </a:stretch>
                    </a:blipFill>
                  </p:spPr>
                  <p:txBody>
                    <a:bodyPr/>
                    <a:lstStyle/>
                    <a:p>
                      <a:r>
                        <a:rPr lang="en-US">
                          <a:noFill/>
                        </a:rPr>
                        <a:t> </a:t>
                      </a:r>
                    </a:p>
                  </p:txBody>
                </p:sp>
              </mc:Fallback>
            </mc:AlternateContent>
          </p:grpSp>
          <p:sp>
            <p:nvSpPr>
              <p:cNvPr id="45" name="Freeform 44">
                <a:extLst>
                  <a:ext uri="{FF2B5EF4-FFF2-40B4-BE49-F238E27FC236}">
                    <a16:creationId xmlns:a16="http://schemas.microsoft.com/office/drawing/2014/main" id="{8BB17648-0822-D342-A439-BF35AA8550F2}"/>
                  </a:ext>
                </a:extLst>
              </p:cNvPr>
              <p:cNvSpPr/>
              <p:nvPr/>
            </p:nvSpPr>
            <p:spPr>
              <a:xfrm>
                <a:off x="10306887" y="3177717"/>
                <a:ext cx="1402048" cy="494270"/>
              </a:xfrm>
              <a:custGeom>
                <a:avLst/>
                <a:gdLst>
                  <a:gd name="connsiteX0" fmla="*/ 0 w 1433384"/>
                  <a:gd name="connsiteY0" fmla="*/ 543698 h 543698"/>
                  <a:gd name="connsiteX1" fmla="*/ 98854 w 1433384"/>
                  <a:gd name="connsiteY1" fmla="*/ 321276 h 543698"/>
                  <a:gd name="connsiteX2" fmla="*/ 131805 w 1433384"/>
                  <a:gd name="connsiteY2" fmla="*/ 420130 h 543698"/>
                  <a:gd name="connsiteX3" fmla="*/ 214184 w 1433384"/>
                  <a:gd name="connsiteY3" fmla="*/ 205946 h 543698"/>
                  <a:gd name="connsiteX4" fmla="*/ 238897 w 1433384"/>
                  <a:gd name="connsiteY4" fmla="*/ 370703 h 543698"/>
                  <a:gd name="connsiteX5" fmla="*/ 362465 w 1433384"/>
                  <a:gd name="connsiteY5" fmla="*/ 214184 h 543698"/>
                  <a:gd name="connsiteX6" fmla="*/ 444843 w 1433384"/>
                  <a:gd name="connsiteY6" fmla="*/ 370703 h 543698"/>
                  <a:gd name="connsiteX7" fmla="*/ 469557 w 1433384"/>
                  <a:gd name="connsiteY7" fmla="*/ 82379 h 543698"/>
                  <a:gd name="connsiteX8" fmla="*/ 568411 w 1433384"/>
                  <a:gd name="connsiteY8" fmla="*/ 296563 h 543698"/>
                  <a:gd name="connsiteX9" fmla="*/ 667265 w 1433384"/>
                  <a:gd name="connsiteY9" fmla="*/ 98855 h 543698"/>
                  <a:gd name="connsiteX10" fmla="*/ 741405 w 1433384"/>
                  <a:gd name="connsiteY10" fmla="*/ 280087 h 543698"/>
                  <a:gd name="connsiteX11" fmla="*/ 873211 w 1433384"/>
                  <a:gd name="connsiteY11" fmla="*/ 0 h 543698"/>
                  <a:gd name="connsiteX12" fmla="*/ 922638 w 1433384"/>
                  <a:gd name="connsiteY12" fmla="*/ 197709 h 543698"/>
                  <a:gd name="connsiteX13" fmla="*/ 1029730 w 1433384"/>
                  <a:gd name="connsiteY13" fmla="*/ 296563 h 543698"/>
                  <a:gd name="connsiteX14" fmla="*/ 1070919 w 1433384"/>
                  <a:gd name="connsiteY14" fmla="*/ 197709 h 543698"/>
                  <a:gd name="connsiteX15" fmla="*/ 1128584 w 1433384"/>
                  <a:gd name="connsiteY15" fmla="*/ 313038 h 543698"/>
                  <a:gd name="connsiteX16" fmla="*/ 1359243 w 1433384"/>
                  <a:gd name="connsiteY16" fmla="*/ 345990 h 543698"/>
                  <a:gd name="connsiteX17" fmla="*/ 1433384 w 1433384"/>
                  <a:gd name="connsiteY17" fmla="*/ 518984 h 54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3384" h="543698">
                    <a:moveTo>
                      <a:pt x="0" y="543698"/>
                    </a:moveTo>
                    <a:lnTo>
                      <a:pt x="98854" y="321276"/>
                    </a:lnTo>
                    <a:lnTo>
                      <a:pt x="131805" y="420130"/>
                    </a:lnTo>
                    <a:lnTo>
                      <a:pt x="214184" y="205946"/>
                    </a:lnTo>
                    <a:lnTo>
                      <a:pt x="238897" y="370703"/>
                    </a:lnTo>
                    <a:lnTo>
                      <a:pt x="362465" y="214184"/>
                    </a:lnTo>
                    <a:lnTo>
                      <a:pt x="444843" y="370703"/>
                    </a:lnTo>
                    <a:lnTo>
                      <a:pt x="469557" y="82379"/>
                    </a:lnTo>
                    <a:lnTo>
                      <a:pt x="568411" y="296563"/>
                    </a:lnTo>
                    <a:lnTo>
                      <a:pt x="667265" y="98855"/>
                    </a:lnTo>
                    <a:lnTo>
                      <a:pt x="741405" y="280087"/>
                    </a:lnTo>
                    <a:lnTo>
                      <a:pt x="873211" y="0"/>
                    </a:lnTo>
                    <a:lnTo>
                      <a:pt x="922638" y="197709"/>
                    </a:lnTo>
                    <a:lnTo>
                      <a:pt x="1029730" y="296563"/>
                    </a:lnTo>
                    <a:lnTo>
                      <a:pt x="1070919" y="197709"/>
                    </a:lnTo>
                    <a:lnTo>
                      <a:pt x="1128584" y="313038"/>
                    </a:lnTo>
                    <a:lnTo>
                      <a:pt x="1359243" y="345990"/>
                    </a:lnTo>
                    <a:lnTo>
                      <a:pt x="1433384" y="518984"/>
                    </a:lnTo>
                  </a:path>
                </a:pathLst>
              </a:cu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46" name="Freeform 45">
                <a:extLst>
                  <a:ext uri="{FF2B5EF4-FFF2-40B4-BE49-F238E27FC236}">
                    <a16:creationId xmlns:a16="http://schemas.microsoft.com/office/drawing/2014/main" id="{68DF1180-0247-5E4F-B3B8-CF84B0D8047A}"/>
                  </a:ext>
                </a:extLst>
              </p:cNvPr>
              <p:cNvSpPr/>
              <p:nvPr/>
            </p:nvSpPr>
            <p:spPr>
              <a:xfrm>
                <a:off x="10425808" y="3701601"/>
                <a:ext cx="1147020" cy="653303"/>
              </a:xfrm>
              <a:custGeom>
                <a:avLst/>
                <a:gdLst>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856735 w 1474573"/>
                  <a:gd name="connsiteY14" fmla="*/ 288324 h 955589"/>
                  <a:gd name="connsiteX15" fmla="*/ 906162 w 1474573"/>
                  <a:gd name="connsiteY15" fmla="*/ 477794 h 955589"/>
                  <a:gd name="connsiteX16" fmla="*/ 939114 w 1474573"/>
                  <a:gd name="connsiteY16" fmla="*/ 642551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06162 w 1474573"/>
                  <a:gd name="connsiteY15" fmla="*/ 477794 h 955589"/>
                  <a:gd name="connsiteX16" fmla="*/ 939114 w 1474573"/>
                  <a:gd name="connsiteY16" fmla="*/ 642551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30876 w 1474573"/>
                  <a:gd name="connsiteY15" fmla="*/ 486032 h 955589"/>
                  <a:gd name="connsiteX16" fmla="*/ 939114 w 1474573"/>
                  <a:gd name="connsiteY16" fmla="*/ 642551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30876 w 1474573"/>
                  <a:gd name="connsiteY15" fmla="*/ 486032 h 955589"/>
                  <a:gd name="connsiteX16" fmla="*/ 980303 w 1474573"/>
                  <a:gd name="connsiteY16" fmla="*/ 650789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30876 w 1474573"/>
                  <a:gd name="connsiteY15" fmla="*/ 486032 h 955589"/>
                  <a:gd name="connsiteX16" fmla="*/ 980303 w 1474573"/>
                  <a:gd name="connsiteY16" fmla="*/ 650789 h 955589"/>
                  <a:gd name="connsiteX17" fmla="*/ 1070919 w 1474573"/>
                  <a:gd name="connsiteY17" fmla="*/ 848497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4573" h="955589">
                    <a:moveTo>
                      <a:pt x="0" y="955589"/>
                    </a:moveTo>
                    <a:lnTo>
                      <a:pt x="82379" y="856735"/>
                    </a:lnTo>
                    <a:lnTo>
                      <a:pt x="131806" y="947351"/>
                    </a:lnTo>
                    <a:lnTo>
                      <a:pt x="214184" y="832021"/>
                    </a:lnTo>
                    <a:lnTo>
                      <a:pt x="247135" y="939113"/>
                    </a:lnTo>
                    <a:lnTo>
                      <a:pt x="345989" y="774357"/>
                    </a:lnTo>
                    <a:lnTo>
                      <a:pt x="378941" y="881448"/>
                    </a:lnTo>
                    <a:lnTo>
                      <a:pt x="527222" y="560173"/>
                    </a:lnTo>
                    <a:lnTo>
                      <a:pt x="551935" y="683740"/>
                    </a:lnTo>
                    <a:lnTo>
                      <a:pt x="650789" y="716692"/>
                    </a:lnTo>
                    <a:lnTo>
                      <a:pt x="700216" y="856735"/>
                    </a:lnTo>
                    <a:lnTo>
                      <a:pt x="774357" y="576648"/>
                    </a:lnTo>
                    <a:lnTo>
                      <a:pt x="790833" y="214184"/>
                    </a:lnTo>
                    <a:lnTo>
                      <a:pt x="873211" y="0"/>
                    </a:lnTo>
                    <a:lnTo>
                      <a:pt x="914400" y="296562"/>
                    </a:lnTo>
                    <a:lnTo>
                      <a:pt x="930876" y="486032"/>
                    </a:lnTo>
                    <a:lnTo>
                      <a:pt x="980303" y="650789"/>
                    </a:lnTo>
                    <a:lnTo>
                      <a:pt x="1070919" y="848497"/>
                    </a:lnTo>
                    <a:lnTo>
                      <a:pt x="1112108" y="642551"/>
                    </a:lnTo>
                    <a:lnTo>
                      <a:pt x="1153298" y="766119"/>
                    </a:lnTo>
                    <a:lnTo>
                      <a:pt x="1285103" y="716692"/>
                    </a:lnTo>
                    <a:lnTo>
                      <a:pt x="1318054" y="790832"/>
                    </a:lnTo>
                    <a:lnTo>
                      <a:pt x="1326292" y="864973"/>
                    </a:lnTo>
                    <a:lnTo>
                      <a:pt x="1425146" y="799070"/>
                    </a:lnTo>
                    <a:lnTo>
                      <a:pt x="1474573" y="864973"/>
                    </a:lnTo>
                    <a:lnTo>
                      <a:pt x="1474573" y="864973"/>
                    </a:lnTo>
                    <a:lnTo>
                      <a:pt x="1474573" y="864973"/>
                    </a:lnTo>
                  </a:path>
                </a:pathLst>
              </a:cu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9" name="Line">
              <a:extLst>
                <a:ext uri="{FF2B5EF4-FFF2-40B4-BE49-F238E27FC236}">
                  <a16:creationId xmlns:a16="http://schemas.microsoft.com/office/drawing/2014/main" id="{6EEF130D-AB5C-6F4A-9EEF-583F1E40FDBE}"/>
                </a:ext>
              </a:extLst>
            </p:cNvPr>
            <p:cNvSpPr/>
            <p:nvPr/>
          </p:nvSpPr>
          <p:spPr>
            <a:xfrm rot="1232281">
              <a:off x="2339744" y="5349290"/>
              <a:ext cx="722825" cy="90312"/>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dirty="0">
                <a:effectLst>
                  <a:outerShdw blurRad="50800" dist="38100" dir="2700000" algn="tl" rotWithShape="0">
                    <a:prstClr val="black">
                      <a:alpha val="40000"/>
                    </a:prstClr>
                  </a:outerShdw>
                </a:effectLst>
              </a:endParaRPr>
            </a:p>
          </p:txBody>
        </p:sp>
        <p:sp>
          <p:nvSpPr>
            <p:cNvPr id="51" name="Line">
              <a:extLst>
                <a:ext uri="{FF2B5EF4-FFF2-40B4-BE49-F238E27FC236}">
                  <a16:creationId xmlns:a16="http://schemas.microsoft.com/office/drawing/2014/main" id="{D4ABBB96-1727-EB43-ADF2-4DAC8753E24A}"/>
                </a:ext>
              </a:extLst>
            </p:cNvPr>
            <p:cNvSpPr/>
            <p:nvPr/>
          </p:nvSpPr>
          <p:spPr>
            <a:xfrm rot="18900000">
              <a:off x="3217196" y="5259823"/>
              <a:ext cx="548844" cy="134431"/>
            </a:xfrm>
            <a:custGeom>
              <a:avLst/>
              <a:gdLst/>
              <a:ahLst/>
              <a:cxnLst>
                <a:cxn ang="0">
                  <a:pos x="wd2" y="hd2"/>
                </a:cxn>
                <a:cxn ang="5400000">
                  <a:pos x="wd2" y="hd2"/>
                </a:cxn>
                <a:cxn ang="10800000">
                  <a:pos x="wd2" y="hd2"/>
                </a:cxn>
                <a:cxn ang="16200000">
                  <a:pos x="wd2" y="hd2"/>
                </a:cxn>
              </a:cxnLst>
              <a:rect l="0" t="0" r="r" b="b"/>
              <a:pathLst>
                <a:path w="21600" h="21450" extrusionOk="0">
                  <a:moveTo>
                    <a:pt x="0" y="21450"/>
                  </a:moveTo>
                  <a:cubicBezTo>
                    <a:pt x="2617" y="7782"/>
                    <a:pt x="6657" y="-150"/>
                    <a:pt x="10924" y="2"/>
                  </a:cubicBezTo>
                  <a:cubicBezTo>
                    <a:pt x="15105" y="150"/>
                    <a:pt x="19038" y="8053"/>
                    <a:pt x="21600" y="21450"/>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dirty="0">
                <a:effectLst>
                  <a:outerShdw blurRad="50800" dist="38100" dir="2700000" algn="tl" rotWithShape="0">
                    <a:prstClr val="black">
                      <a:alpha val="40000"/>
                    </a:prstClr>
                  </a:outerShdw>
                </a:effectLst>
              </a:endParaRPr>
            </a:p>
          </p:txBody>
        </p:sp>
        <p:grpSp>
          <p:nvGrpSpPr>
            <p:cNvPr id="5" name="Group 4">
              <a:extLst>
                <a:ext uri="{FF2B5EF4-FFF2-40B4-BE49-F238E27FC236}">
                  <a16:creationId xmlns:a16="http://schemas.microsoft.com/office/drawing/2014/main" id="{3229F64F-FB38-A24B-8AE8-774050BA465B}"/>
                </a:ext>
              </a:extLst>
            </p:cNvPr>
            <p:cNvGrpSpPr/>
            <p:nvPr/>
          </p:nvGrpSpPr>
          <p:grpSpPr>
            <a:xfrm>
              <a:off x="322858" y="5040406"/>
              <a:ext cx="877005" cy="1333288"/>
              <a:chOff x="427935" y="5047600"/>
              <a:chExt cx="877005" cy="1333288"/>
            </a:xfrm>
          </p:grpSpPr>
          <p:pic>
            <p:nvPicPr>
              <p:cNvPr id="39" name="Picture 38">
                <a:extLst>
                  <a:ext uri="{FF2B5EF4-FFF2-40B4-BE49-F238E27FC236}">
                    <a16:creationId xmlns:a16="http://schemas.microsoft.com/office/drawing/2014/main" id="{C76EC889-4BBF-F047-9804-5BEF47E7D732}"/>
                  </a:ext>
                  <a:ext uri="{C183D7F6-B498-43B3-948B-1728B52AA6E4}">
                    <adec:decorative xmlns:adec="http://schemas.microsoft.com/office/drawing/2017/decorative" val="1"/>
                  </a:ext>
                </a:extLst>
              </p:cNvPr>
              <p:cNvPicPr>
                <a:picLocks noChangeAspect="1"/>
              </p:cNvPicPr>
              <p:nvPr/>
            </p:nvPicPr>
            <p:blipFill rotWithShape="1">
              <a:blip r:embed="rId16">
                <a:extLst>
                  <a:ext uri="{28A0092B-C50C-407E-A947-70E740481C1C}">
                    <a14:useLocalDpi xmlns:a14="http://schemas.microsoft.com/office/drawing/2010/main" val="0"/>
                  </a:ext>
                </a:extLst>
              </a:blip>
              <a:srcRect l="59096"/>
              <a:stretch/>
            </p:blipFill>
            <p:spPr>
              <a:xfrm>
                <a:off x="649094" y="5946183"/>
                <a:ext cx="415780" cy="296427"/>
              </a:xfrm>
              <a:prstGeom prst="rect">
                <a:avLst/>
              </a:prstGeom>
            </p:spPr>
          </p:pic>
          <p:pic>
            <p:nvPicPr>
              <p:cNvPr id="40" name="Picture 39">
                <a:extLst>
                  <a:ext uri="{FF2B5EF4-FFF2-40B4-BE49-F238E27FC236}">
                    <a16:creationId xmlns:a16="http://schemas.microsoft.com/office/drawing/2014/main" id="{189A5A84-9016-C842-B563-D082D53A126C}"/>
                  </a:ext>
                  <a:ext uri="{C183D7F6-B498-43B3-948B-1728B52AA6E4}">
                    <adec:decorative xmlns:adec="http://schemas.microsoft.com/office/drawing/2017/decorative" val="1"/>
                  </a:ext>
                </a:extLst>
              </p:cNvPr>
              <p:cNvPicPr>
                <a:picLocks noChangeAspect="1"/>
              </p:cNvPicPr>
              <p:nvPr/>
            </p:nvPicPr>
            <p:blipFill rotWithShape="1">
              <a:blip r:embed="rId16">
                <a:extLst>
                  <a:ext uri="{28A0092B-C50C-407E-A947-70E740481C1C}">
                    <a14:useLocalDpi xmlns:a14="http://schemas.microsoft.com/office/drawing/2010/main" val="0"/>
                  </a:ext>
                </a:extLst>
              </a:blip>
              <a:srcRect r="59096"/>
              <a:stretch/>
            </p:blipFill>
            <p:spPr>
              <a:xfrm>
                <a:off x="645616" y="5233610"/>
                <a:ext cx="489686" cy="349119"/>
              </a:xfrm>
              <a:prstGeom prst="rect">
                <a:avLst/>
              </a:prstGeom>
            </p:spPr>
          </p:pic>
          <p:sp>
            <p:nvSpPr>
              <p:cNvPr id="52" name="Mammals">
                <a:extLst>
                  <a:ext uri="{FF2B5EF4-FFF2-40B4-BE49-F238E27FC236}">
                    <a16:creationId xmlns:a16="http://schemas.microsoft.com/office/drawing/2014/main" id="{CC66ADAC-06ED-2F4C-B0E0-4FC0292D7E88}"/>
                  </a:ext>
                </a:extLst>
              </p:cNvPr>
              <p:cNvSpPr txBox="1"/>
              <p:nvPr/>
            </p:nvSpPr>
            <p:spPr>
              <a:xfrm>
                <a:off x="495029" y="5564184"/>
                <a:ext cx="749560" cy="400105"/>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Pulsar</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67" name="Oval">
                <a:extLst>
                  <a:ext uri="{FF2B5EF4-FFF2-40B4-BE49-F238E27FC236}">
                    <a16:creationId xmlns:a16="http://schemas.microsoft.com/office/drawing/2014/main" id="{8936373F-D323-C34B-9EFC-A13B13F37288}"/>
                  </a:ext>
                </a:extLst>
              </p:cNvPr>
              <p:cNvSpPr/>
              <p:nvPr/>
            </p:nvSpPr>
            <p:spPr>
              <a:xfrm>
                <a:off x="427935" y="5047600"/>
                <a:ext cx="877005" cy="1333288"/>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grpSp>
        <p:grpSp>
          <p:nvGrpSpPr>
            <p:cNvPr id="4" name="Group 3">
              <a:extLst>
                <a:ext uri="{FF2B5EF4-FFF2-40B4-BE49-F238E27FC236}">
                  <a16:creationId xmlns:a16="http://schemas.microsoft.com/office/drawing/2014/main" id="{AF356409-CA5E-864A-ABF4-3303677C3774}"/>
                </a:ext>
              </a:extLst>
            </p:cNvPr>
            <p:cNvGrpSpPr/>
            <p:nvPr/>
          </p:nvGrpSpPr>
          <p:grpSpPr>
            <a:xfrm>
              <a:off x="1356099" y="5081790"/>
              <a:ext cx="943582" cy="1264907"/>
              <a:chOff x="2246540" y="6627809"/>
              <a:chExt cx="943582" cy="1264907"/>
            </a:xfrm>
          </p:grpSpPr>
          <p:pic>
            <p:nvPicPr>
              <p:cNvPr id="41" name="Picture 40">
                <a:extLst>
                  <a:ext uri="{FF2B5EF4-FFF2-40B4-BE49-F238E27FC236}">
                    <a16:creationId xmlns:a16="http://schemas.microsoft.com/office/drawing/2014/main" id="{E0E7B821-D59F-794F-8400-4DF7E32DA34B}"/>
                  </a:ext>
                </a:extLst>
              </p:cNvPr>
              <p:cNvPicPr>
                <a:picLocks noChangeAspect="1"/>
              </p:cNvPicPr>
              <p:nvPr/>
            </p:nvPicPr>
            <p:blipFill rotWithShape="1">
              <a:blip r:embed="rId17">
                <a:extLst>
                  <a:ext uri="{28A0092B-C50C-407E-A947-70E740481C1C}">
                    <a14:useLocalDpi xmlns:a14="http://schemas.microsoft.com/office/drawing/2010/main" val="0"/>
                  </a:ext>
                </a:extLst>
              </a:blip>
              <a:srcRect l="16959" r="65591" b="76905"/>
              <a:stretch/>
            </p:blipFill>
            <p:spPr>
              <a:xfrm>
                <a:off x="2514581" y="7241517"/>
                <a:ext cx="444122" cy="494342"/>
              </a:xfrm>
              <a:prstGeom prst="rect">
                <a:avLst/>
              </a:prstGeom>
            </p:spPr>
          </p:pic>
          <p:sp>
            <p:nvSpPr>
              <p:cNvPr id="58" name="Mammals">
                <a:extLst>
                  <a:ext uri="{FF2B5EF4-FFF2-40B4-BE49-F238E27FC236}">
                    <a16:creationId xmlns:a16="http://schemas.microsoft.com/office/drawing/2014/main" id="{F367B1F3-E5FA-1E4A-8D73-BF40E17497A4}"/>
                  </a:ext>
                </a:extLst>
              </p:cNvPr>
              <p:cNvSpPr txBox="1"/>
              <p:nvPr/>
            </p:nvSpPr>
            <p:spPr>
              <a:xfrm>
                <a:off x="2348145" y="6627809"/>
                <a:ext cx="749560" cy="707882"/>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Non</a:t>
                </a:r>
              </a:p>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Pulsar</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76" name="Oval">
                <a:extLst>
                  <a:ext uri="{FF2B5EF4-FFF2-40B4-BE49-F238E27FC236}">
                    <a16:creationId xmlns:a16="http://schemas.microsoft.com/office/drawing/2014/main" id="{58B7BDAC-15B6-0D42-8640-7354D1B84F10}"/>
                  </a:ext>
                </a:extLst>
              </p:cNvPr>
              <p:cNvSpPr/>
              <p:nvPr/>
            </p:nvSpPr>
            <p:spPr>
              <a:xfrm>
                <a:off x="2246540" y="6630428"/>
                <a:ext cx="943582" cy="1262288"/>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effectLst>
                    <a:outerShdw blurRad="50800" dist="38100" dir="2700000" algn="tl" rotWithShape="0">
                      <a:prstClr val="black">
                        <a:alpha val="40000"/>
                      </a:prstClr>
                    </a:outerShdw>
                  </a:effectLst>
                </a:endParaRPr>
              </a:p>
            </p:txBody>
          </p:sp>
        </p:grpSp>
      </p:grpSp>
    </p:spTree>
    <p:custDataLst>
      <p:tags r:id="rId1"/>
    </p:custDataLst>
    <p:extLst>
      <p:ext uri="{BB962C8B-B14F-4D97-AF65-F5344CB8AC3E}">
        <p14:creationId xmlns:p14="http://schemas.microsoft.com/office/powerpoint/2010/main" val="67277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1CB46-FA20-4BEE-A44F-683F4905E5D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49" y="1548731"/>
            <a:ext cx="1899545" cy="1267353"/>
          </a:xfrm>
          <a:prstGeom prst="rect">
            <a:avLst/>
          </a:prstGeom>
          <a:ln>
            <a:noFill/>
          </a:ln>
          <a:effectLst>
            <a:softEdge rad="112500"/>
          </a:effectLst>
        </p:spPr>
      </p:pic>
      <p:pic>
        <p:nvPicPr>
          <p:cNvPr id="7" name="Picture 6">
            <a:extLst>
              <a:ext uri="{FF2B5EF4-FFF2-40B4-BE49-F238E27FC236}">
                <a16:creationId xmlns:a16="http://schemas.microsoft.com/office/drawing/2014/main" id="{BD9375FA-2093-48BD-96E8-7658DF1596F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725" y="4238849"/>
            <a:ext cx="1823351" cy="1214351"/>
          </a:xfrm>
          <a:prstGeom prst="rect">
            <a:avLst/>
          </a:prstGeom>
          <a:ln>
            <a:noFill/>
          </a:ln>
          <a:effectLst>
            <a:softEdge rad="112500"/>
          </a:effectLst>
        </p:spPr>
      </p:pic>
      <p:pic>
        <p:nvPicPr>
          <p:cNvPr id="11" name="Picture 10">
            <a:extLst>
              <a:ext uri="{FF2B5EF4-FFF2-40B4-BE49-F238E27FC236}">
                <a16:creationId xmlns:a16="http://schemas.microsoft.com/office/drawing/2014/main" id="{0AC2BD17-76C7-49E3-B03A-7E7EF6B2BEE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725" y="1551090"/>
            <a:ext cx="1811815" cy="2563511"/>
          </a:xfrm>
          <a:prstGeom prst="rect">
            <a:avLst/>
          </a:prstGeom>
          <a:ln>
            <a:noFill/>
          </a:ln>
          <a:effectLst>
            <a:softEdge rad="112500"/>
          </a:effectLst>
        </p:spPr>
      </p:pic>
      <p:pic>
        <p:nvPicPr>
          <p:cNvPr id="13" name="Picture 12">
            <a:extLst>
              <a:ext uri="{FF2B5EF4-FFF2-40B4-BE49-F238E27FC236}">
                <a16:creationId xmlns:a16="http://schemas.microsoft.com/office/drawing/2014/main" id="{2F1CF5C3-E93B-4FA3-9D57-6AD67D034F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778" y="2816084"/>
            <a:ext cx="1899545" cy="1378160"/>
          </a:xfrm>
          <a:prstGeom prst="rect">
            <a:avLst/>
          </a:prstGeom>
          <a:ln>
            <a:noFill/>
          </a:ln>
          <a:effectLst>
            <a:softEdge rad="112500"/>
          </a:effectLst>
        </p:spPr>
      </p:pic>
      <p:pic>
        <p:nvPicPr>
          <p:cNvPr id="15" name="Picture 14">
            <a:extLst>
              <a:ext uri="{FF2B5EF4-FFF2-40B4-BE49-F238E27FC236}">
                <a16:creationId xmlns:a16="http://schemas.microsoft.com/office/drawing/2014/main" id="{B60E6074-31C5-42FC-A44F-5596E8FEFE1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4778" y="4253683"/>
            <a:ext cx="1865253" cy="1243502"/>
          </a:xfrm>
          <a:prstGeom prst="rect">
            <a:avLst/>
          </a:prstGeom>
          <a:ln>
            <a:noFill/>
          </a:ln>
          <a:effectLst>
            <a:softEdge rad="112500"/>
          </a:effectLst>
        </p:spPr>
      </p:pic>
      <p:grpSp>
        <p:nvGrpSpPr>
          <p:cNvPr id="2" name="Group 1">
            <a:extLst>
              <a:ext uri="{FF2B5EF4-FFF2-40B4-BE49-F238E27FC236}">
                <a16:creationId xmlns:a16="http://schemas.microsoft.com/office/drawing/2014/main" id="{3B28CFCF-7361-A643-8E2D-7CF454FCA9B7}"/>
              </a:ext>
            </a:extLst>
          </p:cNvPr>
          <p:cNvGrpSpPr/>
          <p:nvPr/>
        </p:nvGrpSpPr>
        <p:grpSpPr>
          <a:xfrm>
            <a:off x="753659" y="1528383"/>
            <a:ext cx="10423427" cy="5096638"/>
            <a:chOff x="884287" y="1229580"/>
            <a:chExt cx="10423427" cy="5096638"/>
          </a:xfrm>
        </p:grpSpPr>
        <p:sp>
          <p:nvSpPr>
            <p:cNvPr id="90" name="By Ran Kirlian - Own work, CC BY-SA 4.0, https://commons.wikimedia.org/w/index.php?curid=4164754">
              <a:extLst>
                <a:ext uri="{FF2B5EF4-FFF2-40B4-BE49-F238E27FC236}">
                  <a16:creationId xmlns:a16="http://schemas.microsoft.com/office/drawing/2014/main" id="{E59F3E9B-8EB8-4871-A8C3-2389A7CD83AC}"/>
                </a:ext>
              </a:extLst>
            </p:cNvPr>
            <p:cNvSpPr txBox="1"/>
            <p:nvPr/>
          </p:nvSpPr>
          <p:spPr>
            <a:xfrm>
              <a:off x="884287" y="5402892"/>
              <a:ext cx="10423427" cy="923326"/>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300" b="1">
                  <a:solidFill>
                    <a:srgbClr val="FFFFFF"/>
                  </a:solidFill>
                  <a:latin typeface="Arial"/>
                  <a:ea typeface="Arial"/>
                  <a:cs typeface="Arial"/>
                  <a:sym typeface="Arial"/>
                </a:defRPr>
              </a:lvl1pPr>
            </a:lstStyle>
            <a:p>
              <a:pPr algn="ctr"/>
              <a:r>
                <a:rPr lang="en-GB" sz="1800"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Image Credit:</a:t>
              </a:r>
              <a:r>
                <a:rPr sz="1800"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Ran Kirlian, CC BY-SA 4.0, </a:t>
              </a:r>
              <a:r>
                <a:rPr sz="1800"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https://commons.wikimedia.org/w/index.php?curid=4164754</a:t>
              </a:r>
              <a:endParaRPr lang="en-GB" sz="1800"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lgn="ctr"/>
              <a:r>
                <a:rPr lang="en-US" sz="1800"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Uncredited images obtained from https://pixabay.com (Creative Commons License, no attribution required).</a:t>
              </a:r>
            </a:p>
            <a:p>
              <a:pPr algn="ctr"/>
              <a:endParaRPr sz="1800"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897EDCA-936A-48A7-B282-99529881DAE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30659" y="1229580"/>
              <a:ext cx="5230694" cy="3955200"/>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8B8F30-A0D9-44AC-8817-761C56C1D298}"/>
                    </a:ext>
                  </a:extLst>
                </p:cNvPr>
                <p:cNvSpPr txBox="1"/>
                <p:nvPr/>
              </p:nvSpPr>
              <p:spPr>
                <a:xfrm>
                  <a:off x="5870820" y="2652363"/>
                  <a:ext cx="310983" cy="553998"/>
                </a:xfrm>
                <a:prstGeom prst="rect">
                  <a:avLst/>
                </a:prstGeom>
                <a:noFill/>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91" name="TextBox 90">
                  <a:extLst>
                    <a:ext uri="{FF2B5EF4-FFF2-40B4-BE49-F238E27FC236}">
                      <a16:creationId xmlns:a16="http://schemas.microsoft.com/office/drawing/2014/main" id="{C48B8F30-A0D9-44AC-8817-761C56C1D298}"/>
                    </a:ext>
                  </a:extLst>
                </p:cNvPr>
                <p:cNvSpPr txBox="1">
                  <a:spLocks noRot="1" noChangeAspect="1" noMove="1" noResize="1" noEditPoints="1" noAdjustHandles="1" noChangeArrowheads="1" noChangeShapeType="1" noTextEdit="1"/>
                </p:cNvSpPr>
                <p:nvPr/>
              </p:nvSpPr>
              <p:spPr>
                <a:xfrm>
                  <a:off x="5870820" y="2652363"/>
                  <a:ext cx="310983" cy="553998"/>
                </a:xfrm>
                <a:prstGeom prst="rect">
                  <a:avLst/>
                </a:prstGeom>
                <a:blipFill>
                  <a:blip r:embed="rId11"/>
                  <a:stretch>
                    <a:fillRect l="-36000" r="-48000" b="-18182"/>
                  </a:stretch>
                </a:blipFill>
                <a:effectLst/>
              </p:spPr>
              <p:txBody>
                <a:bodyPr/>
                <a:lstStyle/>
                <a:p>
                  <a:r>
                    <a:rPr lang="en-GB">
                      <a:noFill/>
                    </a:rPr>
                    <a:t> </a:t>
                  </a:r>
                </a:p>
              </p:txBody>
            </p:sp>
          </mc:Fallback>
        </mc:AlternateContent>
      </p:grpSp>
      <p:sp>
        <p:nvSpPr>
          <p:cNvPr id="16" name="TextBox 15">
            <a:extLst>
              <a:ext uri="{FF2B5EF4-FFF2-40B4-BE49-F238E27FC236}">
                <a16:creationId xmlns:a16="http://schemas.microsoft.com/office/drawing/2014/main" id="{0DD7BFC0-168C-420A-BC7F-9AEC745AC88D}"/>
              </a:ext>
            </a:extLst>
          </p:cNvPr>
          <p:cNvSpPr txBox="1"/>
          <p:nvPr/>
        </p:nvSpPr>
        <p:spPr>
          <a:xfrm>
            <a:off x="591723" y="1982352"/>
            <a:ext cx="809261" cy="400110"/>
          </a:xfrm>
          <a:prstGeom prst="rect">
            <a:avLst/>
          </a:prstGeom>
          <a:noFill/>
          <a:effectLst/>
        </p:spPr>
        <p:txBody>
          <a:bodyPr wrap="none" rtlCol="0">
            <a:spAutoFit/>
          </a:bodyPr>
          <a:lstStyle/>
          <a:p>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Feline</a:t>
            </a:r>
          </a:p>
        </p:txBody>
      </p:sp>
      <p:sp>
        <p:nvSpPr>
          <p:cNvPr id="92" name="TextBox 91">
            <a:extLst>
              <a:ext uri="{FF2B5EF4-FFF2-40B4-BE49-F238E27FC236}">
                <a16:creationId xmlns:a16="http://schemas.microsoft.com/office/drawing/2014/main" id="{7CE67CEB-5F44-4CD0-B178-0644DF7EC076}"/>
              </a:ext>
            </a:extLst>
          </p:cNvPr>
          <p:cNvSpPr txBox="1"/>
          <p:nvPr/>
        </p:nvSpPr>
        <p:spPr>
          <a:xfrm>
            <a:off x="201208" y="3160800"/>
            <a:ext cx="1333570" cy="707886"/>
          </a:xfrm>
          <a:prstGeom prst="rect">
            <a:avLst/>
          </a:prstGeom>
          <a:noFill/>
          <a:effectLst/>
        </p:spPr>
        <p:txBody>
          <a:bodyPr wrap="none" rtlCol="0">
            <a:spAutoFit/>
          </a:bodyPr>
          <a:lstStyle/>
          <a:p>
            <a:pPr algn="ctr"/>
            <a:r>
              <a:rPr lang="en-GB" sz="2000" dirty="0" err="1">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Lutrinae</a:t>
            </a:r>
            <a:endPar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pPr algn="ct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(e.g. Otter)</a:t>
            </a:r>
          </a:p>
        </p:txBody>
      </p:sp>
      <p:sp>
        <p:nvSpPr>
          <p:cNvPr id="93" name="TextBox 92">
            <a:extLst>
              <a:ext uri="{FF2B5EF4-FFF2-40B4-BE49-F238E27FC236}">
                <a16:creationId xmlns:a16="http://schemas.microsoft.com/office/drawing/2014/main" id="{CF0CA465-EB4E-4BE3-B407-9D8D11BF8836}"/>
              </a:ext>
            </a:extLst>
          </p:cNvPr>
          <p:cNvSpPr txBox="1"/>
          <p:nvPr/>
        </p:nvSpPr>
        <p:spPr>
          <a:xfrm>
            <a:off x="547385" y="4684025"/>
            <a:ext cx="901209" cy="400110"/>
          </a:xfrm>
          <a:prstGeom prst="rect">
            <a:avLst/>
          </a:prstGeom>
          <a:noFill/>
          <a:effectLst/>
        </p:spPr>
        <p:txBody>
          <a:bodyPr wrap="none" rtlCol="0">
            <a:spAutoFit/>
          </a:bodyPr>
          <a:lstStyle/>
          <a:p>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Canine</a:t>
            </a:r>
          </a:p>
        </p:txBody>
      </p:sp>
      <p:sp>
        <p:nvSpPr>
          <p:cNvPr id="94" name="TextBox 93">
            <a:extLst>
              <a:ext uri="{FF2B5EF4-FFF2-40B4-BE49-F238E27FC236}">
                <a16:creationId xmlns:a16="http://schemas.microsoft.com/office/drawing/2014/main" id="{D0537BA0-59FF-4DC2-8A48-CD0B0607499B}"/>
              </a:ext>
            </a:extLst>
          </p:cNvPr>
          <p:cNvSpPr txBox="1"/>
          <p:nvPr/>
        </p:nvSpPr>
        <p:spPr>
          <a:xfrm>
            <a:off x="10476339" y="2551056"/>
            <a:ext cx="1290610" cy="400110"/>
          </a:xfrm>
          <a:prstGeom prst="rect">
            <a:avLst/>
          </a:prstGeom>
          <a:noFill/>
          <a:effectLst/>
        </p:spPr>
        <p:txBody>
          <a:bodyPr wrap="none" rtlCol="0">
            <a:spAutoFit/>
          </a:bodyPr>
          <a:lstStyle/>
          <a:p>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Mongoose</a:t>
            </a:r>
          </a:p>
        </p:txBody>
      </p:sp>
      <p:sp>
        <p:nvSpPr>
          <p:cNvPr id="95" name="TextBox 94">
            <a:extLst>
              <a:ext uri="{FF2B5EF4-FFF2-40B4-BE49-F238E27FC236}">
                <a16:creationId xmlns:a16="http://schemas.microsoft.com/office/drawing/2014/main" id="{C3657AB8-7A46-4382-B371-99392D9A1307}"/>
              </a:ext>
            </a:extLst>
          </p:cNvPr>
          <p:cNvSpPr txBox="1"/>
          <p:nvPr/>
        </p:nvSpPr>
        <p:spPr>
          <a:xfrm>
            <a:off x="10619312" y="4412495"/>
            <a:ext cx="1256178" cy="707886"/>
          </a:xfrm>
          <a:prstGeom prst="rect">
            <a:avLst/>
          </a:prstGeom>
          <a:noFill/>
          <a:effectLst/>
        </p:spPr>
        <p:txBody>
          <a:bodyPr wrap="none" rtlCol="0">
            <a:spAutoFit/>
          </a:bodyPr>
          <a:lstStyle/>
          <a:p>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Viverridae</a:t>
            </a:r>
          </a:p>
          <a:p>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lang="en-GB" sz="2000" dirty="0" err="1">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e.g</a:t>
            </a: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Civet)</a:t>
            </a:r>
          </a:p>
        </p:txBody>
      </p:sp>
      <p:sp>
        <p:nvSpPr>
          <p:cNvPr id="19" name="Title 1">
            <a:extLst>
              <a:ext uri="{FF2B5EF4-FFF2-40B4-BE49-F238E27FC236}">
                <a16:creationId xmlns:a16="http://schemas.microsoft.com/office/drawing/2014/main" id="{67C4EAD6-4E2E-0F43-A3F6-5C6D8300FC01}"/>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Classification: Example</a:t>
            </a:r>
          </a:p>
        </p:txBody>
      </p:sp>
    </p:spTree>
    <p:custDataLst>
      <p:tags r:id="rId1"/>
    </p:custDataLst>
    <p:extLst>
      <p:ext uri="{BB962C8B-B14F-4D97-AF65-F5344CB8AC3E}">
        <p14:creationId xmlns:p14="http://schemas.microsoft.com/office/powerpoint/2010/main" val="259268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DA3AF9-B7E3-BC47-BD9B-C4222D10B27F}"/>
              </a:ext>
            </a:extLst>
          </p:cNvPr>
          <p:cNvSpPr txBox="1">
            <a:spLocks/>
          </p:cNvSpPr>
          <p:nvPr/>
        </p:nvSpPr>
        <p:spPr>
          <a:xfrm>
            <a:off x="1524000" y="112236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How about automated ML then, how's that work?</a:t>
            </a:r>
          </a:p>
          <a:p>
            <a:pPr algn="ctr"/>
            <a:endParaRPr lang="en-GB" dirty="0"/>
          </a:p>
          <a:p>
            <a:pPr algn="ctr"/>
            <a:r>
              <a:rPr lang="en-GB" dirty="0"/>
              <a:t>How does this help us find pulsars?</a:t>
            </a:r>
          </a:p>
        </p:txBody>
      </p:sp>
      <p:pic>
        <p:nvPicPr>
          <p:cNvPr id="3" name="CannonBallPulsar.jpeg">
            <a:extLst>
              <a:ext uri="{FF2B5EF4-FFF2-40B4-BE49-F238E27FC236}">
                <a16:creationId xmlns:a16="http://schemas.microsoft.com/office/drawing/2014/main" id="{65DE5E82-D8B2-CD43-BDF1-D290DE50AAF7}"/>
              </a:ext>
              <a:ext uri="{C183D7F6-B498-43B3-948B-1728B52AA6E4}">
                <adec:decorative xmlns:adec="http://schemas.microsoft.com/office/drawing/2017/decorative" val="1"/>
              </a:ext>
            </a:extLst>
          </p:cNvPr>
          <p:cNvPicPr>
            <a:picLocks/>
          </p:cNvPicPr>
          <p:nvPr/>
        </p:nvPicPr>
        <p:blipFill>
          <a:blip r:embed="rId3"/>
          <a:stretch>
            <a:fillRect/>
          </a:stretch>
        </p:blipFill>
        <p:spPr>
          <a:xfrm>
            <a:off x="2881506" y="3429000"/>
            <a:ext cx="6428988" cy="3250475"/>
          </a:xfrm>
          <a:prstGeom prst="rect">
            <a:avLst/>
          </a:prstGeom>
          <a:effectLst>
            <a:outerShdw blurRad="38100" dist="23000" dir="5400000" rotWithShape="0">
              <a:srgbClr val="000000"/>
            </a:outerShdw>
          </a:effectLst>
        </p:spPr>
      </p:pic>
    </p:spTree>
    <p:extLst>
      <p:ext uri="{BB962C8B-B14F-4D97-AF65-F5344CB8AC3E}">
        <p14:creationId xmlns:p14="http://schemas.microsoft.com/office/powerpoint/2010/main" val="2086333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56A5095-B031-E941-A313-B89AD62CD4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32" y="2113724"/>
            <a:ext cx="2235792" cy="3364648"/>
          </a:xfrm>
          <a:prstGeom prst="rect">
            <a:avLst/>
          </a:prstGeom>
          <a:ln>
            <a:noFill/>
          </a:ln>
          <a:effectLst>
            <a:softEdge rad="112500"/>
          </a:effectLst>
        </p:spPr>
      </p:pic>
      <p:sp>
        <p:nvSpPr>
          <p:cNvPr id="34" name="TextBox 33">
            <a:extLst>
              <a:ext uri="{FF2B5EF4-FFF2-40B4-BE49-F238E27FC236}">
                <a16:creationId xmlns:a16="http://schemas.microsoft.com/office/drawing/2014/main" id="{57FD8F8C-E507-534D-BCE3-6DD1B19D4AFC}"/>
              </a:ext>
            </a:extLst>
          </p:cNvPr>
          <p:cNvSpPr txBox="1"/>
          <p:nvPr/>
        </p:nvSpPr>
        <p:spPr>
          <a:xfrm>
            <a:off x="2930108" y="1513560"/>
            <a:ext cx="9113611" cy="1200329"/>
          </a:xfrm>
          <a:prstGeom prst="rect">
            <a:avLst/>
          </a:prstGeom>
          <a:noFill/>
          <a:effectLst/>
        </p:spPr>
        <p:txBody>
          <a:bodyPr wrap="square" rtlCol="0">
            <a:spAutoFit/>
          </a:bodyPr>
          <a:lstStyle/>
          <a:p>
            <a:pPr marL="342900" indent="-342900">
              <a:buFont typeface="Arial" panose="020B0604020202020204" pitchFamily="34" charset="0"/>
              <a:buChar char="•"/>
            </a:pP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Suppose we need to be at work, but don’t know the bus schedule. Work </a:t>
            </a:r>
            <a:r>
              <a:rPr lang="en-US" sz="2400" b="1"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starts at 09:00</a:t>
            </a: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and the journey takes roughly </a:t>
            </a:r>
            <a:r>
              <a:rPr lang="en-US" sz="2400" b="1"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40 minutes</a:t>
            </a: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Each day we wait at the bus stop each day, recording some details.</a:t>
            </a:r>
          </a:p>
        </p:txBody>
      </p:sp>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33C0BFAE-04E5-564F-864E-A81364AC2100}"/>
                  </a:ext>
                </a:extLst>
              </p:cNvPr>
              <p:cNvGraphicFramePr>
                <a:graphicFrameLocks noGrp="1"/>
              </p:cNvGraphicFramePr>
              <p:nvPr>
                <p:extLst>
                  <p:ext uri="{D42A27DB-BD31-4B8C-83A1-F6EECF244321}">
                    <p14:modId xmlns:p14="http://schemas.microsoft.com/office/powerpoint/2010/main" val="1220380482"/>
                  </p:ext>
                </p:extLst>
              </p:nvPr>
            </p:nvGraphicFramePr>
            <p:xfrm>
              <a:off x="9077972" y="2994620"/>
              <a:ext cx="1625600" cy="20326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18508">
                    <a:tc>
                      <a:txBody>
                        <a:bodyPr/>
                        <a:lstStyle/>
                        <a:p>
                          <a:pPr algn="ctr"/>
                          <a:r>
                            <a:rPr lang="en-GB" dirty="0">
                              <a:latin typeface="Calibri" panose="020F0502020204030204" pitchFamily="34" charset="0"/>
                              <a:cs typeface="Calibri" panose="020F0502020204030204" pitchFamily="34" charset="0"/>
                            </a:rPr>
                            <a:t>Late for work</a:t>
                          </a:r>
                          <a:endParaRPr lang="en-GB" baseline="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1803116078"/>
                      </a:ext>
                    </a:extLst>
                  </a:tr>
                  <a:tr h="331001">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40413030"/>
                      </a:ext>
                    </a:extLst>
                  </a:tr>
                  <a:tr h="376233">
                    <a:tc>
                      <a:txBody>
                        <a:bodyPr/>
                        <a:lstStyle/>
                        <a:p>
                          <a:pPr algn="ctr"/>
                          <a:r>
                            <a:rPr lang="en-GB"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4100091165"/>
                      </a:ext>
                    </a:extLst>
                  </a:tr>
                </a:tbl>
              </a:graphicData>
            </a:graphic>
          </p:graphicFrame>
        </mc:Choice>
        <mc:Fallback xmlns="">
          <p:graphicFrame>
            <p:nvGraphicFramePr>
              <p:cNvPr id="60" name="Table 59">
                <a:extLst>
                  <a:ext uri="{FF2B5EF4-FFF2-40B4-BE49-F238E27FC236}">
                    <a16:creationId xmlns:a16="http://schemas.microsoft.com/office/drawing/2014/main" id="{33C0BFAE-04E5-564F-864E-A81364AC2100}"/>
                  </a:ext>
                </a:extLst>
              </p:cNvPr>
              <p:cNvGraphicFramePr>
                <a:graphicFrameLocks noGrp="1"/>
              </p:cNvGraphicFramePr>
              <p:nvPr>
                <p:extLst>
                  <p:ext uri="{D42A27DB-BD31-4B8C-83A1-F6EECF244321}">
                    <p14:modId xmlns:p14="http://schemas.microsoft.com/office/powerpoint/2010/main" val="1220380482"/>
                  </p:ext>
                </p:extLst>
              </p:nvPr>
            </p:nvGraphicFramePr>
            <p:xfrm>
              <a:off x="9077972" y="2994620"/>
              <a:ext cx="1625600" cy="20326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914400">
                    <a:tc>
                      <a:txBody>
                        <a:bodyPr/>
                        <a:lstStyle/>
                        <a:p>
                          <a:endParaRPr lang="en-US"/>
                        </a:p>
                      </a:txBody>
                      <a:tcPr>
                        <a:blipFill>
                          <a:blip r:embed="rId4"/>
                          <a:stretch>
                            <a:fillRect t="-2778" r="-2326" b="-134722"/>
                          </a:stretch>
                        </a:blipFill>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1803116078"/>
                      </a:ext>
                    </a:extLst>
                  </a:tr>
                  <a:tr h="365760">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40413030"/>
                      </a:ext>
                    </a:extLst>
                  </a:tr>
                  <a:tr h="376233">
                    <a:tc>
                      <a:txBody>
                        <a:bodyPr/>
                        <a:lstStyle/>
                        <a:p>
                          <a:pPr algn="ctr"/>
                          <a:r>
                            <a:rPr lang="en-GB"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4100091165"/>
                      </a:ext>
                    </a:extLst>
                  </a:tr>
                </a:tbl>
              </a:graphicData>
            </a:graphic>
          </p:graphicFrame>
        </mc:Fallback>
      </mc:AlternateContent>
      <p:graphicFrame>
        <p:nvGraphicFramePr>
          <p:cNvPr id="61" name="Table 60">
            <a:extLst>
              <a:ext uri="{FF2B5EF4-FFF2-40B4-BE49-F238E27FC236}">
                <a16:creationId xmlns:a16="http://schemas.microsoft.com/office/drawing/2014/main" id="{941370A0-33AE-5745-916A-3F9DF7ADEB1F}"/>
              </a:ext>
            </a:extLst>
          </p:cNvPr>
          <p:cNvGraphicFramePr>
            <a:graphicFrameLocks noGrp="1"/>
          </p:cNvGraphicFramePr>
          <p:nvPr>
            <p:extLst>
              <p:ext uri="{D42A27DB-BD31-4B8C-83A1-F6EECF244321}">
                <p14:modId xmlns:p14="http://schemas.microsoft.com/office/powerpoint/2010/main" val="3191648534"/>
              </p:ext>
            </p:extLst>
          </p:nvPr>
        </p:nvGraphicFramePr>
        <p:xfrm>
          <a:off x="4068636" y="2994620"/>
          <a:ext cx="4265871" cy="2047706"/>
        </p:xfrm>
        <a:graphic>
          <a:graphicData uri="http://schemas.openxmlformats.org/drawingml/2006/table">
            <a:tbl>
              <a:tblPr firstRow="1" bandRow="1">
                <a:tableStyleId>{5C22544A-7EE6-4342-B048-85BDC9FD1C3A}</a:tableStyleId>
              </a:tblPr>
              <a:tblGrid>
                <a:gridCol w="1421957">
                  <a:extLst>
                    <a:ext uri="{9D8B030D-6E8A-4147-A177-3AD203B41FA5}">
                      <a16:colId xmlns:a16="http://schemas.microsoft.com/office/drawing/2014/main" val="2997948373"/>
                    </a:ext>
                  </a:extLst>
                </a:gridCol>
                <a:gridCol w="1421957">
                  <a:extLst>
                    <a:ext uri="{9D8B030D-6E8A-4147-A177-3AD203B41FA5}">
                      <a16:colId xmlns:a16="http://schemas.microsoft.com/office/drawing/2014/main" val="3220717027"/>
                    </a:ext>
                  </a:extLst>
                </a:gridCol>
                <a:gridCol w="1421957">
                  <a:extLst>
                    <a:ext uri="{9D8B030D-6E8A-4147-A177-3AD203B41FA5}">
                      <a16:colId xmlns:a16="http://schemas.microsoft.com/office/drawing/2014/main" val="3398191880"/>
                    </a:ext>
                  </a:extLst>
                </a:gridCol>
              </a:tblGrid>
              <a:tr h="370840">
                <a:tc>
                  <a:txBody>
                    <a:bodyPr/>
                    <a:lstStyle/>
                    <a:p>
                      <a:pPr algn="ctr"/>
                      <a:r>
                        <a:rPr lang="en-GB" dirty="0">
                          <a:latin typeface="Calibri" panose="020F0502020204030204" pitchFamily="34" charset="0"/>
                          <a:cs typeface="Calibri" panose="020F0502020204030204" pitchFamily="34" charset="0"/>
                        </a:rPr>
                        <a:t> Day</a:t>
                      </a:r>
                    </a:p>
                    <a:p>
                      <a:pPr algn="ctr"/>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 Arrived at bus stop</a:t>
                      </a:r>
                    </a:p>
                    <a:p>
                      <a:pPr algn="ctr"/>
                      <a:endParaRPr lang="en-GB"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 Bus arrived</a:t>
                      </a: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Mon</a:t>
                      </a:r>
                    </a:p>
                  </a:txBody>
                  <a:tcPr/>
                </a:tc>
                <a:tc>
                  <a:txBody>
                    <a:bodyPr/>
                    <a:lstStyle/>
                    <a:p>
                      <a:pPr algn="ctr"/>
                      <a:r>
                        <a:rPr lang="en-GB" dirty="0">
                          <a:latin typeface="Calibri" panose="020F0502020204030204" pitchFamily="34" charset="0"/>
                          <a:cs typeface="Calibri" panose="020F0502020204030204" pitchFamily="34" charset="0"/>
                        </a:rPr>
                        <a:t>08:32</a:t>
                      </a:r>
                    </a:p>
                  </a:txBody>
                  <a:tcPr/>
                </a:tc>
                <a:tc>
                  <a:txBody>
                    <a:bodyPr/>
                    <a:lstStyle/>
                    <a:p>
                      <a:pPr algn="ctr"/>
                      <a:r>
                        <a:rPr lang="en-GB">
                          <a:latin typeface="Calibri" panose="020F0502020204030204" pitchFamily="34" charset="0"/>
                          <a:cs typeface="Calibri" panose="020F0502020204030204" pitchFamily="34" charset="0"/>
                        </a:rPr>
                        <a:t>08:45</a:t>
                      </a:r>
                    </a:p>
                  </a:txBody>
                  <a:tcPr/>
                </a:tc>
                <a:extLst>
                  <a:ext uri="{0D108BD9-81ED-4DB2-BD59-A6C34878D82A}">
                    <a16:rowId xmlns:a16="http://schemas.microsoft.com/office/drawing/2014/main" val="1803116078"/>
                  </a:ext>
                </a:extLst>
              </a:tr>
              <a:tr h="391626">
                <a:tc>
                  <a:txBody>
                    <a:bodyPr/>
                    <a:lstStyle/>
                    <a:p>
                      <a:pPr algn="ctr">
                        <a:lnSpc>
                          <a:spcPct val="100000"/>
                        </a:lnSpc>
                      </a:pPr>
                      <a:r>
                        <a:rPr lang="en-GB" sz="1800">
                          <a:latin typeface="Calibri" panose="020F0502020204030204" pitchFamily="34" charset="0"/>
                          <a:cs typeface="Calibri" panose="020F0502020204030204" pitchFamily="34" charset="0"/>
                        </a:rPr>
                        <a:t>Tue</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08:17</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08:30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Wed</a:t>
                      </a:r>
                    </a:p>
                  </a:txBody>
                  <a:tcPr/>
                </a:tc>
                <a:tc>
                  <a:txBody>
                    <a:bodyPr/>
                    <a:lstStyle/>
                    <a:p>
                      <a:pPr algn="ctr"/>
                      <a:r>
                        <a:rPr lang="en-GB">
                          <a:latin typeface="Calibri" panose="020F0502020204030204" pitchFamily="34" charset="0"/>
                          <a:cs typeface="Calibri" panose="020F0502020204030204" pitchFamily="34" charset="0"/>
                        </a:rPr>
                        <a:t>08:12</a:t>
                      </a:r>
                    </a:p>
                  </a:txBody>
                  <a:tcPr/>
                </a:tc>
                <a:tc>
                  <a:txBody>
                    <a:bodyPr/>
                    <a:lstStyle/>
                    <a:p>
                      <a:pPr algn="ctr"/>
                      <a:r>
                        <a:rPr lang="en-GB" dirty="0">
                          <a:latin typeface="Calibri" panose="020F0502020204030204" pitchFamily="34" charset="0"/>
                          <a:cs typeface="Calibri" panose="020F0502020204030204" pitchFamily="34" charset="0"/>
                        </a:rPr>
                        <a:t>08:15</a:t>
                      </a:r>
                    </a:p>
                  </a:txBody>
                  <a:tcPr/>
                </a:tc>
                <a:extLst>
                  <a:ext uri="{0D108BD9-81ED-4DB2-BD59-A6C34878D82A}">
                    <a16:rowId xmlns:a16="http://schemas.microsoft.com/office/drawing/2014/main" val="4100091165"/>
                  </a:ext>
                </a:extLst>
              </a:tr>
            </a:tbl>
          </a:graphicData>
        </a:graphic>
      </p:graphicFrame>
      <p:sp>
        <p:nvSpPr>
          <p:cNvPr id="62" name="TextBox 61">
            <a:extLst>
              <a:ext uri="{FF2B5EF4-FFF2-40B4-BE49-F238E27FC236}">
                <a16:creationId xmlns:a16="http://schemas.microsoft.com/office/drawing/2014/main" id="{66D44B48-19BB-744C-8C60-D616D5E5AFC6}"/>
              </a:ext>
            </a:extLst>
          </p:cNvPr>
          <p:cNvSpPr txBox="1"/>
          <p:nvPr/>
        </p:nvSpPr>
        <p:spPr>
          <a:xfrm>
            <a:off x="2930108" y="5307977"/>
            <a:ext cx="8997845" cy="1200329"/>
          </a:xfrm>
          <a:prstGeom prst="rect">
            <a:avLst/>
          </a:prstGeom>
          <a:noFill/>
          <a:effectLst/>
        </p:spPr>
        <p:txBody>
          <a:bodyPr wrap="square" rtlCol="0">
            <a:spAutoFit/>
          </a:bodyPr>
          <a:lstStyle/>
          <a:p>
            <a:pPr marL="285750" indent="-285750">
              <a:buFont typeface="Arial" panose="020B0604020202020204" pitchFamily="34" charset="0"/>
              <a:buChar char="•"/>
            </a:pP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 this case learning involves finding an arrival time at the bus stop, that lets us make it to work on time. </a:t>
            </a:r>
          </a:p>
          <a:p>
            <a:pPr marL="285750" indent="-285750">
              <a:buFont typeface="Arial" panose="020B0604020202020204" pitchFamily="34" charset="0"/>
              <a:buChar char="•"/>
            </a:pP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Each time you’re late, you’ve made an </a:t>
            </a:r>
            <a:r>
              <a:rPr lang="en-US" sz="2400" b="1"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error</a:t>
            </a: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that you learn from.</a:t>
            </a:r>
          </a:p>
        </p:txBody>
      </p:sp>
      <p:sp>
        <p:nvSpPr>
          <p:cNvPr id="11" name="Title 1">
            <a:extLst>
              <a:ext uri="{FF2B5EF4-FFF2-40B4-BE49-F238E27FC236}">
                <a16:creationId xmlns:a16="http://schemas.microsoft.com/office/drawing/2014/main" id="{8F193730-2F69-074B-A17B-5599F0BF433B}"/>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Automated Learning – trial and error</a:t>
            </a:r>
          </a:p>
        </p:txBody>
      </p:sp>
    </p:spTree>
    <p:extLst>
      <p:ext uri="{BB962C8B-B14F-4D97-AF65-F5344CB8AC3E}">
        <p14:creationId xmlns:p14="http://schemas.microsoft.com/office/powerpoint/2010/main" val="84873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E3FD85D-D5BF-5947-AFA5-D6E335059C12}"/>
              </a:ext>
            </a:extLst>
          </p:cNvPr>
          <p:cNvSpPr txBox="1"/>
          <p:nvPr/>
        </p:nvSpPr>
        <p:spPr>
          <a:xfrm>
            <a:off x="1087560" y="1289188"/>
            <a:ext cx="9430235" cy="114300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 ML error is quantified and minimised using the tools of mathematics.</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This is done by converting the problem to a mathematical one.</a:t>
            </a:r>
            <a:endParaRPr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33" name="Picture 32">
            <a:extLst>
              <a:ext uri="{FF2B5EF4-FFF2-40B4-BE49-F238E27FC236}">
                <a16:creationId xmlns:a16="http://schemas.microsoft.com/office/drawing/2014/main" id="{A56A5095-B031-E941-A313-B89AD62CD4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36" y="2763618"/>
            <a:ext cx="2235792" cy="3364648"/>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FD8F8C-E507-534D-BCE3-6DD1B19D4AFC}"/>
                  </a:ext>
                </a:extLst>
              </p:cNvPr>
              <p:cNvSpPr txBox="1"/>
              <p:nvPr/>
            </p:nvSpPr>
            <p:spPr>
              <a:xfrm>
                <a:off x="3640261" y="2355224"/>
                <a:ext cx="7526278" cy="1477328"/>
              </a:xfrm>
              <a:prstGeom prst="rect">
                <a:avLst/>
              </a:prstGeom>
              <a:noFill/>
              <a:effectLst/>
            </p:spPr>
            <p:txBody>
              <a:bodyPr wrap="square" rtlCol="0">
                <a:spAutoFit/>
              </a:bodyPr>
              <a:lstStyle/>
              <a:p>
                <a:r>
                  <a:rPr lang="en-US"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can reduce finding the best time to wait at the bus stop, to a mathematical problem, i.e., find a value for </a:t>
                </a:r>
                <a14:m>
                  <m:oMath xmlns:m="http://schemas.openxmlformats.org/officeDocument/2006/math">
                    <m:r>
                      <a:rPr lang="en-GB" b="1"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𝒕</m:t>
                    </m:r>
                  </m:oMath>
                </a14:m>
                <a:r>
                  <a:rPr lang="en-US"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that </a:t>
                </a:r>
                <a:r>
                  <a:rPr lang="en-US" b="1"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minimizes the number of times you’re late</a:t>
                </a:r>
                <a:r>
                  <a:rPr lang="en-US"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p>
              <a:p>
                <a:endParaRPr lang="en-US"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a:p>
                <a:r>
                  <a:rPr lang="en-US"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Many potential values for </a:t>
                </a:r>
                <a14:m>
                  <m:oMath xmlns:m="http://schemas.openxmlformats.org/officeDocument/2006/math">
                    <m:r>
                      <a:rPr lang="en-GB" b="1"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𝒕</m:t>
                    </m:r>
                    <m:r>
                      <a:rPr lang="en-GB" b="1" i="1">
                        <a:solidFill>
                          <a:srgbClr val="FFE699"/>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 </m:t>
                    </m:r>
                  </m:oMath>
                </a14:m>
                <a:r>
                  <a:rPr lang="en-US"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work, but clearly it must be 08:15 or earlier!</a:t>
                </a:r>
              </a:p>
            </p:txBody>
          </p:sp>
        </mc:Choice>
        <mc:Fallback xmlns="">
          <p:sp>
            <p:nvSpPr>
              <p:cNvPr id="34" name="TextBox 33">
                <a:extLst>
                  <a:ext uri="{FF2B5EF4-FFF2-40B4-BE49-F238E27FC236}">
                    <a16:creationId xmlns:a16="http://schemas.microsoft.com/office/drawing/2014/main" id="{57FD8F8C-E507-534D-BCE3-6DD1B19D4AFC}"/>
                  </a:ext>
                </a:extLst>
              </p:cNvPr>
              <p:cNvSpPr txBox="1">
                <a:spLocks noRot="1" noChangeAspect="1" noMove="1" noResize="1" noEditPoints="1" noAdjustHandles="1" noChangeArrowheads="1" noChangeShapeType="1" noTextEdit="1"/>
              </p:cNvSpPr>
              <p:nvPr/>
            </p:nvSpPr>
            <p:spPr>
              <a:xfrm>
                <a:off x="3640261" y="2355224"/>
                <a:ext cx="7526278" cy="1477328"/>
              </a:xfrm>
              <a:prstGeom prst="rect">
                <a:avLst/>
              </a:prstGeom>
              <a:blipFill>
                <a:blip r:embed="rId4"/>
                <a:stretch>
                  <a:fillRect l="-842" t="-2564" b="-8547"/>
                </a:stretch>
              </a:blipFill>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33C0BFAE-04E5-564F-864E-A81364AC2100}"/>
                  </a:ext>
                </a:extLst>
              </p:cNvPr>
              <p:cNvGraphicFramePr>
                <a:graphicFrameLocks noGrp="1"/>
              </p:cNvGraphicFramePr>
              <p:nvPr/>
            </p:nvGraphicFramePr>
            <p:xfrm>
              <a:off x="8811880" y="4049561"/>
              <a:ext cx="1625600" cy="20326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618508">
                    <a:tc>
                      <a:txBody>
                        <a:bodyPr/>
                        <a:lstStyle/>
                        <a:p>
                          <a:pPr algn="ctr"/>
                          <a:r>
                            <a:rPr lang="en-GB" dirty="0">
                              <a:latin typeface="Calibri" panose="020F0502020204030204" pitchFamily="34" charset="0"/>
                              <a:cs typeface="Calibri" panose="020F0502020204030204" pitchFamily="34" charset="0"/>
                            </a:rPr>
                            <a:t>Late for work</a:t>
                          </a:r>
                          <a:endParaRPr lang="en-GB" baseline="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𝒚</m:t>
                                </m:r>
                              </m:oMath>
                            </m:oMathPara>
                          </a14:m>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1803116078"/>
                      </a:ext>
                    </a:extLst>
                  </a:tr>
                  <a:tr h="331001">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40413030"/>
                      </a:ext>
                    </a:extLst>
                  </a:tr>
                  <a:tr h="376233">
                    <a:tc>
                      <a:txBody>
                        <a:bodyPr/>
                        <a:lstStyle/>
                        <a:p>
                          <a:pPr algn="ctr"/>
                          <a:r>
                            <a:rPr lang="en-GB"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4100091165"/>
                      </a:ext>
                    </a:extLst>
                  </a:tr>
                </a:tbl>
              </a:graphicData>
            </a:graphic>
          </p:graphicFrame>
        </mc:Choice>
        <mc:Fallback xmlns="">
          <p:graphicFrame>
            <p:nvGraphicFramePr>
              <p:cNvPr id="60" name="Table 59">
                <a:extLst>
                  <a:ext uri="{FF2B5EF4-FFF2-40B4-BE49-F238E27FC236}">
                    <a16:creationId xmlns:a16="http://schemas.microsoft.com/office/drawing/2014/main" id="{33C0BFAE-04E5-564F-864E-A81364AC2100}"/>
                  </a:ext>
                </a:extLst>
              </p:cNvPr>
              <p:cNvGraphicFramePr>
                <a:graphicFrameLocks noGrp="1"/>
              </p:cNvGraphicFramePr>
              <p:nvPr>
                <p:extLst>
                  <p:ext uri="{D42A27DB-BD31-4B8C-83A1-F6EECF244321}">
                    <p14:modId xmlns:p14="http://schemas.microsoft.com/office/powerpoint/2010/main" val="635914491"/>
                  </p:ext>
                </p:extLst>
              </p:nvPr>
            </p:nvGraphicFramePr>
            <p:xfrm>
              <a:off x="8811880" y="4049561"/>
              <a:ext cx="1625600" cy="203262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4091566"/>
                        </a:ext>
                      </a:extLst>
                    </a:gridCol>
                  </a:tblGrid>
                  <a:tr h="914400">
                    <a:tc>
                      <a:txBody>
                        <a:bodyPr/>
                        <a:lstStyle/>
                        <a:p>
                          <a:endParaRPr lang="en-US"/>
                        </a:p>
                      </a:txBody>
                      <a:tcPr>
                        <a:blipFill>
                          <a:blip r:embed="rId7"/>
                          <a:stretch>
                            <a:fillRect l="-373" t="-3333" r="-1493" b="-132000"/>
                          </a:stretch>
                        </a:blipFill>
                      </a:tcPr>
                    </a:tc>
                    <a:extLst>
                      <a:ext uri="{0D108BD9-81ED-4DB2-BD59-A6C34878D82A}">
                        <a16:rowId xmlns:a16="http://schemas.microsoft.com/office/drawing/2014/main" val="1963614127"/>
                      </a:ext>
                    </a:extLst>
                  </a:tr>
                  <a:tr h="376233">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1803116078"/>
                      </a:ext>
                    </a:extLst>
                  </a:tr>
                  <a:tr h="365760">
                    <a:tc>
                      <a:txBody>
                        <a:bodyPr/>
                        <a:lstStyle/>
                        <a:p>
                          <a:pPr algn="ctr"/>
                          <a:r>
                            <a:rPr lang="en-GB">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40413030"/>
                      </a:ext>
                    </a:extLst>
                  </a:tr>
                  <a:tr h="376233">
                    <a:tc>
                      <a:txBody>
                        <a:bodyPr/>
                        <a:lstStyle/>
                        <a:p>
                          <a:pPr algn="ctr"/>
                          <a:r>
                            <a:rPr lang="en-GB"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410009116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1" name="Table 60">
                <a:extLst>
                  <a:ext uri="{FF2B5EF4-FFF2-40B4-BE49-F238E27FC236}">
                    <a16:creationId xmlns:a16="http://schemas.microsoft.com/office/drawing/2014/main" id="{941370A0-33AE-5745-916A-3F9DF7ADEB1F}"/>
                  </a:ext>
                </a:extLst>
              </p:cNvPr>
              <p:cNvGraphicFramePr>
                <a:graphicFrameLocks noGrp="1"/>
              </p:cNvGraphicFramePr>
              <p:nvPr/>
            </p:nvGraphicFramePr>
            <p:xfrm>
              <a:off x="3781804" y="4059064"/>
              <a:ext cx="4265871" cy="2047706"/>
            </p:xfrm>
            <a:graphic>
              <a:graphicData uri="http://schemas.openxmlformats.org/drawingml/2006/table">
                <a:tbl>
                  <a:tblPr firstRow="1" bandRow="1">
                    <a:tableStyleId>{5C22544A-7EE6-4342-B048-85BDC9FD1C3A}</a:tableStyleId>
                  </a:tblPr>
                  <a:tblGrid>
                    <a:gridCol w="1421957">
                      <a:extLst>
                        <a:ext uri="{9D8B030D-6E8A-4147-A177-3AD203B41FA5}">
                          <a16:colId xmlns:a16="http://schemas.microsoft.com/office/drawing/2014/main" val="2997948373"/>
                        </a:ext>
                      </a:extLst>
                    </a:gridCol>
                    <a:gridCol w="1421957">
                      <a:extLst>
                        <a:ext uri="{9D8B030D-6E8A-4147-A177-3AD203B41FA5}">
                          <a16:colId xmlns:a16="http://schemas.microsoft.com/office/drawing/2014/main" val="3220717027"/>
                        </a:ext>
                      </a:extLst>
                    </a:gridCol>
                    <a:gridCol w="1421957">
                      <a:extLst>
                        <a:ext uri="{9D8B030D-6E8A-4147-A177-3AD203B41FA5}">
                          <a16:colId xmlns:a16="http://schemas.microsoft.com/office/drawing/2014/main" val="3398191880"/>
                        </a:ext>
                      </a:extLst>
                    </a:gridCol>
                  </a:tblGrid>
                  <a:tr h="370840">
                    <a:tc>
                      <a:txBody>
                        <a:bodyPr/>
                        <a:lstStyle/>
                        <a:p>
                          <a:pPr algn="ctr"/>
                          <a:r>
                            <a:rPr lang="en-GB" dirty="0">
                              <a:latin typeface="Calibri" panose="020F0502020204030204" pitchFamily="34" charset="0"/>
                              <a:cs typeface="Calibri" panose="020F0502020204030204" pitchFamily="34" charset="0"/>
                            </a:rPr>
                            <a:t> Day</a:t>
                          </a:r>
                        </a:p>
                        <a:p>
                          <a:pPr algn="ctr"/>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 Arrived at bus stop</a:t>
                          </a:r>
                        </a:p>
                        <a:p>
                          <a:pPr algn="ct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cs typeface="Calibri" panose="020F0502020204030204" pitchFamily="34" charset="0"/>
                                  </a:rPr>
                                  <m:t>𝒕</m:t>
                                </m:r>
                              </m:oMath>
                            </m:oMathPara>
                          </a14:m>
                          <a:endParaRPr lang="en-GB"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 Bus arrived</a:t>
                          </a: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Mon</a:t>
                          </a:r>
                        </a:p>
                      </a:txBody>
                      <a:tcPr/>
                    </a:tc>
                    <a:tc>
                      <a:txBody>
                        <a:bodyPr/>
                        <a:lstStyle/>
                        <a:p>
                          <a:pPr algn="ctr"/>
                          <a:r>
                            <a:rPr lang="en-GB">
                              <a:latin typeface="Calibri" panose="020F0502020204030204" pitchFamily="34" charset="0"/>
                              <a:cs typeface="Calibri" panose="020F0502020204030204" pitchFamily="34" charset="0"/>
                            </a:rPr>
                            <a:t>08:27</a:t>
                          </a:r>
                        </a:p>
                      </a:txBody>
                      <a:tcPr/>
                    </a:tc>
                    <a:tc>
                      <a:txBody>
                        <a:bodyPr/>
                        <a:lstStyle/>
                        <a:p>
                          <a:pPr algn="ctr"/>
                          <a:r>
                            <a:rPr lang="en-GB">
                              <a:latin typeface="Calibri" panose="020F0502020204030204" pitchFamily="34" charset="0"/>
                              <a:cs typeface="Calibri" panose="020F0502020204030204" pitchFamily="34" charset="0"/>
                            </a:rPr>
                            <a:t>08:45</a:t>
                          </a:r>
                        </a:p>
                      </a:txBody>
                      <a:tcPr/>
                    </a:tc>
                    <a:extLst>
                      <a:ext uri="{0D108BD9-81ED-4DB2-BD59-A6C34878D82A}">
                        <a16:rowId xmlns:a16="http://schemas.microsoft.com/office/drawing/2014/main" val="1803116078"/>
                      </a:ext>
                    </a:extLst>
                  </a:tr>
                  <a:tr h="391626">
                    <a:tc>
                      <a:txBody>
                        <a:bodyPr/>
                        <a:lstStyle/>
                        <a:p>
                          <a:pPr algn="ctr">
                            <a:lnSpc>
                              <a:spcPct val="100000"/>
                            </a:lnSpc>
                          </a:pPr>
                          <a:r>
                            <a:rPr lang="en-GB" sz="1800">
                              <a:latin typeface="Calibri" panose="020F0502020204030204" pitchFamily="34" charset="0"/>
                              <a:cs typeface="Calibri" panose="020F0502020204030204" pitchFamily="34" charset="0"/>
                            </a:rPr>
                            <a:t>Tue</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08:17</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08:30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Wed</a:t>
                          </a:r>
                        </a:p>
                      </a:txBody>
                      <a:tcPr/>
                    </a:tc>
                    <a:tc>
                      <a:txBody>
                        <a:bodyPr/>
                        <a:lstStyle/>
                        <a:p>
                          <a:pPr algn="ctr"/>
                          <a:r>
                            <a:rPr lang="en-GB">
                              <a:latin typeface="Calibri" panose="020F0502020204030204" pitchFamily="34" charset="0"/>
                              <a:cs typeface="Calibri" panose="020F0502020204030204" pitchFamily="34" charset="0"/>
                            </a:rPr>
                            <a:t>08:12</a:t>
                          </a:r>
                        </a:p>
                      </a:txBody>
                      <a:tcPr/>
                    </a:tc>
                    <a:tc>
                      <a:txBody>
                        <a:bodyPr/>
                        <a:lstStyle/>
                        <a:p>
                          <a:pPr algn="ctr"/>
                          <a:r>
                            <a:rPr lang="en-GB" dirty="0">
                              <a:latin typeface="Calibri" panose="020F0502020204030204" pitchFamily="34" charset="0"/>
                              <a:cs typeface="Calibri" panose="020F0502020204030204" pitchFamily="34" charset="0"/>
                            </a:rPr>
                            <a:t>08:15</a:t>
                          </a:r>
                        </a:p>
                      </a:txBody>
                      <a:tcPr/>
                    </a:tc>
                    <a:extLst>
                      <a:ext uri="{0D108BD9-81ED-4DB2-BD59-A6C34878D82A}">
                        <a16:rowId xmlns:a16="http://schemas.microsoft.com/office/drawing/2014/main" val="4100091165"/>
                      </a:ext>
                    </a:extLst>
                  </a:tr>
                </a:tbl>
              </a:graphicData>
            </a:graphic>
          </p:graphicFrame>
        </mc:Choice>
        <mc:Fallback xmlns="">
          <p:graphicFrame>
            <p:nvGraphicFramePr>
              <p:cNvPr id="61" name="Table 60">
                <a:extLst>
                  <a:ext uri="{FF2B5EF4-FFF2-40B4-BE49-F238E27FC236}">
                    <a16:creationId xmlns:a16="http://schemas.microsoft.com/office/drawing/2014/main" id="{941370A0-33AE-5745-916A-3F9DF7ADEB1F}"/>
                  </a:ext>
                </a:extLst>
              </p:cNvPr>
              <p:cNvGraphicFramePr>
                <a:graphicFrameLocks noGrp="1"/>
              </p:cNvGraphicFramePr>
              <p:nvPr>
                <p:extLst>
                  <p:ext uri="{D42A27DB-BD31-4B8C-83A1-F6EECF244321}">
                    <p14:modId xmlns:p14="http://schemas.microsoft.com/office/powerpoint/2010/main" val="2045219183"/>
                  </p:ext>
                </p:extLst>
              </p:nvPr>
            </p:nvGraphicFramePr>
            <p:xfrm>
              <a:off x="3781804" y="4059064"/>
              <a:ext cx="4265871" cy="2047706"/>
            </p:xfrm>
            <a:graphic>
              <a:graphicData uri="http://schemas.openxmlformats.org/drawingml/2006/table">
                <a:tbl>
                  <a:tblPr firstRow="1" bandRow="1">
                    <a:tableStyleId>{5C22544A-7EE6-4342-B048-85BDC9FD1C3A}</a:tableStyleId>
                  </a:tblPr>
                  <a:tblGrid>
                    <a:gridCol w="1421957">
                      <a:extLst>
                        <a:ext uri="{9D8B030D-6E8A-4147-A177-3AD203B41FA5}">
                          <a16:colId xmlns:a16="http://schemas.microsoft.com/office/drawing/2014/main" val="2997948373"/>
                        </a:ext>
                      </a:extLst>
                    </a:gridCol>
                    <a:gridCol w="1421957">
                      <a:extLst>
                        <a:ext uri="{9D8B030D-6E8A-4147-A177-3AD203B41FA5}">
                          <a16:colId xmlns:a16="http://schemas.microsoft.com/office/drawing/2014/main" val="3220717027"/>
                        </a:ext>
                      </a:extLst>
                    </a:gridCol>
                    <a:gridCol w="1421957">
                      <a:extLst>
                        <a:ext uri="{9D8B030D-6E8A-4147-A177-3AD203B41FA5}">
                          <a16:colId xmlns:a16="http://schemas.microsoft.com/office/drawing/2014/main" val="3398191880"/>
                        </a:ext>
                      </a:extLst>
                    </a:gridCol>
                  </a:tblGrid>
                  <a:tr h="914400">
                    <a:tc>
                      <a:txBody>
                        <a:bodyPr/>
                        <a:lstStyle/>
                        <a:p>
                          <a:pPr algn="ctr"/>
                          <a:r>
                            <a:rPr lang="en-GB" dirty="0">
                              <a:latin typeface="Calibri" panose="020F0502020204030204" pitchFamily="34" charset="0"/>
                              <a:cs typeface="Calibri" panose="020F0502020204030204" pitchFamily="34" charset="0"/>
                            </a:rPr>
                            <a:t> Day</a:t>
                          </a:r>
                        </a:p>
                        <a:p>
                          <a:pPr algn="ctr"/>
                          <a:endParaRPr lang="en-GB" dirty="0">
                            <a:latin typeface="Calibri" panose="020F0502020204030204" pitchFamily="34" charset="0"/>
                            <a:cs typeface="Calibri" panose="020F0502020204030204" pitchFamily="34" charset="0"/>
                          </a:endParaRPr>
                        </a:p>
                        <a:p>
                          <a:pPr algn="ctr"/>
                          <a:endParaRPr lang="en-GB"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8"/>
                          <a:stretch>
                            <a:fillRect l="-100858" t="-3333" r="-102146" b="-134667"/>
                          </a:stretch>
                        </a:blipFill>
                      </a:tcPr>
                    </a:tc>
                    <a:tc>
                      <a:txBody>
                        <a:bodyPr/>
                        <a:lstStyle/>
                        <a:p>
                          <a:pPr algn="ctr"/>
                          <a:r>
                            <a:rPr lang="en-GB" dirty="0">
                              <a:latin typeface="Calibri" panose="020F0502020204030204" pitchFamily="34" charset="0"/>
                              <a:cs typeface="Calibri" panose="020F0502020204030204" pitchFamily="34" charset="0"/>
                            </a:rPr>
                            <a:t> Bus arrived</a:t>
                          </a:r>
                        </a:p>
                        <a:p>
                          <a:pPr algn="ct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3614127"/>
                      </a:ext>
                    </a:extLst>
                  </a:tr>
                  <a:tr h="370840">
                    <a:tc>
                      <a:txBody>
                        <a:bodyPr/>
                        <a:lstStyle/>
                        <a:p>
                          <a:pPr algn="ctr"/>
                          <a:r>
                            <a:rPr lang="en-GB">
                              <a:latin typeface="Calibri" panose="020F0502020204030204" pitchFamily="34" charset="0"/>
                              <a:cs typeface="Calibri" panose="020F0502020204030204" pitchFamily="34" charset="0"/>
                            </a:rPr>
                            <a:t>Mon</a:t>
                          </a:r>
                        </a:p>
                      </a:txBody>
                      <a:tcPr/>
                    </a:tc>
                    <a:tc>
                      <a:txBody>
                        <a:bodyPr/>
                        <a:lstStyle/>
                        <a:p>
                          <a:pPr algn="ctr"/>
                          <a:r>
                            <a:rPr lang="en-GB">
                              <a:latin typeface="Calibri" panose="020F0502020204030204" pitchFamily="34" charset="0"/>
                              <a:cs typeface="Calibri" panose="020F0502020204030204" pitchFamily="34" charset="0"/>
                            </a:rPr>
                            <a:t>08:27</a:t>
                          </a:r>
                        </a:p>
                      </a:txBody>
                      <a:tcPr/>
                    </a:tc>
                    <a:tc>
                      <a:txBody>
                        <a:bodyPr/>
                        <a:lstStyle/>
                        <a:p>
                          <a:pPr algn="ctr"/>
                          <a:r>
                            <a:rPr lang="en-GB">
                              <a:latin typeface="Calibri" panose="020F0502020204030204" pitchFamily="34" charset="0"/>
                              <a:cs typeface="Calibri" panose="020F0502020204030204" pitchFamily="34" charset="0"/>
                            </a:rPr>
                            <a:t>08:45</a:t>
                          </a:r>
                        </a:p>
                      </a:txBody>
                      <a:tcPr/>
                    </a:tc>
                    <a:extLst>
                      <a:ext uri="{0D108BD9-81ED-4DB2-BD59-A6C34878D82A}">
                        <a16:rowId xmlns:a16="http://schemas.microsoft.com/office/drawing/2014/main" val="1803116078"/>
                      </a:ext>
                    </a:extLst>
                  </a:tr>
                  <a:tr h="391626">
                    <a:tc>
                      <a:txBody>
                        <a:bodyPr/>
                        <a:lstStyle/>
                        <a:p>
                          <a:pPr algn="ctr">
                            <a:lnSpc>
                              <a:spcPct val="100000"/>
                            </a:lnSpc>
                          </a:pPr>
                          <a:r>
                            <a:rPr lang="en-GB" sz="1800">
                              <a:latin typeface="Calibri" panose="020F0502020204030204" pitchFamily="34" charset="0"/>
                              <a:cs typeface="Calibri" panose="020F0502020204030204" pitchFamily="34" charset="0"/>
                            </a:rPr>
                            <a:t>Tue</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08:17</a:t>
                          </a:r>
                        </a:p>
                      </a:txBody>
                      <a:tcPr/>
                    </a:tc>
                    <a:tc>
                      <a:txBody>
                        <a:bodyPr/>
                        <a:lstStyle/>
                        <a:p>
                          <a:pPr algn="ctr">
                            <a:lnSpc>
                              <a:spcPct val="100000"/>
                            </a:lnSpc>
                          </a:pPr>
                          <a:r>
                            <a:rPr lang="en-GB" sz="1800">
                              <a:latin typeface="Calibri" panose="020F0502020204030204" pitchFamily="34" charset="0"/>
                              <a:cs typeface="Calibri" panose="020F0502020204030204" pitchFamily="34" charset="0"/>
                            </a:rPr>
                            <a:t>08:30</a:t>
                          </a:r>
                        </a:p>
                      </a:txBody>
                      <a:tcPr/>
                    </a:tc>
                    <a:extLst>
                      <a:ext uri="{0D108BD9-81ED-4DB2-BD59-A6C34878D82A}">
                        <a16:rowId xmlns:a16="http://schemas.microsoft.com/office/drawing/2014/main" val="40413030"/>
                      </a:ext>
                    </a:extLst>
                  </a:tr>
                  <a:tr h="370840">
                    <a:tc>
                      <a:txBody>
                        <a:bodyPr/>
                        <a:lstStyle/>
                        <a:p>
                          <a:pPr algn="ctr"/>
                          <a:r>
                            <a:rPr lang="en-GB">
                              <a:latin typeface="Calibri" panose="020F0502020204030204" pitchFamily="34" charset="0"/>
                              <a:cs typeface="Calibri" panose="020F0502020204030204" pitchFamily="34" charset="0"/>
                            </a:rPr>
                            <a:t>Wed</a:t>
                          </a:r>
                        </a:p>
                      </a:txBody>
                      <a:tcPr/>
                    </a:tc>
                    <a:tc>
                      <a:txBody>
                        <a:bodyPr/>
                        <a:lstStyle/>
                        <a:p>
                          <a:pPr algn="ctr"/>
                          <a:r>
                            <a:rPr lang="en-GB">
                              <a:latin typeface="Calibri" panose="020F0502020204030204" pitchFamily="34" charset="0"/>
                              <a:cs typeface="Calibri" panose="020F0502020204030204" pitchFamily="34" charset="0"/>
                            </a:rPr>
                            <a:t>08:12</a:t>
                          </a:r>
                        </a:p>
                      </a:txBody>
                      <a:tcPr/>
                    </a:tc>
                    <a:tc>
                      <a:txBody>
                        <a:bodyPr/>
                        <a:lstStyle/>
                        <a:p>
                          <a:pPr algn="ctr"/>
                          <a:r>
                            <a:rPr lang="en-GB" dirty="0">
                              <a:latin typeface="Calibri" panose="020F0502020204030204" pitchFamily="34" charset="0"/>
                              <a:cs typeface="Calibri" panose="020F0502020204030204" pitchFamily="34" charset="0"/>
                            </a:rPr>
                            <a:t>08:15</a:t>
                          </a:r>
                        </a:p>
                      </a:txBody>
                      <a:tcPr/>
                    </a:tc>
                    <a:extLst>
                      <a:ext uri="{0D108BD9-81ED-4DB2-BD59-A6C34878D82A}">
                        <a16:rowId xmlns:a16="http://schemas.microsoft.com/office/drawing/2014/main" val="4100091165"/>
                      </a:ext>
                    </a:extLst>
                  </a:tr>
                </a:tbl>
              </a:graphicData>
            </a:graphic>
          </p:graphicFrame>
        </mc:Fallback>
      </mc:AlternateContent>
      <p:sp>
        <p:nvSpPr>
          <p:cNvPr id="10" name="Title 1">
            <a:extLst>
              <a:ext uri="{FF2B5EF4-FFF2-40B4-BE49-F238E27FC236}">
                <a16:creationId xmlns:a16="http://schemas.microsoft.com/office/drawing/2014/main" id="{8FBD193B-86A7-2C40-9508-10BFEAFF95B0}"/>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How is learning done then?</a:t>
            </a:r>
          </a:p>
        </p:txBody>
      </p:sp>
    </p:spTree>
    <p:extLst>
      <p:ext uri="{BB962C8B-B14F-4D97-AF65-F5344CB8AC3E}">
        <p14:creationId xmlns:p14="http://schemas.microsoft.com/office/powerpoint/2010/main" val="34929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ine">
            <a:extLst>
              <a:ext uri="{FF2B5EF4-FFF2-40B4-BE49-F238E27FC236}">
                <a16:creationId xmlns:a16="http://schemas.microsoft.com/office/drawing/2014/main" id="{0FB9185F-9F04-4AA5-A7DC-65F0DC632A82}"/>
              </a:ext>
            </a:extLst>
          </p:cNvPr>
          <p:cNvSpPr/>
          <p:nvPr/>
        </p:nvSpPr>
        <p:spPr>
          <a:xfrm>
            <a:off x="8834079" y="4475966"/>
            <a:ext cx="2146807" cy="1"/>
          </a:xfrm>
          <a:prstGeom prst="line">
            <a:avLst/>
          </a:prstGeom>
          <a:ln w="38100">
            <a:solidFill>
              <a:schemeClr val="bg1"/>
            </a:solidFill>
            <a:tailEnd type="stealth"/>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46" name="Line">
            <a:extLst>
              <a:ext uri="{FF2B5EF4-FFF2-40B4-BE49-F238E27FC236}">
                <a16:creationId xmlns:a16="http://schemas.microsoft.com/office/drawing/2014/main" id="{7073AFF8-5C6A-45FF-803F-C98941DA7626}"/>
              </a:ext>
            </a:extLst>
          </p:cNvPr>
          <p:cNvSpPr/>
          <p:nvPr/>
        </p:nvSpPr>
        <p:spPr>
          <a:xfrm flipV="1">
            <a:off x="8849491" y="2925573"/>
            <a:ext cx="1" cy="1538056"/>
          </a:xfrm>
          <a:prstGeom prst="line">
            <a:avLst/>
          </a:prstGeom>
          <a:ln w="38100">
            <a:solidFill>
              <a:schemeClr val="bg1"/>
            </a:solidFill>
            <a:tailEnd type="stealth"/>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47" name="Line">
            <a:extLst>
              <a:ext uri="{FF2B5EF4-FFF2-40B4-BE49-F238E27FC236}">
                <a16:creationId xmlns:a16="http://schemas.microsoft.com/office/drawing/2014/main" id="{713032DF-91E5-4442-89EC-32DA081BB9E1}"/>
              </a:ext>
            </a:extLst>
          </p:cNvPr>
          <p:cNvSpPr/>
          <p:nvPr/>
        </p:nvSpPr>
        <p:spPr>
          <a:xfrm rot="10800000" flipH="1">
            <a:off x="8856476" y="3184768"/>
            <a:ext cx="1958782" cy="1268991"/>
          </a:xfrm>
          <a:custGeom>
            <a:avLst/>
            <a:gdLst/>
            <a:ahLst/>
            <a:cxnLst>
              <a:cxn ang="0">
                <a:pos x="wd2" y="hd2"/>
              </a:cxn>
              <a:cxn ang="5400000">
                <a:pos x="wd2" y="hd2"/>
              </a:cxn>
              <a:cxn ang="10800000">
                <a:pos x="wd2" y="hd2"/>
              </a:cxn>
              <a:cxn ang="16200000">
                <a:pos x="wd2" y="hd2"/>
              </a:cxn>
            </a:cxnLst>
            <a:rect l="0" t="0" r="r" b="b"/>
            <a:pathLst>
              <a:path w="21600" h="21167" extrusionOk="0">
                <a:moveTo>
                  <a:pt x="0" y="21124"/>
                </a:moveTo>
                <a:cubicBezTo>
                  <a:pt x="1655" y="20748"/>
                  <a:pt x="3230" y="19617"/>
                  <a:pt x="4695" y="17860"/>
                </a:cubicBezTo>
                <a:cubicBezTo>
                  <a:pt x="6274" y="15966"/>
                  <a:pt x="7840" y="13180"/>
                  <a:pt x="8622" y="8358"/>
                </a:cubicBezTo>
                <a:cubicBezTo>
                  <a:pt x="9227" y="4631"/>
                  <a:pt x="9633" y="-230"/>
                  <a:pt x="10984" y="8"/>
                </a:cubicBezTo>
                <a:cubicBezTo>
                  <a:pt x="12298" y="240"/>
                  <a:pt x="12538" y="5028"/>
                  <a:pt x="13024" y="8750"/>
                </a:cubicBezTo>
                <a:cubicBezTo>
                  <a:pt x="13701" y="13935"/>
                  <a:pt x="15287" y="17046"/>
                  <a:pt x="16925" y="18912"/>
                </a:cubicBezTo>
                <a:cubicBezTo>
                  <a:pt x="18374" y="20562"/>
                  <a:pt x="19954" y="21370"/>
                  <a:pt x="21600" y="21124"/>
                </a:cubicBezTo>
              </a:path>
            </a:pathLst>
          </a:custGeom>
          <a:ln w="38100">
            <a:solidFill>
              <a:schemeClr val="accent1"/>
            </a:solidFill>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49" name="Circle">
            <a:extLst>
              <a:ext uri="{FF2B5EF4-FFF2-40B4-BE49-F238E27FC236}">
                <a16:creationId xmlns:a16="http://schemas.microsoft.com/office/drawing/2014/main" id="{1EFD84C4-F24B-43C6-BBF8-DE3C3923D997}"/>
              </a:ext>
            </a:extLst>
          </p:cNvPr>
          <p:cNvSpPr/>
          <p:nvPr/>
        </p:nvSpPr>
        <p:spPr>
          <a:xfrm>
            <a:off x="8794195" y="3139709"/>
            <a:ext cx="126417" cy="132769"/>
          </a:xfrm>
          <a:prstGeom prst="ellipse">
            <a:avLst/>
          </a:prstGeom>
          <a:solidFill>
            <a:schemeClr val="accent2">
              <a:satOff val="-4966"/>
              <a:lumOff val="-10549"/>
            </a:schemeClr>
          </a:solidFill>
          <a:ln w="25400">
            <a:solidFill>
              <a:srgbClr val="000000"/>
            </a:solidFill>
          </a:ln>
          <a:effectLst>
            <a:outerShdw blurRad="38100" dist="23000" dir="5400000" rotWithShape="0">
              <a:srgbClr val="000000">
                <a:alpha val="35000"/>
              </a:srgbClr>
            </a:outerShdw>
          </a:effectLst>
        </p:spPr>
        <p:txBody>
          <a:bodyPr lIns="45718" tIns="45718" rIns="45718" bIns="45718" anchor="ctr"/>
          <a:lstStyle/>
          <a:p>
            <a:endParaRPr>
              <a:solidFill>
                <a:srgbClr val="FFFF00"/>
              </a:solidFill>
              <a:latin typeface="Calibri" panose="020F0502020204030204" pitchFamily="34" charset="0"/>
              <a:cs typeface="Calibri" panose="020F0502020204030204" pitchFamily="34" charset="0"/>
            </a:endParaRPr>
          </a:p>
        </p:txBody>
      </p:sp>
      <p:sp>
        <p:nvSpPr>
          <p:cNvPr id="52" name="Title 1">
            <a:extLst>
              <a:ext uri="{FF2B5EF4-FFF2-40B4-BE49-F238E27FC236}">
                <a16:creationId xmlns:a16="http://schemas.microsoft.com/office/drawing/2014/main" id="{9D1AE0D9-6C9B-490F-A5C7-30B6E123F3AE}"/>
              </a:ext>
            </a:extLst>
          </p:cNvPr>
          <p:cNvSpPr txBox="1"/>
          <p:nvPr/>
        </p:nvSpPr>
        <p:spPr>
          <a:xfrm>
            <a:off x="7405830" y="3588628"/>
            <a:ext cx="1300126" cy="62246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fontScale="92500" lnSpcReduction="10000"/>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Times late</a:t>
            </a:r>
          </a:p>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(Errors)</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60" name="Picture 59">
            <a:extLst>
              <a:ext uri="{FF2B5EF4-FFF2-40B4-BE49-F238E27FC236}">
                <a16:creationId xmlns:a16="http://schemas.microsoft.com/office/drawing/2014/main" id="{7442C572-17E0-4D67-BA03-52E848EE4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59" name="Title 1">
            <a:extLst>
              <a:ext uri="{FF2B5EF4-FFF2-40B4-BE49-F238E27FC236}">
                <a16:creationId xmlns:a16="http://schemas.microsoft.com/office/drawing/2014/main" id="{5C4DCB70-1752-1442-BBF6-C4D47FF4DF25}"/>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Learning Guided by error</a:t>
            </a:r>
          </a:p>
        </p:txBody>
      </p:sp>
      <mc:AlternateContent xmlns:mc="http://schemas.openxmlformats.org/markup-compatibility/2006" xmlns:a14="http://schemas.microsoft.com/office/drawing/2010/main">
        <mc:Choice Requires="a14">
          <p:sp>
            <p:nvSpPr>
              <p:cNvPr id="56" name="Content Placeholder 2">
                <a:extLst>
                  <a:ext uri="{FF2B5EF4-FFF2-40B4-BE49-F238E27FC236}">
                    <a16:creationId xmlns:a16="http://schemas.microsoft.com/office/drawing/2014/main" id="{B86CD5C5-A816-B042-ADA4-D476CE7B0DF3}"/>
                  </a:ext>
                </a:extLst>
              </p:cNvPr>
              <p:cNvSpPr txBox="1">
                <a:spLocks/>
              </p:cNvSpPr>
              <p:nvPr/>
            </p:nvSpPr>
            <p:spPr>
              <a:xfrm>
                <a:off x="838200" y="1488332"/>
                <a:ext cx="6682946" cy="520262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There are an infinite number of potential values for </a:t>
                </a:r>
                <a14:m>
                  <m:oMath xmlns:m="http://schemas.openxmlformats.org/officeDocument/2006/math">
                    <m:r>
                      <a:rPr lang="en-GB" b="1" i="1">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𝒕</m:t>
                    </m:r>
                  </m:oMath>
                </a14:m>
                <a:r>
                  <a:rPr lang="en-GB" dirty="0"/>
                  <a:t>.</a:t>
                </a:r>
              </a:p>
              <a:p>
                <a:r>
                  <a:rPr lang="en-GB" dirty="0"/>
                  <a:t>If we collect data and record enough values for </a:t>
                </a:r>
                <a14:m>
                  <m:oMath xmlns:m="http://schemas.openxmlformats.org/officeDocument/2006/math">
                    <m:r>
                      <a:rPr lang="en-GB" b="1" i="1">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𝒕</m:t>
                    </m:r>
                    <m:r>
                      <a:rPr lang="en-GB" b="0" i="0"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 </m:t>
                    </m:r>
                  </m:oMath>
                </a14:m>
                <a:r>
                  <a:rPr lang="en-GB" dirty="0"/>
                  <a:t>with </a:t>
                </a:r>
                <a:r>
                  <a:rPr lang="en-GB" dirty="0">
                    <a:solidFill>
                      <a:srgbClr val="FFA43D"/>
                    </a:solidFill>
                  </a:rPr>
                  <a:t>labels</a:t>
                </a:r>
                <a:r>
                  <a:rPr lang="en-GB" dirty="0"/>
                  <a:t> (on time, late), then we could actually create a plot as follows.</a:t>
                </a:r>
              </a:p>
              <a:p>
                <a:r>
                  <a:rPr lang="en-GB" dirty="0"/>
                  <a:t>This would show us how may errors are made (e.g. how many times were late) for a specific value of </a:t>
                </a:r>
                <a14:m>
                  <m:oMath xmlns:m="http://schemas.openxmlformats.org/officeDocument/2006/math">
                    <m:r>
                      <a:rPr lang="en-GB" b="1" i="1">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𝒕</m:t>
                    </m:r>
                  </m:oMath>
                </a14:m>
                <a:r>
                  <a:rPr lang="en-GB" dirty="0"/>
                  <a:t>.</a:t>
                </a:r>
              </a:p>
              <a:p>
                <a:r>
                  <a:rPr lang="en-GB" dirty="0"/>
                  <a:t>Clearly then we should choose a </a:t>
                </a:r>
                <a14:m>
                  <m:oMath xmlns:m="http://schemas.openxmlformats.org/officeDocument/2006/math">
                    <m:r>
                      <a:rPr lang="en-GB" b="1" i="1">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𝒕</m:t>
                    </m:r>
                  </m:oMath>
                </a14:m>
                <a:r>
                  <a:rPr lang="en-GB" dirty="0"/>
                  <a:t> that leads to the fewest errors.</a:t>
                </a:r>
              </a:p>
              <a:p>
                <a:r>
                  <a:rPr lang="en-GB" dirty="0"/>
                  <a:t>This is basically how automated machine learning works!</a:t>
                </a:r>
              </a:p>
              <a:p>
                <a:endParaRPr lang="en-GB" dirty="0"/>
              </a:p>
              <a:p>
                <a:endParaRPr lang="en-GB" dirty="0"/>
              </a:p>
              <a:p>
                <a:endParaRPr lang="en-GB" dirty="0"/>
              </a:p>
            </p:txBody>
          </p:sp>
        </mc:Choice>
        <mc:Fallback xmlns="">
          <p:sp>
            <p:nvSpPr>
              <p:cNvPr id="56" name="Content Placeholder 2">
                <a:extLst>
                  <a:ext uri="{FF2B5EF4-FFF2-40B4-BE49-F238E27FC236}">
                    <a16:creationId xmlns:a16="http://schemas.microsoft.com/office/drawing/2014/main" id="{B86CD5C5-A816-B042-ADA4-D476CE7B0DF3}"/>
                  </a:ext>
                </a:extLst>
              </p:cNvPr>
              <p:cNvSpPr txBox="1">
                <a:spLocks noRot="1" noChangeAspect="1" noMove="1" noResize="1" noEditPoints="1" noAdjustHandles="1" noChangeArrowheads="1" noChangeShapeType="1" noTextEdit="1"/>
              </p:cNvSpPr>
              <p:nvPr/>
            </p:nvSpPr>
            <p:spPr>
              <a:xfrm>
                <a:off x="838200" y="1488332"/>
                <a:ext cx="6682946" cy="5202623"/>
              </a:xfrm>
              <a:prstGeom prst="rect">
                <a:avLst/>
              </a:prstGeom>
              <a:blipFill>
                <a:blip r:embed="rId4"/>
                <a:stretch>
                  <a:fillRect l="-1708" t="-2676" r="-2846"/>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E5AF3DF1-1C73-D146-BA2D-C3CF08A174CA}"/>
              </a:ext>
            </a:extLst>
          </p:cNvPr>
          <p:cNvGrpSpPr/>
          <p:nvPr/>
        </p:nvGrpSpPr>
        <p:grpSpPr>
          <a:xfrm>
            <a:off x="9374660" y="2026227"/>
            <a:ext cx="2548005" cy="2359731"/>
            <a:chOff x="9366423" y="1984402"/>
            <a:chExt cx="2548005" cy="2359731"/>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ADD6BB4-755F-4D41-A509-95B9D11EC16C}"/>
                    </a:ext>
                  </a:extLst>
                </p:cNvPr>
                <p:cNvSpPr txBox="1"/>
                <p:nvPr/>
              </p:nvSpPr>
              <p:spPr>
                <a:xfrm>
                  <a:off x="9366423" y="1984402"/>
                  <a:ext cx="2548005" cy="461665"/>
                </a:xfrm>
                <a:prstGeom prst="rect">
                  <a:avLst/>
                </a:prstGeom>
                <a:noFill/>
              </p:spPr>
              <p:txBody>
                <a:bodyPr wrap="none" rtlCol="0">
                  <a:spAutoFit/>
                </a:bodyPr>
                <a:lstStyle/>
                <a:p>
                  <a:r>
                    <a:rPr lang="en-GB" sz="2400" dirty="0">
                      <a:solidFill>
                        <a:schemeClr val="bg1"/>
                      </a:solidFill>
                      <a:effectLst>
                        <a:outerShdw blurRad="50800" dist="38100" dir="2700000" algn="tl" rotWithShape="0">
                          <a:prstClr val="black">
                            <a:alpha val="40000"/>
                          </a:prstClr>
                        </a:outerShdw>
                      </a:effectLst>
                    </a:rPr>
                    <a:t>Optimal value for </a:t>
                  </a:r>
                  <a14:m>
                    <m:oMath xmlns:m="http://schemas.openxmlformats.org/officeDocument/2006/math">
                      <m:r>
                        <a:rPr lang="en-GB" sz="2400" b="1" i="1">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𝒕</m:t>
                      </m:r>
                    </m:oMath>
                  </a14:m>
                  <a:endParaRPr lang="en-GB" sz="2400" dirty="0"/>
                </a:p>
              </p:txBody>
            </p:sp>
          </mc:Choice>
          <mc:Fallback xmlns="">
            <p:sp>
              <p:nvSpPr>
                <p:cNvPr id="2" name="TextBox 1">
                  <a:extLst>
                    <a:ext uri="{FF2B5EF4-FFF2-40B4-BE49-F238E27FC236}">
                      <a16:creationId xmlns:a16="http://schemas.microsoft.com/office/drawing/2014/main" id="{CADD6BB4-755F-4D41-A509-95B9D11EC16C}"/>
                    </a:ext>
                  </a:extLst>
                </p:cNvPr>
                <p:cNvSpPr txBox="1">
                  <a:spLocks noRot="1" noChangeAspect="1" noMove="1" noResize="1" noEditPoints="1" noAdjustHandles="1" noChangeArrowheads="1" noChangeShapeType="1" noTextEdit="1"/>
                </p:cNvSpPr>
                <p:nvPr/>
              </p:nvSpPr>
              <p:spPr>
                <a:xfrm>
                  <a:off x="9366423" y="1984402"/>
                  <a:ext cx="2548005" cy="461665"/>
                </a:xfrm>
                <a:prstGeom prst="rect">
                  <a:avLst/>
                </a:prstGeom>
                <a:blipFill>
                  <a:blip r:embed="rId5"/>
                  <a:stretch>
                    <a:fillRect l="-4478" t="-10811" r="-995" b="-37838"/>
                  </a:stretch>
                </a:blipFill>
              </p:spPr>
              <p:txBody>
                <a:bodyPr/>
                <a:lstStyle/>
                <a:p>
                  <a:r>
                    <a:rPr lang="en-GB">
                      <a:noFill/>
                    </a:rPr>
                    <a:t> </a:t>
                  </a:r>
                </a:p>
              </p:txBody>
            </p:sp>
          </mc:Fallback>
        </mc:AlternateContent>
        <p:cxnSp>
          <p:nvCxnSpPr>
            <p:cNvPr id="4" name="Curved Connector 3">
              <a:extLst>
                <a:ext uri="{FF2B5EF4-FFF2-40B4-BE49-F238E27FC236}">
                  <a16:creationId xmlns:a16="http://schemas.microsoft.com/office/drawing/2014/main" id="{E6FE1B0E-EA10-C540-9F05-E8FD8945659C}"/>
                </a:ext>
              </a:extLst>
            </p:cNvPr>
            <p:cNvCxnSpPr>
              <a:cxnSpLocks/>
            </p:cNvCxnSpPr>
            <p:nvPr/>
          </p:nvCxnSpPr>
          <p:spPr>
            <a:xfrm rot="5400000">
              <a:off x="9008581" y="3318413"/>
              <a:ext cx="1853007" cy="198434"/>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8" name="Mass">
            <a:extLst>
              <a:ext uri="{FF2B5EF4-FFF2-40B4-BE49-F238E27FC236}">
                <a16:creationId xmlns:a16="http://schemas.microsoft.com/office/drawing/2014/main" id="{49619864-4FE1-FE4B-B67A-01421DEE8849}"/>
              </a:ext>
            </a:extLst>
          </p:cNvPr>
          <p:cNvSpPr txBox="1"/>
          <p:nvPr/>
        </p:nvSpPr>
        <p:spPr>
          <a:xfrm>
            <a:off x="8658732" y="1262006"/>
            <a:ext cx="2767613" cy="707882"/>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pPr marL="457200" indent="-457200">
              <a:buFont typeface="+mj-lt"/>
              <a:buAutoNum type="arabicPeriod"/>
            </a:pPr>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Work starts at 09:00.</a:t>
            </a:r>
          </a:p>
          <a:p>
            <a:pPr marL="457200" indent="-457200">
              <a:buFont typeface="+mj-lt"/>
              <a:buAutoNum type="arabicPeriod"/>
            </a:pPr>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But takes 40 mins. </a:t>
            </a:r>
            <a:endParaRPr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3" name="Title 1">
                <a:extLst>
                  <a:ext uri="{FF2B5EF4-FFF2-40B4-BE49-F238E27FC236}">
                    <a16:creationId xmlns:a16="http://schemas.microsoft.com/office/drawing/2014/main" id="{AF54F56F-74B8-4D30-8DF9-2831B0F44B2F}"/>
                  </a:ext>
                </a:extLst>
              </p:cNvPr>
              <p:cNvSpPr txBox="1"/>
              <p:nvPr/>
            </p:nvSpPr>
            <p:spPr>
              <a:xfrm>
                <a:off x="9498708" y="4632679"/>
                <a:ext cx="622878" cy="373734"/>
              </a:xfrm>
              <a:prstGeom prst="rect">
                <a:avLst/>
              </a:prstGeom>
              <a:ln w="12700">
                <a:miter lim="400000"/>
              </a:ln>
              <a:effectLst/>
              <a:extLst>
                <a:ext uri="{C572A759-6A51-4108-AA02-DFA0A04FC94B}">
                  <ma14:wrappingTextBoxFlag xmlns="" xmlns:m="http://schemas.openxmlformats.org/officeDocument/2006/math" xmlns:ma14="http://schemas.microsoft.com/office/mac/drawingml/2011/main" val="1"/>
                </a:ext>
              </a:extLst>
            </p:spPr>
            <p:txBody>
              <a:bodyPr lIns="45718" tIns="45718" rIns="45718" bIns="45718" anchor="ctr">
                <a:noAutofit/>
              </a:bodyPr>
              <a:lstStyle>
                <a:lvl1pPr defTabSz="868680">
                  <a:defRPr sz="1900" b="1">
                    <a:solidFill>
                      <a:srgbClr val="FFFFFF"/>
                    </a:solidFill>
                    <a:latin typeface="Arial"/>
                    <a:ea typeface="Arial"/>
                    <a:cs typeface="Arial"/>
                    <a:sym typeface="Arial"/>
                  </a:defRPr>
                </a:lvl1pPr>
              </a:lstStyle>
              <a:p>
                <a:pPr/>
                <a14:m>
                  <m:oMathPara xmlns:m="http://schemas.openxmlformats.org/officeDocument/2006/math">
                    <m:oMathParaPr>
                      <m:jc m:val="centerGroup"/>
                    </m:oMathParaPr>
                    <m:oMath xmlns:m="http://schemas.openxmlformats.org/officeDocument/2006/math">
                      <m:r>
                        <a:rPr lang="en-GB" sz="2800" i="1">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𝒕</m:t>
                      </m:r>
                    </m:oMath>
                  </m:oMathPara>
                </a14:m>
                <a:endParaRPr sz="28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Choice>
        <mc:Fallback xmlns="">
          <p:sp>
            <p:nvSpPr>
              <p:cNvPr id="53" name="Title 1">
                <a:extLst>
                  <a:ext uri="{FF2B5EF4-FFF2-40B4-BE49-F238E27FC236}">
                    <a16:creationId xmlns:a16="http://schemas.microsoft.com/office/drawing/2014/main" id="{AF54F56F-74B8-4D30-8DF9-2831B0F44B2F}"/>
                  </a:ext>
                </a:extLst>
              </p:cNvPr>
              <p:cNvSpPr txBox="1">
                <a:spLocks noRot="1" noChangeAspect="1" noMove="1" noResize="1" noEditPoints="1" noAdjustHandles="1" noChangeArrowheads="1" noChangeShapeType="1" noTextEdit="1"/>
              </p:cNvSpPr>
              <p:nvPr/>
            </p:nvSpPr>
            <p:spPr>
              <a:xfrm>
                <a:off x="9498708" y="4632679"/>
                <a:ext cx="622878" cy="373734"/>
              </a:xfrm>
              <a:prstGeom prst="rect">
                <a:avLst/>
              </a:prstGeom>
              <a:blipFill>
                <a:blip r:embed="rId6"/>
                <a:stretch>
                  <a:fillRect b="-19355"/>
                </a:stretch>
              </a:blipFill>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GB">
                    <a:noFill/>
                  </a:rPr>
                  <a:t> </a:t>
                </a:r>
              </a:p>
            </p:txBody>
          </p:sp>
        </mc:Fallback>
      </mc:AlternateContent>
      <p:grpSp>
        <p:nvGrpSpPr>
          <p:cNvPr id="16" name="Group 15">
            <a:extLst>
              <a:ext uri="{FF2B5EF4-FFF2-40B4-BE49-F238E27FC236}">
                <a16:creationId xmlns:a16="http://schemas.microsoft.com/office/drawing/2014/main" id="{15955009-FE66-B14C-808C-63EEBACBC661}"/>
              </a:ext>
            </a:extLst>
          </p:cNvPr>
          <p:cNvGrpSpPr/>
          <p:nvPr/>
        </p:nvGrpSpPr>
        <p:grpSpPr>
          <a:xfrm>
            <a:off x="8180041" y="4547287"/>
            <a:ext cx="2860957" cy="1613660"/>
            <a:chOff x="8180041" y="4547287"/>
            <a:chExt cx="2860957" cy="1613660"/>
          </a:xfrm>
        </p:grpSpPr>
        <p:sp>
          <p:nvSpPr>
            <p:cNvPr id="17" name="Title 1">
              <a:extLst>
                <a:ext uri="{FF2B5EF4-FFF2-40B4-BE49-F238E27FC236}">
                  <a16:creationId xmlns:a16="http://schemas.microsoft.com/office/drawing/2014/main" id="{7EDF3C1C-F367-9C46-9B78-21881C7087D4}"/>
                </a:ext>
              </a:extLst>
            </p:cNvPr>
            <p:cNvSpPr txBox="1"/>
            <p:nvPr/>
          </p:nvSpPr>
          <p:spPr>
            <a:xfrm>
              <a:off x="9006161" y="5743248"/>
              <a:ext cx="815403" cy="373734"/>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defTabSz="868680">
                <a:defRPr sz="1900" b="1">
                  <a:solidFill>
                    <a:srgbClr val="FFFFFF"/>
                  </a:solidFill>
                  <a:latin typeface="Arial"/>
                  <a:ea typeface="Arial"/>
                  <a:cs typeface="Arial"/>
                  <a:sym typeface="Arial"/>
                </a:defRPr>
              </a:lvl1pPr>
            </a:lstStyle>
            <a:p>
              <a:pPr algn="ctr"/>
              <a:r>
                <a:rPr lang="en-GB" sz="2400" b="1" i="0" dirty="0">
                  <a:solidFill>
                    <a:srgbClr val="FFE699"/>
                  </a:solidFill>
                  <a:effectLst>
                    <a:outerShdw blurRad="50800" dist="38100" dir="2700000" algn="tl" rotWithShape="0">
                      <a:prstClr val="black">
                        <a:alpha val="40000"/>
                      </a:prstClr>
                    </a:outerShdw>
                  </a:effectLst>
                  <a:latin typeface="+mj-lt"/>
                  <a:cs typeface="Calibri" panose="020F0502020204030204" pitchFamily="34" charset="0"/>
                </a:rPr>
                <a:t>08:00</a:t>
              </a:r>
              <a:endPar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596F34C8-FEDE-B146-AD7B-F04F7DBD9E7E}"/>
                </a:ext>
              </a:extLst>
            </p:cNvPr>
            <p:cNvCxnSpPr>
              <a:cxnSpLocks/>
            </p:cNvCxnSpPr>
            <p:nvPr/>
          </p:nvCxnSpPr>
          <p:spPr>
            <a:xfrm>
              <a:off x="9415850" y="4547287"/>
              <a:ext cx="0" cy="1194486"/>
            </a:xfrm>
            <a:prstGeom prst="line">
              <a:avLst/>
            </a:prstGeom>
            <a:ln w="50800">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8287AE-B196-5847-8F1F-B23C6611039D}"/>
                </a:ext>
              </a:extLst>
            </p:cNvPr>
            <p:cNvCxnSpPr>
              <a:cxnSpLocks/>
            </p:cNvCxnSpPr>
            <p:nvPr/>
          </p:nvCxnSpPr>
          <p:spPr>
            <a:xfrm>
              <a:off x="10227277" y="4547287"/>
              <a:ext cx="0" cy="1194486"/>
            </a:xfrm>
            <a:prstGeom prst="line">
              <a:avLst/>
            </a:prstGeom>
            <a:ln w="50800">
              <a:solidFill>
                <a:srgbClr val="FFC000"/>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BC254A0-70E1-6547-B8EA-A8E65ACE40A3}"/>
                </a:ext>
              </a:extLst>
            </p:cNvPr>
            <p:cNvSpPr/>
            <p:nvPr/>
          </p:nvSpPr>
          <p:spPr>
            <a:xfrm>
              <a:off x="9783084" y="5699282"/>
              <a:ext cx="888385" cy="461665"/>
            </a:xfrm>
            <a:prstGeom prst="rect">
              <a:avLst/>
            </a:prstGeom>
          </p:spPr>
          <p:txBody>
            <a:bodyPr wrap="square">
              <a:spAutoFit/>
            </a:bodyPr>
            <a:lstStyle/>
            <a:p>
              <a:r>
                <a:rPr lang="en-GB" sz="2400" dirty="0">
                  <a:solidFill>
                    <a:srgbClr val="FFE699"/>
                  </a:solidFill>
                  <a:effectLst>
                    <a:outerShdw blurRad="50800" dist="38100" dir="2700000" algn="tl" rotWithShape="0">
                      <a:prstClr val="black">
                        <a:alpha val="40000"/>
                      </a:prstClr>
                    </a:outerShdw>
                  </a:effectLst>
                  <a:cs typeface="Calibri" panose="020F0502020204030204" pitchFamily="34" charset="0"/>
                </a:rPr>
                <a:t>08:15</a:t>
              </a:r>
              <a:endParaRPr lang="en-GB" sz="2400" dirty="0"/>
            </a:p>
          </p:txBody>
        </p:sp>
        <p:sp>
          <p:nvSpPr>
            <p:cNvPr id="12" name="TextBox 11">
              <a:extLst>
                <a:ext uri="{FF2B5EF4-FFF2-40B4-BE49-F238E27FC236}">
                  <a16:creationId xmlns:a16="http://schemas.microsoft.com/office/drawing/2014/main" id="{C4DA02C4-C1B4-574B-B40B-A8BBCB04BAF2}"/>
                </a:ext>
              </a:extLst>
            </p:cNvPr>
            <p:cNvSpPr txBox="1"/>
            <p:nvPr/>
          </p:nvSpPr>
          <p:spPr>
            <a:xfrm>
              <a:off x="8180041" y="4944475"/>
              <a:ext cx="1130118" cy="400110"/>
            </a:xfrm>
            <a:prstGeom prst="rect">
              <a:avLst/>
            </a:prstGeom>
            <a:noFill/>
          </p:spPr>
          <p:txBody>
            <a:bodyPr wrap="square" rtlCol="0">
              <a:spAutoFit/>
            </a:bodyPr>
            <a:lstStyle/>
            <a:p>
              <a:r>
                <a:rPr lang="en-GB" sz="2000" dirty="0">
                  <a:solidFill>
                    <a:schemeClr val="bg1"/>
                  </a:solidFill>
                  <a:effectLst>
                    <a:outerShdw blurRad="50800" dist="38100" dir="2700000" algn="tl" rotWithShape="0">
                      <a:prstClr val="black">
                        <a:alpha val="40000"/>
                      </a:prstClr>
                    </a:outerShdw>
                  </a:effectLst>
                </a:rPr>
                <a:t>Too early</a:t>
              </a:r>
            </a:p>
          </p:txBody>
        </p:sp>
        <p:sp>
          <p:nvSpPr>
            <p:cNvPr id="25" name="TextBox 24">
              <a:extLst>
                <a:ext uri="{FF2B5EF4-FFF2-40B4-BE49-F238E27FC236}">
                  <a16:creationId xmlns:a16="http://schemas.microsoft.com/office/drawing/2014/main" id="{E600BACC-E298-764B-9DB6-EA77F7A08CFC}"/>
                </a:ext>
              </a:extLst>
            </p:cNvPr>
            <p:cNvSpPr txBox="1"/>
            <p:nvPr/>
          </p:nvSpPr>
          <p:spPr>
            <a:xfrm>
              <a:off x="10415827" y="4952737"/>
              <a:ext cx="625171" cy="400110"/>
            </a:xfrm>
            <a:prstGeom prst="rect">
              <a:avLst/>
            </a:prstGeom>
            <a:noFill/>
          </p:spPr>
          <p:txBody>
            <a:bodyPr wrap="square" rtlCol="0">
              <a:spAutoFit/>
            </a:bodyPr>
            <a:lstStyle/>
            <a:p>
              <a:r>
                <a:rPr lang="en-GB" sz="2000" dirty="0">
                  <a:solidFill>
                    <a:schemeClr val="bg1"/>
                  </a:solidFill>
                  <a:effectLst>
                    <a:outerShdw blurRad="50800" dist="38100" dir="2700000" algn="tl" rotWithShape="0">
                      <a:prstClr val="black">
                        <a:alpha val="40000"/>
                      </a:prstClr>
                    </a:outerShdw>
                  </a:effectLst>
                </a:rPr>
                <a:t>Late</a:t>
              </a:r>
            </a:p>
          </p:txBody>
        </p:sp>
      </p:grpSp>
    </p:spTree>
    <p:extLst>
      <p:ext uri="{BB962C8B-B14F-4D97-AF65-F5344CB8AC3E}">
        <p14:creationId xmlns:p14="http://schemas.microsoft.com/office/powerpoint/2010/main" val="235101434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3" end="3"/>
                                            </p:txEl>
                                          </p:spTgt>
                                        </p:tgtEl>
                                        <p:attrNameLst>
                                          <p:attrName>style.visibility</p:attrName>
                                        </p:attrNameLst>
                                      </p:cBhvr>
                                      <p:to>
                                        <p:strVal val="visible"/>
                                      </p:to>
                                    </p:set>
                                  </p:childTnLst>
                                </p:cTn>
                              </p:par>
                              <p:par>
                                <p:cTn id="35" presetID="-1" presetClass="path" presetSubtype="0" fill="hold" nodeType="withEffect">
                                  <p:stCondLst>
                                    <p:cond delay="0"/>
                                  </p:stCondLst>
                                  <p:childTnLst>
                                    <p:animMotion origin="layout" path="M -2.29167E-6 -1.11111E-6 C 0.01563 0.00463 0.02969 0.0169 0.04076 0.03449 C 0.05104 0.0507 0.05899 0.07176 0.06328 0.0963 C 0.06667 0.11505 0.06992 0.13611 0.07084 0.15417 C 0.07175 0.16991 0.07409 0.18426 0.08268 0.18403 C 0.09128 0.1838 0.09258 0.17107 0.09336 0.15602 C 0.09401 0.13704 0.09883 0.11389 0.1017 0.09213 C 0.10482 0.06829 0.11068 0.04699 0.12005 0.03056 C 0.13047 0.01158 0.14492 -0.00023 0.1612 -0.00162 " pathEditMode="relative" rAng="0" ptsTypes="AAAAAAAAA">
                                      <p:cBhvr>
                                        <p:cTn id="36" dur="8500" fill="hold"/>
                                        <p:tgtEl>
                                          <p:spTgt spid="49"/>
                                        </p:tgtEl>
                                        <p:attrNameLst>
                                          <p:attrName>ppt_x</p:attrName>
                                          <p:attrName>ppt_y</p:attrName>
                                        </p:attrNameLst>
                                      </p:cBhvr>
                                      <p:rCtr x="8060" y="9120"/>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9" grpId="0" animBg="1"/>
      <p:bldP spid="52" grpId="0" animBg="1"/>
      <p:bldP spid="18" grpId="0"/>
      <p:bldP spid="5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BBB1C99-FD42-42A3-A8A7-82DFA237F940}"/>
                  </a:ext>
                </a:extLst>
              </p:cNvPr>
              <p:cNvSpPr/>
              <p:nvPr/>
            </p:nvSpPr>
            <p:spPr>
              <a:xfrm>
                <a:off x="428369" y="5823020"/>
                <a:ext cx="11832400"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4000" b="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𝑇𝑟𝑎𝑖𝑛𝑖𝑛𝑔</m:t>
                      </m:r>
                      <m:r>
                        <a:rPr lang="en-GB" sz="4000" b="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 </m:t>
                      </m:r>
                      <m:r>
                        <a:rPr lang="en-GB" sz="4000" b="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𝑑𝑎𝑡𝑎</m:t>
                      </m:r>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2 </m:t>
                              </m:r>
                            </m:sub>
                          </m:sSub>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𝑛</m:t>
                          </m:r>
                        </m:sub>
                      </m:sSub>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4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r>
                        <a:rPr lang="en-GB" sz="4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40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15" name="Rectangle 14">
                <a:extLst>
                  <a:ext uri="{FF2B5EF4-FFF2-40B4-BE49-F238E27FC236}">
                    <a16:creationId xmlns:a16="http://schemas.microsoft.com/office/drawing/2014/main" id="{4BBB1C99-FD42-42A3-A8A7-82DFA237F940}"/>
                  </a:ext>
                </a:extLst>
              </p:cNvPr>
              <p:cNvSpPr>
                <a:spLocks noRot="1" noChangeAspect="1" noMove="1" noResize="1" noEditPoints="1" noAdjustHandles="1" noChangeArrowheads="1" noChangeShapeType="1" noTextEdit="1"/>
              </p:cNvSpPr>
              <p:nvPr/>
            </p:nvSpPr>
            <p:spPr>
              <a:xfrm>
                <a:off x="428369" y="5823020"/>
                <a:ext cx="11832400" cy="707886"/>
              </a:xfrm>
              <a:prstGeom prst="rect">
                <a:avLst/>
              </a:prstGeom>
              <a:blipFill>
                <a:blip r:embed="rId3"/>
                <a:stretch>
                  <a:fillRect b="-35088"/>
                </a:stretch>
              </a:blipFill>
            </p:spPr>
            <p:txBody>
              <a:bodyPr/>
              <a:lstStyle/>
              <a:p>
                <a:r>
                  <a:rPr lang="en-GB">
                    <a:noFill/>
                  </a:rPr>
                  <a:t> </a:t>
                </a:r>
              </a:p>
            </p:txBody>
          </p:sp>
        </mc:Fallback>
      </mc:AlternateContent>
      <p:pic>
        <p:nvPicPr>
          <p:cNvPr id="20" name="Picture 19">
            <a:extLst>
              <a:ext uri="{FF2B5EF4-FFF2-40B4-BE49-F238E27FC236}">
                <a16:creationId xmlns:a16="http://schemas.microsoft.com/office/drawing/2014/main" id="{9C7DC9BE-D6C8-472A-A09D-60506B93A81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130" y="2065503"/>
            <a:ext cx="3206262" cy="2726993"/>
          </a:xfrm>
          <a:prstGeom prst="rect">
            <a:avLst/>
          </a:prstGeom>
        </p:spPr>
      </p:pic>
      <p:pic>
        <p:nvPicPr>
          <p:cNvPr id="17" name="Picture 16">
            <a:extLst>
              <a:ext uri="{FF2B5EF4-FFF2-40B4-BE49-F238E27FC236}">
                <a16:creationId xmlns:a16="http://schemas.microsoft.com/office/drawing/2014/main" id="{33EDEDB2-30C2-4DBE-AE21-833FCEDEED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Title 1">
            <a:extLst>
              <a:ext uri="{FF2B5EF4-FFF2-40B4-BE49-F238E27FC236}">
                <a16:creationId xmlns:a16="http://schemas.microsoft.com/office/drawing/2014/main" id="{A0095C08-5332-5644-BD92-5F9BCFA21D20}"/>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Giving an Algorithm Experience</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70DD39B-347B-D740-81B9-9395ADE5B677}"/>
                  </a:ext>
                </a:extLst>
              </p:cNvPr>
              <p:cNvSpPr txBox="1">
                <a:spLocks/>
              </p:cNvSpPr>
              <p:nvPr/>
            </p:nvSpPr>
            <p:spPr>
              <a:xfrm>
                <a:off x="838200" y="1488333"/>
                <a:ext cx="6682946" cy="407220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data we collect that an algorithm learns from is called </a:t>
                </a:r>
                <a:r>
                  <a:rPr lang="en-GB" dirty="0">
                    <a:solidFill>
                      <a:srgbClr val="FFA43D"/>
                    </a:solidFill>
                  </a:rPr>
                  <a:t>training data</a:t>
                </a:r>
                <a:r>
                  <a:rPr lang="en-GB" dirty="0"/>
                  <a:t>.</a:t>
                </a:r>
              </a:p>
              <a:p>
                <a:r>
                  <a:rPr lang="en-GB" dirty="0"/>
                  <a:t>It represents experience which has been quantified.</a:t>
                </a:r>
              </a:p>
              <a:p>
                <a:r>
                  <a:rPr lang="en-GB" dirty="0"/>
                  <a:t>If the experience is labelled well, we can train an algorithm to </a:t>
                </a:r>
                <a:r>
                  <a:rPr lang="en-GB" dirty="0">
                    <a:solidFill>
                      <a:srgbClr val="FFA43D"/>
                    </a:solidFill>
                  </a:rPr>
                  <a:t>recognise patterns</a:t>
                </a:r>
                <a:r>
                  <a:rPr lang="en-GB" dirty="0"/>
                  <a:t> in data.</a:t>
                </a:r>
              </a:p>
              <a:p>
                <a:r>
                  <a:rPr lang="en-GB" dirty="0"/>
                  <a:t>In the last example, an algorithm would learn to recognise that some values of </a:t>
                </a:r>
                <a14:m>
                  <m:oMath xmlns:m="http://schemas.openxmlformats.org/officeDocument/2006/math">
                    <m:r>
                      <a:rPr lang="en-GB" b="1" i="1">
                        <a:solidFill>
                          <a:srgbClr val="FFC000"/>
                        </a:solidFill>
                        <a:effectLst>
                          <a:outerShdw blurRad="50800" dist="38100" dir="2700000" algn="tl" rotWithShape="0">
                            <a:prstClr val="black">
                              <a:alpha val="40000"/>
                            </a:prstClr>
                          </a:outerShdw>
                        </a:effectLst>
                        <a:latin typeface="Cambria Math" panose="02040503050406030204" pitchFamily="18" charset="0"/>
                        <a:cs typeface="Calibri" panose="020F0502020204030204" pitchFamily="34" charset="0"/>
                      </a:rPr>
                      <m:t>𝒕</m:t>
                    </m:r>
                  </m:oMath>
                </a14:m>
                <a:r>
                  <a:rPr lang="en-GB" dirty="0"/>
                  <a:t> made us late.</a:t>
                </a:r>
              </a:p>
              <a:p>
                <a:endParaRPr lang="en-GB" dirty="0"/>
              </a:p>
            </p:txBody>
          </p:sp>
        </mc:Choice>
        <mc:Fallback xmlns="">
          <p:sp>
            <p:nvSpPr>
              <p:cNvPr id="11" name="Content Placeholder 2">
                <a:extLst>
                  <a:ext uri="{FF2B5EF4-FFF2-40B4-BE49-F238E27FC236}">
                    <a16:creationId xmlns:a16="http://schemas.microsoft.com/office/drawing/2014/main" id="{A70DD39B-347B-D740-81B9-9395ADE5B677}"/>
                  </a:ext>
                </a:extLst>
              </p:cNvPr>
              <p:cNvSpPr txBox="1">
                <a:spLocks noRot="1" noChangeAspect="1" noMove="1" noResize="1" noEditPoints="1" noAdjustHandles="1" noChangeArrowheads="1" noChangeShapeType="1" noTextEdit="1"/>
              </p:cNvSpPr>
              <p:nvPr/>
            </p:nvSpPr>
            <p:spPr>
              <a:xfrm>
                <a:off x="838200" y="1488333"/>
                <a:ext cx="6682946" cy="4072208"/>
              </a:xfrm>
              <a:prstGeom prst="rect">
                <a:avLst/>
              </a:prstGeom>
              <a:blipFill>
                <a:blip r:embed="rId6"/>
                <a:stretch>
                  <a:fillRect l="-1708" t="-3427" r="-190"/>
                </a:stretch>
              </a:blipFill>
            </p:spPr>
            <p:txBody>
              <a:bodyPr/>
              <a:lstStyle/>
              <a:p>
                <a:r>
                  <a:rPr lang="en-GB">
                    <a:noFill/>
                  </a:rPr>
                  <a:t> </a:t>
                </a:r>
              </a:p>
            </p:txBody>
          </p:sp>
        </mc:Fallback>
      </mc:AlternateContent>
    </p:spTree>
    <p:extLst>
      <p:ext uri="{BB962C8B-B14F-4D97-AF65-F5344CB8AC3E}">
        <p14:creationId xmlns:p14="http://schemas.microsoft.com/office/powerpoint/2010/main" val="32753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F326DF-696D-C842-B5ED-545EB9B47782}"/>
              </a:ext>
            </a:extLst>
          </p:cNvPr>
          <p:cNvSpPr>
            <a:spLocks noGrp="1"/>
          </p:cNvSpPr>
          <p:nvPr>
            <p:ph type="title"/>
          </p:nvPr>
        </p:nvSpPr>
        <p:spPr>
          <a:xfrm>
            <a:off x="838200" y="681037"/>
            <a:ext cx="10515600" cy="622469"/>
          </a:xfrm>
        </p:spPr>
        <p:txBody>
          <a:bodyPr>
            <a:normAutofit fontScale="90000"/>
          </a:bodyPr>
          <a:lstStyle/>
          <a:p>
            <a:r>
              <a:rPr lang="en-GB" dirty="0"/>
              <a:t>What do we need then?</a:t>
            </a:r>
          </a:p>
        </p:txBody>
      </p:sp>
      <p:sp>
        <p:nvSpPr>
          <p:cNvPr id="3" name="Content Placeholder 2">
            <a:extLst>
              <a:ext uri="{FF2B5EF4-FFF2-40B4-BE49-F238E27FC236}">
                <a16:creationId xmlns:a16="http://schemas.microsoft.com/office/drawing/2014/main" id="{67EC825C-A3D9-7E43-A527-22750D06A2EF}"/>
              </a:ext>
            </a:extLst>
          </p:cNvPr>
          <p:cNvSpPr>
            <a:spLocks noGrp="1"/>
          </p:cNvSpPr>
          <p:nvPr>
            <p:ph idx="1"/>
          </p:nvPr>
        </p:nvSpPr>
        <p:spPr>
          <a:xfrm>
            <a:off x="838200" y="1488332"/>
            <a:ext cx="6088990" cy="5202623"/>
          </a:xfrm>
        </p:spPr>
        <p:txBody>
          <a:bodyPr>
            <a:normAutofit fontScale="92500" lnSpcReduction="10000"/>
          </a:bodyPr>
          <a:lstStyle/>
          <a:p>
            <a:r>
              <a:rPr lang="en-GB" dirty="0"/>
              <a:t>We need a system that can recognise </a:t>
            </a:r>
            <a:r>
              <a:rPr lang="en-GB" dirty="0">
                <a:solidFill>
                  <a:srgbClr val="FFA43D"/>
                </a:solidFill>
              </a:rPr>
              <a:t>pulsar</a:t>
            </a:r>
            <a:r>
              <a:rPr lang="en-GB" dirty="0"/>
              <a:t> and </a:t>
            </a:r>
            <a:r>
              <a:rPr lang="en-GB" dirty="0">
                <a:solidFill>
                  <a:srgbClr val="FFA43D"/>
                </a:solidFill>
              </a:rPr>
              <a:t>non</a:t>
            </a:r>
            <a:r>
              <a:rPr lang="en-GB" dirty="0">
                <a:solidFill>
                  <a:srgbClr val="FFE699"/>
                </a:solidFill>
              </a:rPr>
              <a:t>-</a:t>
            </a:r>
            <a:r>
              <a:rPr lang="en-GB" dirty="0">
                <a:solidFill>
                  <a:srgbClr val="FFA43D"/>
                </a:solidFill>
              </a:rPr>
              <a:t>pulsar</a:t>
            </a:r>
            <a:r>
              <a:rPr lang="en-GB" dirty="0"/>
              <a:t> candidates.</a:t>
            </a:r>
          </a:p>
          <a:p>
            <a:r>
              <a:rPr lang="en-GB" dirty="0"/>
              <a:t>We need to capture some </a:t>
            </a:r>
            <a:r>
              <a:rPr lang="en-GB" dirty="0">
                <a:solidFill>
                  <a:schemeClr val="bg1"/>
                </a:solidFill>
              </a:rPr>
              <a:t>“</a:t>
            </a:r>
            <a:r>
              <a:rPr lang="en-GB" dirty="0">
                <a:solidFill>
                  <a:srgbClr val="FFC000"/>
                </a:solidFill>
              </a:rPr>
              <a:t>experience</a:t>
            </a:r>
            <a:r>
              <a:rPr lang="en-GB" dirty="0">
                <a:solidFill>
                  <a:schemeClr val="bg1"/>
                </a:solidFill>
              </a:rPr>
              <a:t>”</a:t>
            </a:r>
            <a:r>
              <a:rPr lang="en-GB" dirty="0"/>
              <a:t> of these things that we can give to an algorithm.</a:t>
            </a:r>
          </a:p>
          <a:p>
            <a:r>
              <a:rPr lang="en-GB" dirty="0"/>
              <a:t>Suppose we collect data for some existing pulsars and capture data which is just noise / interference – because we know the origin of these examples, </a:t>
            </a:r>
            <a:r>
              <a:rPr lang="en-GB" dirty="0">
                <a:solidFill>
                  <a:srgbClr val="FFA43D"/>
                </a:solidFill>
              </a:rPr>
              <a:t>we have labels</a:t>
            </a:r>
            <a:r>
              <a:rPr lang="en-GB" dirty="0"/>
              <a:t>.</a:t>
            </a:r>
          </a:p>
          <a:p>
            <a:r>
              <a:rPr lang="en-GB" dirty="0"/>
              <a:t>All we need to do next is extract some </a:t>
            </a:r>
            <a:r>
              <a:rPr lang="en-GB" dirty="0">
                <a:solidFill>
                  <a:srgbClr val="FFC000"/>
                </a:solidFill>
              </a:rPr>
              <a:t>features</a:t>
            </a:r>
            <a:r>
              <a:rPr lang="en-GB" dirty="0"/>
              <a:t> from the examples to go with the labels – but which?</a:t>
            </a:r>
          </a:p>
          <a:p>
            <a:r>
              <a:rPr lang="en-GB" dirty="0"/>
              <a:t>Let’s focus on just the pulse profile….</a:t>
            </a:r>
          </a:p>
          <a:p>
            <a:endParaRPr lang="en-GB" dirty="0"/>
          </a:p>
        </p:txBody>
      </p:sp>
      <p:sp>
        <p:nvSpPr>
          <p:cNvPr id="14" name="Content Placeholder 2">
            <a:extLst>
              <a:ext uri="{FF2B5EF4-FFF2-40B4-BE49-F238E27FC236}">
                <a16:creationId xmlns:a16="http://schemas.microsoft.com/office/drawing/2014/main" id="{2048B404-6A40-4A42-AD9B-7D16792B29C9}"/>
              </a:ext>
            </a:extLst>
          </p:cNvPr>
          <p:cNvSpPr txBox="1">
            <a:spLocks/>
          </p:cNvSpPr>
          <p:nvPr/>
        </p:nvSpPr>
        <p:spPr>
          <a:xfrm>
            <a:off x="8620570" y="4463010"/>
            <a:ext cx="3518610" cy="237162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Pulse height?</a:t>
            </a:r>
          </a:p>
          <a:p>
            <a:r>
              <a:rPr lang="en-GB" dirty="0">
                <a:solidFill>
                  <a:schemeClr val="bg1"/>
                </a:solidFill>
              </a:rPr>
              <a:t>Pulse width?</a:t>
            </a:r>
          </a:p>
          <a:p>
            <a:r>
              <a:rPr lang="en-GB" dirty="0">
                <a:solidFill>
                  <a:schemeClr val="bg1"/>
                </a:solidFill>
              </a:rPr>
              <a:t>Shape?</a:t>
            </a:r>
          </a:p>
          <a:p>
            <a:r>
              <a:rPr lang="en-GB" dirty="0">
                <a:solidFill>
                  <a:schemeClr val="bg1"/>
                </a:solidFill>
              </a:rPr>
              <a:t>Pointedness?</a:t>
            </a:r>
          </a:p>
          <a:p>
            <a:r>
              <a:rPr lang="en-GB" dirty="0">
                <a:solidFill>
                  <a:schemeClr val="bg1"/>
                </a:solidFill>
              </a:rPr>
              <a:t>Number of peaks?</a:t>
            </a:r>
          </a:p>
          <a:p>
            <a:r>
              <a:rPr lang="en-GB" dirty="0">
                <a:solidFill>
                  <a:schemeClr val="bg1"/>
                </a:solidFill>
              </a:rPr>
              <a:t>…</a:t>
            </a:r>
          </a:p>
        </p:txBody>
      </p:sp>
      <p:grpSp>
        <p:nvGrpSpPr>
          <p:cNvPr id="19" name="Group 18">
            <a:extLst>
              <a:ext uri="{FF2B5EF4-FFF2-40B4-BE49-F238E27FC236}">
                <a16:creationId xmlns:a16="http://schemas.microsoft.com/office/drawing/2014/main" id="{30FB7546-D050-494E-BA00-52661112AA23}"/>
              </a:ext>
            </a:extLst>
          </p:cNvPr>
          <p:cNvGrpSpPr/>
          <p:nvPr/>
        </p:nvGrpSpPr>
        <p:grpSpPr>
          <a:xfrm>
            <a:off x="9257974" y="1138070"/>
            <a:ext cx="763351" cy="388487"/>
            <a:chOff x="9313757" y="1217028"/>
            <a:chExt cx="763351" cy="388487"/>
          </a:xfrm>
        </p:grpSpPr>
        <p:cxnSp>
          <p:nvCxnSpPr>
            <p:cNvPr id="15" name="Straight Arrow Connector 14">
              <a:extLst>
                <a:ext uri="{FF2B5EF4-FFF2-40B4-BE49-F238E27FC236}">
                  <a16:creationId xmlns:a16="http://schemas.microsoft.com/office/drawing/2014/main" id="{B147E1E2-6932-3C4B-A759-BA7B6DA3BF40}"/>
                </a:ext>
              </a:extLst>
            </p:cNvPr>
            <p:cNvCxnSpPr>
              <a:cxnSpLocks/>
            </p:cNvCxnSpPr>
            <p:nvPr/>
          </p:nvCxnSpPr>
          <p:spPr>
            <a:xfrm flipH="1">
              <a:off x="9313757" y="1605515"/>
              <a:ext cx="763350" cy="0"/>
            </a:xfrm>
            <a:prstGeom prst="straightConnector1">
              <a:avLst/>
            </a:prstGeom>
            <a:ln w="25400">
              <a:solidFill>
                <a:srgbClr val="FFA43D"/>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EB7CE7-0FFC-9B4B-A98F-F5252C4A67CF}"/>
                </a:ext>
              </a:extLst>
            </p:cNvPr>
            <p:cNvSpPr txBox="1"/>
            <p:nvPr/>
          </p:nvSpPr>
          <p:spPr>
            <a:xfrm>
              <a:off x="9313757" y="1217028"/>
              <a:ext cx="763351" cy="369332"/>
            </a:xfrm>
            <a:prstGeom prst="rect">
              <a:avLst/>
            </a:prstGeom>
            <a:noFill/>
          </p:spPr>
          <p:txBody>
            <a:bodyPr wrap="none" rtlCol="0">
              <a:spAutoFit/>
            </a:bodyPr>
            <a:lstStyle/>
            <a:p>
              <a:r>
                <a:rPr lang="en-GB" dirty="0">
                  <a:solidFill>
                    <a:srgbClr val="FFC000"/>
                  </a:solidFill>
                  <a:effectLst>
                    <a:outerShdw blurRad="50800" dist="38100" dir="2700000" algn="tl" rotWithShape="0">
                      <a:prstClr val="black">
                        <a:alpha val="40000"/>
                      </a:prstClr>
                    </a:outerShdw>
                  </a:effectLst>
                </a:rPr>
                <a:t>Width</a:t>
              </a:r>
            </a:p>
          </p:txBody>
        </p:sp>
      </p:grpSp>
      <p:grpSp>
        <p:nvGrpSpPr>
          <p:cNvPr id="20" name="Group 19">
            <a:extLst>
              <a:ext uri="{FF2B5EF4-FFF2-40B4-BE49-F238E27FC236}">
                <a16:creationId xmlns:a16="http://schemas.microsoft.com/office/drawing/2014/main" id="{22C5E12E-36B4-F845-BFB8-96E1EF27F736}"/>
              </a:ext>
            </a:extLst>
          </p:cNvPr>
          <p:cNvGrpSpPr/>
          <p:nvPr/>
        </p:nvGrpSpPr>
        <p:grpSpPr>
          <a:xfrm>
            <a:off x="11353800" y="1688757"/>
            <a:ext cx="369332" cy="1220498"/>
            <a:chOff x="11261125" y="1456800"/>
            <a:chExt cx="369332" cy="1220498"/>
          </a:xfrm>
        </p:grpSpPr>
        <p:cxnSp>
          <p:nvCxnSpPr>
            <p:cNvPr id="5" name="Straight Arrow Connector 4">
              <a:extLst>
                <a:ext uri="{FF2B5EF4-FFF2-40B4-BE49-F238E27FC236}">
                  <a16:creationId xmlns:a16="http://schemas.microsoft.com/office/drawing/2014/main" id="{59FEB678-1845-8942-A350-63B4A5F71615}"/>
                </a:ext>
              </a:extLst>
            </p:cNvPr>
            <p:cNvCxnSpPr>
              <a:cxnSpLocks/>
            </p:cNvCxnSpPr>
            <p:nvPr/>
          </p:nvCxnSpPr>
          <p:spPr>
            <a:xfrm>
              <a:off x="11261125" y="1456800"/>
              <a:ext cx="0" cy="1220498"/>
            </a:xfrm>
            <a:prstGeom prst="straightConnector1">
              <a:avLst/>
            </a:prstGeom>
            <a:ln w="25400">
              <a:solidFill>
                <a:srgbClr val="FFA43D"/>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59B9655-D4A2-204B-B551-96EAB54402C8}"/>
                </a:ext>
              </a:extLst>
            </p:cNvPr>
            <p:cNvSpPr txBox="1"/>
            <p:nvPr/>
          </p:nvSpPr>
          <p:spPr>
            <a:xfrm rot="5400000">
              <a:off x="11044335" y="1882383"/>
              <a:ext cx="802912" cy="369332"/>
            </a:xfrm>
            <a:prstGeom prst="rect">
              <a:avLst/>
            </a:prstGeom>
            <a:noFill/>
          </p:spPr>
          <p:txBody>
            <a:bodyPr wrap="none" rtlCol="0">
              <a:spAutoFit/>
            </a:bodyPr>
            <a:lstStyle/>
            <a:p>
              <a:r>
                <a:rPr lang="en-GB" dirty="0">
                  <a:solidFill>
                    <a:srgbClr val="FFC000"/>
                  </a:solidFill>
                  <a:effectLst>
                    <a:outerShdw blurRad="50800" dist="38100" dir="2700000" algn="tl" rotWithShape="0">
                      <a:prstClr val="black">
                        <a:alpha val="40000"/>
                      </a:prstClr>
                    </a:outerShdw>
                  </a:effectLst>
                </a:rPr>
                <a:t>Height</a:t>
              </a:r>
            </a:p>
          </p:txBody>
        </p:sp>
      </p:grpSp>
      <p:grpSp>
        <p:nvGrpSpPr>
          <p:cNvPr id="4" name="Group 3">
            <a:extLst>
              <a:ext uri="{FF2B5EF4-FFF2-40B4-BE49-F238E27FC236}">
                <a16:creationId xmlns:a16="http://schemas.microsoft.com/office/drawing/2014/main" id="{B737DD61-C6D2-104D-9309-6E6FA62A35A0}"/>
              </a:ext>
            </a:extLst>
          </p:cNvPr>
          <p:cNvGrpSpPr/>
          <p:nvPr/>
        </p:nvGrpSpPr>
        <p:grpSpPr>
          <a:xfrm>
            <a:off x="7403480" y="1361121"/>
            <a:ext cx="4646680" cy="2463579"/>
            <a:chOff x="7403480" y="1361121"/>
            <a:chExt cx="4646680" cy="2463579"/>
          </a:xfrm>
        </p:grpSpPr>
        <p:sp>
          <p:nvSpPr>
            <p:cNvPr id="13" name="Mass">
              <a:extLst>
                <a:ext uri="{FF2B5EF4-FFF2-40B4-BE49-F238E27FC236}">
                  <a16:creationId xmlns:a16="http://schemas.microsoft.com/office/drawing/2014/main" id="{C0902850-EBA3-3447-A886-0BA0A1D8D10C}"/>
                </a:ext>
              </a:extLst>
            </p:cNvPr>
            <p:cNvSpPr txBox="1"/>
            <p:nvPr/>
          </p:nvSpPr>
          <p:spPr>
            <a:xfrm>
              <a:off x="8930612" y="2966870"/>
              <a:ext cx="1418076"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Pulse Profile</a:t>
              </a:r>
              <a:endParaRPr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BAD6FB2-E583-D648-B5CD-6B84FDDE8F79}"/>
                </a:ext>
              </a:extLst>
            </p:cNvPr>
            <p:cNvSpPr txBox="1"/>
            <p:nvPr/>
          </p:nvSpPr>
          <p:spPr>
            <a:xfrm>
              <a:off x="7403480" y="3424590"/>
              <a:ext cx="4646680" cy="400110"/>
            </a:xfrm>
            <a:prstGeom prst="rect">
              <a:avLst/>
            </a:prstGeom>
            <a:noFill/>
          </p:spPr>
          <p:txBody>
            <a:bodyPr wrap="square" rtlCol="0">
              <a:spAutoFit/>
            </a:bodyPr>
            <a:lstStyle/>
            <a:p>
              <a:r>
                <a:rPr lang="en-GB" sz="2000" dirty="0">
                  <a:solidFill>
                    <a:srgbClr val="FFA43D"/>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P</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3</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4</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7</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2</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2</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2</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p>
          </p:txBody>
        </p:sp>
        <p:pic>
          <p:nvPicPr>
            <p:cNvPr id="16" name="Picture 15">
              <a:extLst>
                <a:ext uri="{FF2B5EF4-FFF2-40B4-BE49-F238E27FC236}">
                  <a16:creationId xmlns:a16="http://schemas.microsoft.com/office/drawing/2014/main" id="{5B84D42D-3AC6-1942-8F69-3E8D8119D8AF}"/>
                </a:ext>
              </a:extLst>
            </p:cNvPr>
            <p:cNvPicPr>
              <a:picLocks noChangeAspect="1"/>
            </p:cNvPicPr>
            <p:nvPr/>
          </p:nvPicPr>
          <p:blipFill rotWithShape="1">
            <a:blip r:embed="rId3">
              <a:extLst>
                <a:ext uri="{28A0092B-C50C-407E-A947-70E740481C1C}">
                  <a14:useLocalDpi xmlns:a14="http://schemas.microsoft.com/office/drawing/2010/main" val="0"/>
                </a:ext>
              </a:extLst>
            </a:blip>
            <a:srcRect l="9651" r="56734" b="76905"/>
            <a:stretch/>
          </p:blipFill>
          <p:spPr>
            <a:xfrm>
              <a:off x="8387186" y="1361121"/>
              <a:ext cx="2679267" cy="1548134"/>
            </a:xfrm>
            <a:prstGeom prst="rect">
              <a:avLst/>
            </a:prstGeom>
          </p:spPr>
        </p:pic>
      </p:grpSp>
    </p:spTree>
    <p:extLst>
      <p:ext uri="{BB962C8B-B14F-4D97-AF65-F5344CB8AC3E}">
        <p14:creationId xmlns:p14="http://schemas.microsoft.com/office/powerpoint/2010/main" val="344851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3CFEEF-F128-48BE-B268-032828A824D5}"/>
              </a:ext>
            </a:extLst>
          </p:cNvPr>
          <p:cNvGrpSpPr/>
          <p:nvPr/>
        </p:nvGrpSpPr>
        <p:grpSpPr>
          <a:xfrm>
            <a:off x="3862043" y="3126423"/>
            <a:ext cx="2818079" cy="1015537"/>
            <a:chOff x="1866479" y="1751153"/>
            <a:chExt cx="2818079" cy="1015537"/>
          </a:xfrm>
        </p:grpSpPr>
        <p:sp>
          <p:nvSpPr>
            <p:cNvPr id="14" name="Features">
              <a:extLst>
                <a:ext uri="{FF2B5EF4-FFF2-40B4-BE49-F238E27FC236}">
                  <a16:creationId xmlns:a16="http://schemas.microsoft.com/office/drawing/2014/main" id="{70A243BC-5593-47B9-9A52-24218C85BB92}"/>
                </a:ext>
              </a:extLst>
            </p:cNvPr>
            <p:cNvSpPr txBox="1"/>
            <p:nvPr/>
          </p:nvSpPr>
          <p:spPr>
            <a:xfrm>
              <a:off x="2306568" y="1751153"/>
              <a:ext cx="2202715" cy="40010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Features</a:t>
              </a: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(Variables)</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0E63DD1-E6A4-4685-A54A-310CDFC7697F}"/>
                    </a:ext>
                  </a:extLst>
                </p:cNvPr>
                <p:cNvSpPr/>
                <p:nvPr/>
              </p:nvSpPr>
              <p:spPr>
                <a:xfrm>
                  <a:off x="1866479" y="2181915"/>
                  <a:ext cx="2818079" cy="584775"/>
                </a:xfrm>
                <a:prstGeom prst="rect">
                  <a:avLst/>
                </a:prstGeom>
              </p:spPr>
              <p:txBody>
                <a:bodyPr wrap="none">
                  <a:spAutoFit/>
                </a:bodyPr>
                <a:lstStyle/>
                <a:p>
                  <a14:m>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a14:m>
                  <a:r>
                    <a:rPr lang="en-GB" sz="32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m:rPr>
                          <m:sty m:val="p"/>
                        </m:rPr>
                        <a:rPr lang="el-GR"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μ</m:t>
                      </m:r>
                    </m:oMath>
                  </a14:m>
                  <a:r>
                    <a:rPr lang="en-GB" sz="32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𝜎</m:t>
                      </m:r>
                    </m:oMath>
                  </a14:m>
                  <a:r>
                    <a:rPr lang="en-GB" sz="32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k, s}</a:t>
                  </a:r>
                </a:p>
              </p:txBody>
            </p:sp>
          </mc:Choice>
          <mc:Fallback xmlns="">
            <p:sp>
              <p:nvSpPr>
                <p:cNvPr id="16" name="Rectangle 15">
                  <a:extLst>
                    <a:ext uri="{FF2B5EF4-FFF2-40B4-BE49-F238E27FC236}">
                      <a16:creationId xmlns:a16="http://schemas.microsoft.com/office/drawing/2014/main" id="{80E63DD1-E6A4-4685-A54A-310CDFC7697F}"/>
                    </a:ext>
                  </a:extLst>
                </p:cNvPr>
                <p:cNvSpPr>
                  <a:spLocks noRot="1" noChangeAspect="1" noMove="1" noResize="1" noEditPoints="1" noAdjustHandles="1" noChangeArrowheads="1" noChangeShapeType="1" noTextEdit="1"/>
                </p:cNvSpPr>
                <p:nvPr/>
              </p:nvSpPr>
              <p:spPr>
                <a:xfrm>
                  <a:off x="1866479" y="2181915"/>
                  <a:ext cx="2818079" cy="584775"/>
                </a:xfrm>
                <a:prstGeom prst="rect">
                  <a:avLst/>
                </a:prstGeom>
                <a:blipFill>
                  <a:blip r:embed="rId3"/>
                  <a:stretch>
                    <a:fillRect l="-897" t="-17391" r="-5830" b="-41304"/>
                  </a:stretch>
                </a:blipFill>
              </p:spPr>
              <p:txBody>
                <a:bodyPr/>
                <a:lstStyle/>
                <a:p>
                  <a:r>
                    <a:rPr lang="en-GB">
                      <a:noFill/>
                    </a:rPr>
                    <a:t> </a:t>
                  </a:r>
                </a:p>
              </p:txBody>
            </p:sp>
          </mc:Fallback>
        </mc:AlternateContent>
      </p:grpSp>
      <p:grpSp>
        <p:nvGrpSpPr>
          <p:cNvPr id="4" name="Group 3">
            <a:extLst>
              <a:ext uri="{FF2B5EF4-FFF2-40B4-BE49-F238E27FC236}">
                <a16:creationId xmlns:a16="http://schemas.microsoft.com/office/drawing/2014/main" id="{DA7671B9-EA44-4F06-9DBC-783A011C729C}"/>
              </a:ext>
            </a:extLst>
          </p:cNvPr>
          <p:cNvGrpSpPr/>
          <p:nvPr/>
        </p:nvGrpSpPr>
        <p:grpSpPr>
          <a:xfrm>
            <a:off x="4083512" y="4672241"/>
            <a:ext cx="2639953" cy="920800"/>
            <a:chOff x="2087948" y="3296971"/>
            <a:chExt cx="2639953" cy="920800"/>
          </a:xfrm>
        </p:grpSpPr>
        <p:sp>
          <p:nvSpPr>
            <p:cNvPr id="15" name="Labels ( Feedback )">
              <a:extLst>
                <a:ext uri="{FF2B5EF4-FFF2-40B4-BE49-F238E27FC236}">
                  <a16:creationId xmlns:a16="http://schemas.microsoft.com/office/drawing/2014/main" id="{50044148-E5EB-49C2-A37C-679DCF3E6C51}"/>
                </a:ext>
              </a:extLst>
            </p:cNvPr>
            <p:cNvSpPr txBox="1"/>
            <p:nvPr/>
          </p:nvSpPr>
          <p:spPr>
            <a:xfrm>
              <a:off x="2343500" y="3296971"/>
              <a:ext cx="1984898" cy="40010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Labels (Feedback)</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C288D01-F004-4FAF-B845-373D6D40AFA7}"/>
                    </a:ext>
                  </a:extLst>
                </p:cNvPr>
                <p:cNvSpPr txBox="1"/>
                <p:nvPr/>
              </p:nvSpPr>
              <p:spPr>
                <a:xfrm>
                  <a:off x="2087948" y="3725328"/>
                  <a:ext cx="263995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m:t>
                        </m:r>
                        <m:r>
                          <a:rPr lang="en-GB" sz="32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{−1, 0, 1 }</m:t>
                        </m:r>
                      </m:oMath>
                    </m:oMathPara>
                  </a14:m>
                  <a:endParaRPr lang="en-GB" sz="32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0C288D01-F004-4FAF-B845-373D6D40AFA7}"/>
                    </a:ext>
                  </a:extLst>
                </p:cNvPr>
                <p:cNvSpPr txBox="1">
                  <a:spLocks noRot="1" noChangeAspect="1" noMove="1" noResize="1" noEditPoints="1" noAdjustHandles="1" noChangeArrowheads="1" noChangeShapeType="1" noTextEdit="1"/>
                </p:cNvSpPr>
                <p:nvPr/>
              </p:nvSpPr>
              <p:spPr>
                <a:xfrm>
                  <a:off x="2087948" y="3725328"/>
                  <a:ext cx="2639953" cy="492443"/>
                </a:xfrm>
                <a:prstGeom prst="rect">
                  <a:avLst/>
                </a:prstGeom>
                <a:blipFill>
                  <a:blip r:embed="rId12"/>
                  <a:stretch>
                    <a:fillRect b="-740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A98AEFB-4E97-4989-A544-FB206D537847}"/>
                  </a:ext>
                </a:extLst>
              </p:cNvPr>
              <p:cNvSpPr/>
              <p:nvPr/>
            </p:nvSpPr>
            <p:spPr>
              <a:xfrm>
                <a:off x="4118226" y="6087761"/>
                <a:ext cx="7513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𝑇𝑟𝑎𝑖𝑛𝑖𝑛𝑔</m:t>
                      </m:r>
                      <m:r>
                        <a:rPr lang="en-GB" sz="2800" b="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 </m:t>
                      </m:r>
                      <m:r>
                        <a:rPr lang="en-GB" sz="2800" b="0" i="1" smtClean="0">
                          <a:solidFill>
                            <a:srgbClr val="FFA43D"/>
                          </a:solidFill>
                          <a:effectLst>
                            <a:outerShdw blurRad="50800" dist="38100" dir="2700000" algn="tl" rotWithShape="0">
                              <a:prstClr val="black">
                                <a:alpha val="40000"/>
                              </a:prstClr>
                            </a:outerShdw>
                          </a:effectLst>
                          <a:latin typeface="Cambria Math" panose="02040503050406030204" pitchFamily="18" charset="0"/>
                        </a:rPr>
                        <m:t>𝑑𝑎𝑡𝑎</m:t>
                      </m:r>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d>
                        <m:dPr>
                          <m:ctrlP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2 </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e>
                      </m:d>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 (</m:t>
                      </m:r>
                      <m:sSub>
                        <m:sSubPr>
                          <m:ctrlP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𝑥</m:t>
                          </m:r>
                        </m:e>
                        <m:sub>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𝑛</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sSub>
                        <m:sSubPr>
                          <m:ctrlP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ctrlPr>
                        </m:sSubPr>
                        <m:e>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𝑦</m:t>
                          </m:r>
                        </m:e>
                        <m:sub>
                          <m:r>
                            <a:rPr lang="en-GB" sz="28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sub>
                      </m:sSub>
                      <m:r>
                        <a:rPr lang="en-GB" sz="28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2800" i="1"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18" name="Rectangle 17">
                <a:extLst>
                  <a:ext uri="{FF2B5EF4-FFF2-40B4-BE49-F238E27FC236}">
                    <a16:creationId xmlns:a16="http://schemas.microsoft.com/office/drawing/2014/main" id="{AA98AEFB-4E97-4989-A544-FB206D537847}"/>
                  </a:ext>
                </a:extLst>
              </p:cNvPr>
              <p:cNvSpPr>
                <a:spLocks noRot="1" noChangeAspect="1" noMove="1" noResize="1" noEditPoints="1" noAdjustHandles="1" noChangeArrowheads="1" noChangeShapeType="1" noTextEdit="1"/>
              </p:cNvSpPr>
              <p:nvPr/>
            </p:nvSpPr>
            <p:spPr>
              <a:xfrm>
                <a:off x="4118226" y="6087761"/>
                <a:ext cx="7513147" cy="523220"/>
              </a:xfrm>
              <a:prstGeom prst="rect">
                <a:avLst/>
              </a:prstGeom>
              <a:blipFill>
                <a:blip r:embed="rId13"/>
                <a:stretch>
                  <a:fillRect r="-507" b="-30952"/>
                </a:stretch>
              </a:blipFill>
            </p:spPr>
            <p:txBody>
              <a:bodyPr/>
              <a:lstStyle/>
              <a:p>
                <a:r>
                  <a:rPr lang="en-GB">
                    <a:noFill/>
                  </a:rPr>
                  <a:t> </a:t>
                </a:r>
              </a:p>
            </p:txBody>
          </p:sp>
        </mc:Fallback>
      </mc:AlternateContent>
      <p:grpSp>
        <p:nvGrpSpPr>
          <p:cNvPr id="19" name="Group">
            <a:extLst>
              <a:ext uri="{FF2B5EF4-FFF2-40B4-BE49-F238E27FC236}">
                <a16:creationId xmlns:a16="http://schemas.microsoft.com/office/drawing/2014/main" id="{01AFABB3-BA27-41C2-83A7-0A631EC932C0}"/>
              </a:ext>
            </a:extLst>
          </p:cNvPr>
          <p:cNvGrpSpPr/>
          <p:nvPr/>
        </p:nvGrpSpPr>
        <p:grpSpPr>
          <a:xfrm>
            <a:off x="6595225" y="3002781"/>
            <a:ext cx="5268489" cy="1504666"/>
            <a:chOff x="40697" y="186705"/>
            <a:chExt cx="5268488" cy="1504665"/>
          </a:xfrm>
          <a:effectLst>
            <a:outerShdw blurRad="50800" dist="38100" dir="2700000" algn="tl" rotWithShape="0">
              <a:prstClr val="black">
                <a:alpha val="40000"/>
              </a:prstClr>
            </a:outerShdw>
          </a:effectLst>
        </p:grpSpPr>
        <p:grpSp>
          <p:nvGrpSpPr>
            <p:cNvPr id="20" name="Group">
              <a:extLst>
                <a:ext uri="{FF2B5EF4-FFF2-40B4-BE49-F238E27FC236}">
                  <a16:creationId xmlns:a16="http://schemas.microsoft.com/office/drawing/2014/main" id="{97F977C8-F522-4AEA-B834-8C8C8414C8FC}"/>
                </a:ext>
              </a:extLst>
            </p:cNvPr>
            <p:cNvGrpSpPr/>
            <p:nvPr/>
          </p:nvGrpSpPr>
          <p:grpSpPr>
            <a:xfrm>
              <a:off x="40697" y="186705"/>
              <a:ext cx="5268488" cy="1164891"/>
              <a:chOff x="40697" y="186705"/>
              <a:chExt cx="5268487" cy="1164890"/>
            </a:xfrm>
          </p:grpSpPr>
          <p:pic>
            <p:nvPicPr>
              <p:cNvPr id="24" name="Picture 30" descr="Picture 30">
                <a:extLst>
                  <a:ext uri="{FF2B5EF4-FFF2-40B4-BE49-F238E27FC236}">
                    <a16:creationId xmlns:a16="http://schemas.microsoft.com/office/drawing/2014/main" id="{0D7CB83D-F563-44F8-8E72-095FEB1F565C}"/>
                  </a:ext>
                </a:extLst>
              </p:cNvPr>
              <p:cNvPicPr>
                <a:picLocks noChangeAspect="1"/>
              </p:cNvPicPr>
              <p:nvPr/>
            </p:nvPicPr>
            <p:blipFill>
              <a:blip r:embed="rId14"/>
              <a:srcRect b="33711"/>
              <a:stretch>
                <a:fillRect/>
              </a:stretch>
            </p:blipFill>
            <p:spPr>
              <a:xfrm>
                <a:off x="1487583" y="380276"/>
                <a:ext cx="3821601" cy="971319"/>
              </a:xfrm>
              <a:prstGeom prst="rect">
                <a:avLst/>
              </a:prstGeom>
              <a:ln w="12700" cap="flat">
                <a:noFill/>
                <a:miter lim="400000"/>
              </a:ln>
              <a:effectLst>
                <a:outerShdw blurRad="50800" dist="38100" dir="5400000" rotWithShape="0">
                  <a:srgbClr val="000000"/>
                </a:outerShdw>
              </a:effectLst>
            </p:spPr>
          </p:pic>
          <p:sp>
            <p:nvSpPr>
              <p:cNvPr id="25" name="Connection Line">
                <a:extLst>
                  <a:ext uri="{FF2B5EF4-FFF2-40B4-BE49-F238E27FC236}">
                    <a16:creationId xmlns:a16="http://schemas.microsoft.com/office/drawing/2014/main" id="{ABF98EE9-58B7-405B-8139-A1A45C2E94E0}"/>
                  </a:ext>
                </a:extLst>
              </p:cNvPr>
              <p:cNvSpPr/>
              <p:nvPr/>
            </p:nvSpPr>
            <p:spPr>
              <a:xfrm>
                <a:off x="40697" y="186705"/>
                <a:ext cx="2559147" cy="622321"/>
              </a:xfrm>
              <a:custGeom>
                <a:avLst/>
                <a:gdLst/>
                <a:ahLst/>
                <a:cxnLst>
                  <a:cxn ang="0">
                    <a:pos x="wd2" y="hd2"/>
                  </a:cxn>
                  <a:cxn ang="5400000">
                    <a:pos x="wd2" y="hd2"/>
                  </a:cxn>
                  <a:cxn ang="10800000">
                    <a:pos x="wd2" y="hd2"/>
                  </a:cxn>
                  <a:cxn ang="16200000">
                    <a:pos x="wd2" y="hd2"/>
                  </a:cxn>
                </a:cxnLst>
                <a:rect l="0" t="0" r="r" b="b"/>
                <a:pathLst>
                  <a:path w="21600" h="16867" extrusionOk="0">
                    <a:moveTo>
                      <a:pt x="0" y="16867"/>
                    </a:moveTo>
                    <a:cubicBezTo>
                      <a:pt x="5633" y="-1151"/>
                      <a:pt x="12833" y="-4733"/>
                      <a:pt x="21600" y="6121"/>
                    </a:cubicBezTo>
                  </a:path>
                </a:pathLst>
              </a:custGeom>
              <a:noFill/>
              <a:ln w="25400" cap="flat">
                <a:solidFill>
                  <a:schemeClr val="bg1"/>
                </a:solidFill>
                <a:prstDash val="solid"/>
                <a:round/>
                <a:tailEnd type="stealth" w="med" len="med"/>
              </a:ln>
              <a:effectLst>
                <a:outerShdw blurRad="38100" dist="23000" rotWithShape="0">
                  <a:srgbClr val="000000">
                    <a:alpha val="35000"/>
                  </a:srgbClr>
                </a:outerShdw>
              </a:effectLst>
            </p:spPr>
            <p:txBody>
              <a:bodyPr/>
              <a:lstStyle/>
              <a:p>
                <a:endParaRPr/>
              </a:p>
            </p:txBody>
          </p:sp>
        </p:grpSp>
        <p:sp>
          <p:nvSpPr>
            <p:cNvPr id="21" name="Height">
              <a:extLst>
                <a:ext uri="{FF2B5EF4-FFF2-40B4-BE49-F238E27FC236}">
                  <a16:creationId xmlns:a16="http://schemas.microsoft.com/office/drawing/2014/main" id="{26998CDB-7C68-4D09-B3EA-461439570FBD}"/>
                </a:ext>
              </a:extLst>
            </p:cNvPr>
            <p:cNvSpPr txBox="1"/>
            <p:nvPr/>
          </p:nvSpPr>
          <p:spPr>
            <a:xfrm>
              <a:off x="1590257" y="1291265"/>
              <a:ext cx="711088"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Mean</a:t>
              </a:r>
              <a:endParaRPr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2" name="Mass">
              <a:extLst>
                <a:ext uri="{FF2B5EF4-FFF2-40B4-BE49-F238E27FC236}">
                  <a16:creationId xmlns:a16="http://schemas.microsoft.com/office/drawing/2014/main" id="{7A80A72F-7D05-4BF1-AB73-AA3EBC573BF9}"/>
                </a:ext>
              </a:extLst>
            </p:cNvPr>
            <p:cNvSpPr txBox="1"/>
            <p:nvPr/>
          </p:nvSpPr>
          <p:spPr>
            <a:xfrm>
              <a:off x="3021894" y="1291265"/>
              <a:ext cx="738468"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err="1">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Stdev</a:t>
              </a:r>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endParaRPr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3" name="Age">
              <a:extLst>
                <a:ext uri="{FF2B5EF4-FFF2-40B4-BE49-F238E27FC236}">
                  <a16:creationId xmlns:a16="http://schemas.microsoft.com/office/drawing/2014/main" id="{BE4E167D-5F3E-4ECA-900F-1A535D806B02}"/>
                </a:ext>
              </a:extLst>
            </p:cNvPr>
            <p:cNvSpPr txBox="1"/>
            <p:nvPr/>
          </p:nvSpPr>
          <p:spPr>
            <a:xfrm>
              <a:off x="4125754" y="1291265"/>
              <a:ext cx="951090"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Kurtosis</a:t>
              </a:r>
              <a:endParaRPr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54679212-4595-D447-8504-C7DF0A3F4585}"/>
              </a:ext>
            </a:extLst>
          </p:cNvPr>
          <p:cNvGrpSpPr/>
          <p:nvPr/>
        </p:nvGrpSpPr>
        <p:grpSpPr>
          <a:xfrm>
            <a:off x="6749598" y="4702773"/>
            <a:ext cx="4212970" cy="853547"/>
            <a:chOff x="4754034" y="3327503"/>
            <a:chExt cx="4212970" cy="853547"/>
          </a:xfrm>
        </p:grpSpPr>
        <p:sp>
          <p:nvSpPr>
            <p:cNvPr id="33" name="Connection Line">
              <a:extLst>
                <a:ext uri="{FF2B5EF4-FFF2-40B4-BE49-F238E27FC236}">
                  <a16:creationId xmlns:a16="http://schemas.microsoft.com/office/drawing/2014/main" id="{3760FC3B-1EB0-4DD0-8DC3-34DFD1B4D5C6}"/>
                </a:ext>
              </a:extLst>
            </p:cNvPr>
            <p:cNvSpPr/>
            <p:nvPr/>
          </p:nvSpPr>
          <p:spPr>
            <a:xfrm>
              <a:off x="4754034" y="3327503"/>
              <a:ext cx="2559148" cy="622322"/>
            </a:xfrm>
            <a:custGeom>
              <a:avLst/>
              <a:gdLst/>
              <a:ahLst/>
              <a:cxnLst>
                <a:cxn ang="0">
                  <a:pos x="wd2" y="hd2"/>
                </a:cxn>
                <a:cxn ang="5400000">
                  <a:pos x="wd2" y="hd2"/>
                </a:cxn>
                <a:cxn ang="10800000">
                  <a:pos x="wd2" y="hd2"/>
                </a:cxn>
                <a:cxn ang="16200000">
                  <a:pos x="wd2" y="hd2"/>
                </a:cxn>
              </a:cxnLst>
              <a:rect l="0" t="0" r="r" b="b"/>
              <a:pathLst>
                <a:path w="21600" h="16867" extrusionOk="0">
                  <a:moveTo>
                    <a:pt x="0" y="16867"/>
                  </a:moveTo>
                  <a:cubicBezTo>
                    <a:pt x="5633" y="-1151"/>
                    <a:pt x="12833" y="-4733"/>
                    <a:pt x="21600" y="6121"/>
                  </a:cubicBezTo>
                </a:path>
              </a:pathLst>
            </a:custGeom>
            <a:noFill/>
            <a:ln w="25400" cap="flat">
              <a:solidFill>
                <a:schemeClr val="bg1"/>
              </a:solidFill>
              <a:prstDash val="solid"/>
              <a:round/>
              <a:tailEnd type="stealth" w="med" len="med"/>
            </a:ln>
            <a:effectLst>
              <a:outerShdw blurRad="38100" dist="23000" rotWithShape="0">
                <a:srgbClr val="000000">
                  <a:alpha val="35000"/>
                </a:srgbClr>
              </a:outerShdw>
            </a:effectLst>
          </p:spPr>
          <p:txBody>
            <a:bodyPr/>
            <a:lstStyle/>
            <a:p>
              <a:endParaRPr/>
            </a:p>
          </p:txBody>
        </p:sp>
        <p:sp>
          <p:nvSpPr>
            <p:cNvPr id="34" name="Height">
              <a:extLst>
                <a:ext uri="{FF2B5EF4-FFF2-40B4-BE49-F238E27FC236}">
                  <a16:creationId xmlns:a16="http://schemas.microsoft.com/office/drawing/2014/main" id="{E1952866-CB17-497D-8216-DCC935D55505}"/>
                </a:ext>
              </a:extLst>
            </p:cNvPr>
            <p:cNvSpPr txBox="1"/>
            <p:nvPr/>
          </p:nvSpPr>
          <p:spPr>
            <a:xfrm>
              <a:off x="6374375" y="3780945"/>
              <a:ext cx="2592629"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e.g. </a:t>
              </a:r>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-1 = </a:t>
              </a: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non-pulsar</a:t>
              </a:r>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r>
                <a:rPr lang="en-GB"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etc.</a:t>
              </a:r>
              <a:endParaRPr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sp>
        <p:nvSpPr>
          <p:cNvPr id="26" name="Title 1">
            <a:extLst>
              <a:ext uri="{FF2B5EF4-FFF2-40B4-BE49-F238E27FC236}">
                <a16:creationId xmlns:a16="http://schemas.microsoft.com/office/drawing/2014/main" id="{89F4CA28-FBCC-D24E-AD46-8D8E727EE8AC}"/>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Learning Features</a:t>
            </a:r>
          </a:p>
        </p:txBody>
      </p:sp>
      <p:sp>
        <p:nvSpPr>
          <p:cNvPr id="28" name="Content Placeholder 2">
            <a:extLst>
              <a:ext uri="{FF2B5EF4-FFF2-40B4-BE49-F238E27FC236}">
                <a16:creationId xmlns:a16="http://schemas.microsoft.com/office/drawing/2014/main" id="{E8DBE20E-BA73-E949-95A2-28D2A536E532}"/>
              </a:ext>
            </a:extLst>
          </p:cNvPr>
          <p:cNvSpPr txBox="1">
            <a:spLocks/>
          </p:cNvSpPr>
          <p:nvPr/>
        </p:nvSpPr>
        <p:spPr>
          <a:xfrm>
            <a:off x="319526" y="1488332"/>
            <a:ext cx="3542518" cy="519568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actually extract surprising simple features:</a:t>
            </a:r>
          </a:p>
          <a:p>
            <a:pPr lvl="1"/>
            <a:r>
              <a:rPr lang="en-GB" dirty="0"/>
              <a:t>Profile </a:t>
            </a:r>
            <a:r>
              <a:rPr lang="en-GB" dirty="0">
                <a:solidFill>
                  <a:srgbClr val="FFA43D"/>
                </a:solidFill>
              </a:rPr>
              <a:t>mean</a:t>
            </a:r>
            <a:r>
              <a:rPr lang="en-GB" dirty="0"/>
              <a:t>.</a:t>
            </a:r>
          </a:p>
          <a:p>
            <a:pPr lvl="1"/>
            <a:r>
              <a:rPr lang="en-GB" dirty="0"/>
              <a:t>Profile </a:t>
            </a:r>
            <a:r>
              <a:rPr lang="en-GB" dirty="0" err="1">
                <a:solidFill>
                  <a:srgbClr val="FFA43D"/>
                </a:solidFill>
              </a:rPr>
              <a:t>stdev</a:t>
            </a:r>
            <a:r>
              <a:rPr lang="en-GB" dirty="0"/>
              <a:t>.</a:t>
            </a:r>
          </a:p>
          <a:p>
            <a:pPr lvl="1"/>
            <a:r>
              <a:rPr lang="en-GB" dirty="0"/>
              <a:t>Profile </a:t>
            </a:r>
            <a:r>
              <a:rPr lang="en-GB" dirty="0">
                <a:solidFill>
                  <a:srgbClr val="FFA43D"/>
                </a:solidFill>
              </a:rPr>
              <a:t>skew</a:t>
            </a:r>
            <a:r>
              <a:rPr lang="en-GB" dirty="0"/>
              <a:t>.</a:t>
            </a:r>
          </a:p>
          <a:p>
            <a:pPr lvl="1"/>
            <a:r>
              <a:rPr lang="en-GB" dirty="0"/>
              <a:t>Profile </a:t>
            </a:r>
            <a:r>
              <a:rPr lang="en-GB" dirty="0">
                <a:solidFill>
                  <a:srgbClr val="FFA43D"/>
                </a:solidFill>
              </a:rPr>
              <a:t>kurtosis</a:t>
            </a:r>
            <a:r>
              <a:rPr lang="en-GB" dirty="0"/>
              <a:t>.</a:t>
            </a:r>
          </a:p>
          <a:p>
            <a:r>
              <a:rPr lang="en-GB" dirty="0"/>
              <a:t>These simple features show patterns of difference between pulsar and non-pulsar candidates.</a:t>
            </a:r>
          </a:p>
        </p:txBody>
      </p:sp>
      <p:pic>
        <p:nvPicPr>
          <p:cNvPr id="29" name="Picture 28">
            <a:extLst>
              <a:ext uri="{FF2B5EF4-FFF2-40B4-BE49-F238E27FC236}">
                <a16:creationId xmlns:a16="http://schemas.microsoft.com/office/drawing/2014/main" id="{5CB28CCB-CC46-894C-8E4D-EB8C18D7B79E}"/>
              </a:ext>
            </a:extLst>
          </p:cNvPr>
          <p:cNvPicPr>
            <a:picLocks noChangeAspect="1"/>
          </p:cNvPicPr>
          <p:nvPr/>
        </p:nvPicPr>
        <p:blipFill rotWithShape="1">
          <a:blip r:embed="rId15">
            <a:extLst>
              <a:ext uri="{28A0092B-C50C-407E-A947-70E740481C1C}">
                <a14:useLocalDpi xmlns:a14="http://schemas.microsoft.com/office/drawing/2010/main" val="0"/>
              </a:ext>
            </a:extLst>
          </a:blip>
          <a:srcRect l="9651" r="56734" b="76905"/>
          <a:stretch/>
        </p:blipFill>
        <p:spPr>
          <a:xfrm>
            <a:off x="4198958" y="1036716"/>
            <a:ext cx="2679267" cy="1548134"/>
          </a:xfrm>
          <a:prstGeom prst="rect">
            <a:avLst/>
          </a:prstGeom>
        </p:spPr>
      </p:pic>
      <p:sp>
        <p:nvSpPr>
          <p:cNvPr id="5" name="Rectangle 4">
            <a:extLst>
              <a:ext uri="{FF2B5EF4-FFF2-40B4-BE49-F238E27FC236}">
                <a16:creationId xmlns:a16="http://schemas.microsoft.com/office/drawing/2014/main" id="{9B8121A7-AC25-FD4E-9309-B92174AEA2DA}"/>
              </a:ext>
            </a:extLst>
          </p:cNvPr>
          <p:cNvSpPr/>
          <p:nvPr/>
        </p:nvSpPr>
        <p:spPr>
          <a:xfrm>
            <a:off x="7589813" y="1263397"/>
            <a:ext cx="3910942"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mean </a:t>
            </a:r>
            <a:r>
              <a:rPr lang="en-GB" dirty="0">
                <a:solidFill>
                  <a:srgbClr val="FFE699"/>
                </a:solidFill>
                <a:effectLst>
                  <a:outerShdw blurRad="50800" dist="38100" dir="2700000" algn="tl" rotWithShape="0">
                    <a:prstClr val="black">
                      <a:alpha val="40000"/>
                    </a:prstClr>
                  </a:outerShdw>
                </a:effectLst>
              </a:rPr>
              <a:t>– mean value of the pulse.</a:t>
            </a:r>
          </a:p>
        </p:txBody>
      </p:sp>
      <p:sp>
        <p:nvSpPr>
          <p:cNvPr id="32" name="Rectangle 31">
            <a:extLst>
              <a:ext uri="{FF2B5EF4-FFF2-40B4-BE49-F238E27FC236}">
                <a16:creationId xmlns:a16="http://schemas.microsoft.com/office/drawing/2014/main" id="{E12E0E71-C138-F44A-948F-CEF997408425}"/>
              </a:ext>
            </a:extLst>
          </p:cNvPr>
          <p:cNvSpPr/>
          <p:nvPr/>
        </p:nvSpPr>
        <p:spPr>
          <a:xfrm>
            <a:off x="7589813" y="1597869"/>
            <a:ext cx="3660169"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a:t>
            </a:r>
            <a:r>
              <a:rPr lang="en-GB" dirty="0" err="1">
                <a:solidFill>
                  <a:srgbClr val="FFC000"/>
                </a:solidFill>
                <a:effectLst>
                  <a:outerShdw blurRad="50800" dist="38100" dir="2700000" algn="tl" rotWithShape="0">
                    <a:prstClr val="black">
                      <a:alpha val="40000"/>
                    </a:prstClr>
                  </a:outerShdw>
                </a:effectLst>
              </a:rPr>
              <a:t>Stdev</a:t>
            </a:r>
            <a:r>
              <a:rPr lang="en-GB" dirty="0">
                <a:solidFill>
                  <a:srgbClr val="FFC000"/>
                </a:solidFill>
                <a:effectLst>
                  <a:outerShdw blurRad="50800" dist="38100" dir="2700000" algn="tl" rotWithShape="0">
                    <a:prstClr val="black">
                      <a:alpha val="40000"/>
                    </a:prstClr>
                  </a:outerShdw>
                </a:effectLst>
              </a:rPr>
              <a:t>. </a:t>
            </a:r>
            <a:r>
              <a:rPr lang="en-GB" dirty="0">
                <a:solidFill>
                  <a:srgbClr val="FFE699"/>
                </a:solidFill>
                <a:effectLst>
                  <a:outerShdw blurRad="50800" dist="38100" dir="2700000" algn="tl" rotWithShape="0">
                    <a:prstClr val="black">
                      <a:alpha val="40000"/>
                    </a:prstClr>
                  </a:outerShdw>
                </a:effectLst>
              </a:rPr>
              <a:t>– variation in the pulse.</a:t>
            </a:r>
          </a:p>
        </p:txBody>
      </p:sp>
      <p:sp>
        <p:nvSpPr>
          <p:cNvPr id="35" name="Rectangle 34">
            <a:extLst>
              <a:ext uri="{FF2B5EF4-FFF2-40B4-BE49-F238E27FC236}">
                <a16:creationId xmlns:a16="http://schemas.microsoft.com/office/drawing/2014/main" id="{FF66446A-4D9E-704A-B527-D4607F6C060C}"/>
              </a:ext>
            </a:extLst>
          </p:cNvPr>
          <p:cNvSpPr/>
          <p:nvPr/>
        </p:nvSpPr>
        <p:spPr>
          <a:xfrm>
            <a:off x="7589812" y="1932341"/>
            <a:ext cx="3927870"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skew </a:t>
            </a:r>
            <a:r>
              <a:rPr lang="en-GB" dirty="0">
                <a:solidFill>
                  <a:srgbClr val="FFE699"/>
                </a:solidFill>
                <a:effectLst>
                  <a:outerShdw blurRad="50800" dist="38100" dir="2700000" algn="tl" rotWithShape="0">
                    <a:prstClr val="black">
                      <a:alpha val="40000"/>
                    </a:prstClr>
                  </a:outerShdw>
                </a:effectLst>
              </a:rPr>
              <a:t>– the position of the pulse.</a:t>
            </a:r>
          </a:p>
        </p:txBody>
      </p:sp>
      <p:sp>
        <p:nvSpPr>
          <p:cNvPr id="36" name="Rectangle 35">
            <a:extLst>
              <a:ext uri="{FF2B5EF4-FFF2-40B4-BE49-F238E27FC236}">
                <a16:creationId xmlns:a16="http://schemas.microsoft.com/office/drawing/2014/main" id="{731F8409-1FF8-924E-9C88-B8285F8978A4}"/>
              </a:ext>
            </a:extLst>
          </p:cNvPr>
          <p:cNvSpPr/>
          <p:nvPr/>
        </p:nvSpPr>
        <p:spPr>
          <a:xfrm>
            <a:off x="7589812" y="2256604"/>
            <a:ext cx="3369127"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kurtosis </a:t>
            </a:r>
            <a:r>
              <a:rPr lang="en-GB" dirty="0">
                <a:solidFill>
                  <a:srgbClr val="FFE699"/>
                </a:solidFill>
                <a:effectLst>
                  <a:outerShdw blurRad="50800" dist="38100" dir="2700000" algn="tl" rotWithShape="0">
                    <a:prstClr val="black">
                      <a:alpha val="40000"/>
                    </a:prstClr>
                  </a:outerShdw>
                </a:effectLst>
              </a:rPr>
              <a:t>– the pointedness.</a:t>
            </a:r>
          </a:p>
        </p:txBody>
      </p:sp>
      <p:sp>
        <p:nvSpPr>
          <p:cNvPr id="27" name="TextBox 26">
            <a:extLst>
              <a:ext uri="{FF2B5EF4-FFF2-40B4-BE49-F238E27FC236}">
                <a16:creationId xmlns:a16="http://schemas.microsoft.com/office/drawing/2014/main" id="{DA31BC33-BB35-8446-B636-C59795966EFC}"/>
              </a:ext>
            </a:extLst>
          </p:cNvPr>
          <p:cNvSpPr txBox="1"/>
          <p:nvPr/>
        </p:nvSpPr>
        <p:spPr>
          <a:xfrm>
            <a:off x="3862043" y="2607525"/>
            <a:ext cx="3542518" cy="400110"/>
          </a:xfrm>
          <a:prstGeom prst="rect">
            <a:avLst/>
          </a:prstGeom>
          <a:noFill/>
        </p:spPr>
        <p:txBody>
          <a:bodyPr wrap="square" rtlCol="0">
            <a:spAutoFit/>
          </a:bodyPr>
          <a:lstStyle/>
          <a:p>
            <a:r>
              <a:rPr lang="en-GB" sz="2000" dirty="0">
                <a:solidFill>
                  <a:srgbClr val="FFA43D"/>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P</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3</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4</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2</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a:t>
            </a:r>
            <a:r>
              <a:rPr lang="en-GB" sz="2000" dirty="0">
                <a:solidFill>
                  <a:srgbClr val="FFE699"/>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2</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a:t>
            </a:r>
          </a:p>
        </p:txBody>
      </p:sp>
      <p:grpSp>
        <p:nvGrpSpPr>
          <p:cNvPr id="6" name="Group 5">
            <a:extLst>
              <a:ext uri="{FF2B5EF4-FFF2-40B4-BE49-F238E27FC236}">
                <a16:creationId xmlns:a16="http://schemas.microsoft.com/office/drawing/2014/main" id="{A59A0E74-DE73-A641-B4A0-572E0D34DDBE}"/>
              </a:ext>
            </a:extLst>
          </p:cNvPr>
          <p:cNvGrpSpPr/>
          <p:nvPr/>
        </p:nvGrpSpPr>
        <p:grpSpPr>
          <a:xfrm>
            <a:off x="8407468" y="3350562"/>
            <a:ext cx="2826826" cy="446123"/>
            <a:chOff x="8407468" y="3350562"/>
            <a:chExt cx="2826826" cy="446123"/>
          </a:xfrm>
        </p:grpSpPr>
        <p:sp>
          <p:nvSpPr>
            <p:cNvPr id="30" name="Circle">
              <a:extLst>
                <a:ext uri="{FF2B5EF4-FFF2-40B4-BE49-F238E27FC236}">
                  <a16:creationId xmlns:a16="http://schemas.microsoft.com/office/drawing/2014/main" id="{8541A6A8-91CE-F446-816D-9B68F55FFFB7}"/>
                </a:ext>
              </a:extLst>
            </p:cNvPr>
            <p:cNvSpPr/>
            <p:nvPr/>
          </p:nvSpPr>
          <p:spPr>
            <a:xfrm>
              <a:off x="8798705" y="3401701"/>
              <a:ext cx="156932" cy="155484"/>
            </a:xfrm>
            <a:prstGeom prst="ellipse">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37" name="Circle">
              <a:extLst>
                <a:ext uri="{FF2B5EF4-FFF2-40B4-BE49-F238E27FC236}">
                  <a16:creationId xmlns:a16="http://schemas.microsoft.com/office/drawing/2014/main" id="{0F8079E8-A752-6540-9084-24933A8012BA}"/>
                </a:ext>
              </a:extLst>
            </p:cNvPr>
            <p:cNvSpPr/>
            <p:nvPr/>
          </p:nvSpPr>
          <p:spPr>
            <a:xfrm>
              <a:off x="9915431" y="3401701"/>
              <a:ext cx="156932" cy="155484"/>
            </a:xfrm>
            <a:prstGeom prst="ellipse">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38" name="Circle">
              <a:extLst>
                <a:ext uri="{FF2B5EF4-FFF2-40B4-BE49-F238E27FC236}">
                  <a16:creationId xmlns:a16="http://schemas.microsoft.com/office/drawing/2014/main" id="{B48B06A2-5D33-DB46-BE3C-4758023EE651}"/>
                </a:ext>
              </a:extLst>
            </p:cNvPr>
            <p:cNvSpPr/>
            <p:nvPr/>
          </p:nvSpPr>
          <p:spPr>
            <a:xfrm>
              <a:off x="11077362" y="3492783"/>
              <a:ext cx="156932" cy="155484"/>
            </a:xfrm>
            <a:prstGeom prst="ellipse">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39" name="Star">
              <a:extLst>
                <a:ext uri="{FF2B5EF4-FFF2-40B4-BE49-F238E27FC236}">
                  <a16:creationId xmlns:a16="http://schemas.microsoft.com/office/drawing/2014/main" id="{3FF6A7C7-DEDB-1146-AEE4-32D4F61E9B20}"/>
                </a:ext>
              </a:extLst>
            </p:cNvPr>
            <p:cNvSpPr/>
            <p:nvPr/>
          </p:nvSpPr>
          <p:spPr>
            <a:xfrm>
              <a:off x="10840836" y="3350562"/>
              <a:ext cx="228604" cy="216318"/>
            </a:xfrm>
            <a:prstGeom prst="star5">
              <a:avLst>
                <a:gd name="adj" fmla="val 19100"/>
                <a:gd name="hf" fmla="val 105146"/>
                <a:gd name="vf" fmla="val 110557"/>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0" name="Star">
              <a:extLst>
                <a:ext uri="{FF2B5EF4-FFF2-40B4-BE49-F238E27FC236}">
                  <a16:creationId xmlns:a16="http://schemas.microsoft.com/office/drawing/2014/main" id="{7EC592C6-7C8D-8D4F-8153-A181949920D4}"/>
                </a:ext>
              </a:extLst>
            </p:cNvPr>
            <p:cNvSpPr/>
            <p:nvPr/>
          </p:nvSpPr>
          <p:spPr>
            <a:xfrm>
              <a:off x="9368020" y="3580366"/>
              <a:ext cx="230030" cy="216319"/>
            </a:xfrm>
            <a:prstGeom prst="star5">
              <a:avLst>
                <a:gd name="adj" fmla="val 19100"/>
                <a:gd name="hf" fmla="val 105146"/>
                <a:gd name="vf" fmla="val 110557"/>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41" name="Star">
              <a:extLst>
                <a:ext uri="{FF2B5EF4-FFF2-40B4-BE49-F238E27FC236}">
                  <a16:creationId xmlns:a16="http://schemas.microsoft.com/office/drawing/2014/main" id="{6AA70378-F9BA-8848-B960-05B1F7E40C7D}"/>
                </a:ext>
              </a:extLst>
            </p:cNvPr>
            <p:cNvSpPr/>
            <p:nvPr/>
          </p:nvSpPr>
          <p:spPr>
            <a:xfrm>
              <a:off x="8407468" y="3458721"/>
              <a:ext cx="230030" cy="216318"/>
            </a:xfrm>
            <a:prstGeom prst="star5">
              <a:avLst>
                <a:gd name="adj" fmla="val 19100"/>
                <a:gd name="hf" fmla="val 105146"/>
                <a:gd name="vf" fmla="val 110557"/>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0284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32" grpId="0"/>
      <p:bldP spid="35" grpId="0"/>
      <p:bldP spid="3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a:extLst>
              <a:ext uri="{FF2B5EF4-FFF2-40B4-BE49-F238E27FC236}">
                <a16:creationId xmlns:a16="http://schemas.microsoft.com/office/drawing/2014/main" id="{01AFABB3-BA27-41C2-83A7-0A631EC932C0}"/>
              </a:ext>
            </a:extLst>
          </p:cNvPr>
          <p:cNvGrpSpPr/>
          <p:nvPr/>
        </p:nvGrpSpPr>
        <p:grpSpPr>
          <a:xfrm>
            <a:off x="3861744" y="5180782"/>
            <a:ext cx="3821602" cy="1311094"/>
            <a:chOff x="1487584" y="380277"/>
            <a:chExt cx="3821601" cy="1311093"/>
          </a:xfrm>
          <a:effectLst>
            <a:outerShdw blurRad="50800" dist="38100" dir="2700000" algn="tl" rotWithShape="0">
              <a:prstClr val="black">
                <a:alpha val="40000"/>
              </a:prstClr>
            </a:outerShdw>
          </a:effectLst>
        </p:grpSpPr>
        <p:pic>
          <p:nvPicPr>
            <p:cNvPr id="24" name="Picture 30" descr="Picture 30">
              <a:extLst>
                <a:ext uri="{FF2B5EF4-FFF2-40B4-BE49-F238E27FC236}">
                  <a16:creationId xmlns:a16="http://schemas.microsoft.com/office/drawing/2014/main" id="{0D7CB83D-F563-44F8-8E72-095FEB1F565C}"/>
                </a:ext>
              </a:extLst>
            </p:cNvPr>
            <p:cNvPicPr>
              <a:picLocks noChangeAspect="1"/>
            </p:cNvPicPr>
            <p:nvPr/>
          </p:nvPicPr>
          <p:blipFill>
            <a:blip r:embed="rId3"/>
            <a:srcRect b="33711"/>
            <a:stretch>
              <a:fillRect/>
            </a:stretch>
          </p:blipFill>
          <p:spPr>
            <a:xfrm>
              <a:off x="1487584" y="380277"/>
              <a:ext cx="3821601" cy="971319"/>
            </a:xfrm>
            <a:prstGeom prst="rect">
              <a:avLst/>
            </a:prstGeom>
            <a:ln w="12700" cap="flat">
              <a:noFill/>
              <a:miter lim="400000"/>
            </a:ln>
            <a:effectLst>
              <a:outerShdw blurRad="50800" dist="38100" dir="5400000" rotWithShape="0">
                <a:srgbClr val="000000"/>
              </a:outerShdw>
            </a:effectLst>
          </p:spPr>
        </p:pic>
        <p:sp>
          <p:nvSpPr>
            <p:cNvPr id="21" name="Height">
              <a:extLst>
                <a:ext uri="{FF2B5EF4-FFF2-40B4-BE49-F238E27FC236}">
                  <a16:creationId xmlns:a16="http://schemas.microsoft.com/office/drawing/2014/main" id="{26998CDB-7C68-4D09-B3EA-461439570FBD}"/>
                </a:ext>
              </a:extLst>
            </p:cNvPr>
            <p:cNvSpPr txBox="1"/>
            <p:nvPr/>
          </p:nvSpPr>
          <p:spPr>
            <a:xfrm>
              <a:off x="1782031" y="1291265"/>
              <a:ext cx="711088"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Mean</a:t>
              </a:r>
              <a:endParaRPr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2" name="Mass">
              <a:extLst>
                <a:ext uri="{FF2B5EF4-FFF2-40B4-BE49-F238E27FC236}">
                  <a16:creationId xmlns:a16="http://schemas.microsoft.com/office/drawing/2014/main" id="{7A80A72F-7D05-4BF1-AB73-AA3EBC573BF9}"/>
                </a:ext>
              </a:extLst>
            </p:cNvPr>
            <p:cNvSpPr txBox="1"/>
            <p:nvPr/>
          </p:nvSpPr>
          <p:spPr>
            <a:xfrm>
              <a:off x="3021894" y="1291265"/>
              <a:ext cx="738468"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err="1">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Stdev</a:t>
              </a:r>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endParaRPr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23" name="Age">
              <a:extLst>
                <a:ext uri="{FF2B5EF4-FFF2-40B4-BE49-F238E27FC236}">
                  <a16:creationId xmlns:a16="http://schemas.microsoft.com/office/drawing/2014/main" id="{BE4E167D-5F3E-4ECA-900F-1A535D806B02}"/>
                </a:ext>
              </a:extLst>
            </p:cNvPr>
            <p:cNvSpPr txBox="1"/>
            <p:nvPr/>
          </p:nvSpPr>
          <p:spPr>
            <a:xfrm>
              <a:off x="4125754" y="1291265"/>
              <a:ext cx="951090" cy="400105"/>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Kurtosis</a:t>
              </a:r>
              <a:endParaRPr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grpSp>
      <p:sp>
        <p:nvSpPr>
          <p:cNvPr id="26" name="Title 1">
            <a:extLst>
              <a:ext uri="{FF2B5EF4-FFF2-40B4-BE49-F238E27FC236}">
                <a16:creationId xmlns:a16="http://schemas.microsoft.com/office/drawing/2014/main" id="{89F4CA28-FBCC-D24E-AD46-8D8E727EE8AC}"/>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Some Rationale</a:t>
            </a:r>
          </a:p>
        </p:txBody>
      </p:sp>
      <p:sp>
        <p:nvSpPr>
          <p:cNvPr id="37" name="Rectangle 36">
            <a:extLst>
              <a:ext uri="{FF2B5EF4-FFF2-40B4-BE49-F238E27FC236}">
                <a16:creationId xmlns:a16="http://schemas.microsoft.com/office/drawing/2014/main" id="{39DBC086-A984-7A41-8CE5-997123F50108}"/>
              </a:ext>
            </a:extLst>
          </p:cNvPr>
          <p:cNvSpPr/>
          <p:nvPr/>
        </p:nvSpPr>
        <p:spPr>
          <a:xfrm>
            <a:off x="8158054" y="2711774"/>
            <a:ext cx="3166572"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kurtosis </a:t>
            </a:r>
            <a:r>
              <a:rPr lang="en-GB" dirty="0">
                <a:solidFill>
                  <a:srgbClr val="FFE699"/>
                </a:solidFill>
                <a:effectLst>
                  <a:outerShdw blurRad="50800" dist="38100" dir="2700000" algn="tl" rotWithShape="0">
                    <a:prstClr val="black">
                      <a:alpha val="40000"/>
                    </a:prstClr>
                  </a:outerShdw>
                </a:effectLst>
              </a:rPr>
              <a:t>– low, no points.</a:t>
            </a:r>
          </a:p>
        </p:txBody>
      </p:sp>
      <p:sp>
        <p:nvSpPr>
          <p:cNvPr id="38" name="Rectangle 37">
            <a:extLst>
              <a:ext uri="{FF2B5EF4-FFF2-40B4-BE49-F238E27FC236}">
                <a16:creationId xmlns:a16="http://schemas.microsoft.com/office/drawing/2014/main" id="{E11E943D-A6B5-CA46-BA02-5DCE90955A45}"/>
              </a:ext>
            </a:extLst>
          </p:cNvPr>
          <p:cNvSpPr/>
          <p:nvPr/>
        </p:nvSpPr>
        <p:spPr>
          <a:xfrm>
            <a:off x="225757" y="2753392"/>
            <a:ext cx="3512821"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kurtosis </a:t>
            </a:r>
            <a:r>
              <a:rPr lang="en-GB" dirty="0">
                <a:solidFill>
                  <a:srgbClr val="FFE699"/>
                </a:solidFill>
                <a:effectLst>
                  <a:outerShdw blurRad="50800" dist="38100" dir="2700000" algn="tl" rotWithShape="0">
                    <a:prstClr val="black">
                      <a:alpha val="40000"/>
                    </a:prstClr>
                  </a:outerShdw>
                </a:effectLst>
              </a:rPr>
              <a:t>– high, strong point.</a:t>
            </a:r>
          </a:p>
        </p:txBody>
      </p:sp>
      <p:sp>
        <p:nvSpPr>
          <p:cNvPr id="39" name="Rectangle 38">
            <a:extLst>
              <a:ext uri="{FF2B5EF4-FFF2-40B4-BE49-F238E27FC236}">
                <a16:creationId xmlns:a16="http://schemas.microsoft.com/office/drawing/2014/main" id="{FCB7663D-2CD4-154A-A357-56E72AF1A20E}"/>
              </a:ext>
            </a:extLst>
          </p:cNvPr>
          <p:cNvSpPr/>
          <p:nvPr/>
        </p:nvSpPr>
        <p:spPr>
          <a:xfrm>
            <a:off x="8156226" y="3090759"/>
            <a:ext cx="3170227"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mean </a:t>
            </a:r>
            <a:r>
              <a:rPr lang="en-GB" dirty="0">
                <a:solidFill>
                  <a:srgbClr val="FFE699"/>
                </a:solidFill>
                <a:effectLst>
                  <a:outerShdw blurRad="50800" dist="38100" dir="2700000" algn="tl" rotWithShape="0">
                    <a:prstClr val="black">
                      <a:alpha val="40000"/>
                    </a:prstClr>
                  </a:outerShdw>
                </a:effectLst>
              </a:rPr>
              <a:t>– low, weak signal.</a:t>
            </a:r>
          </a:p>
        </p:txBody>
      </p:sp>
      <p:sp>
        <p:nvSpPr>
          <p:cNvPr id="40" name="Rectangle 39">
            <a:extLst>
              <a:ext uri="{FF2B5EF4-FFF2-40B4-BE49-F238E27FC236}">
                <a16:creationId xmlns:a16="http://schemas.microsoft.com/office/drawing/2014/main" id="{EC947498-C860-284B-B6F2-551B3E960B02}"/>
              </a:ext>
            </a:extLst>
          </p:cNvPr>
          <p:cNvSpPr/>
          <p:nvPr/>
        </p:nvSpPr>
        <p:spPr>
          <a:xfrm>
            <a:off x="225757" y="3122724"/>
            <a:ext cx="2437975"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mean </a:t>
            </a:r>
            <a:r>
              <a:rPr lang="en-GB" dirty="0">
                <a:solidFill>
                  <a:srgbClr val="FFE699"/>
                </a:solidFill>
                <a:effectLst>
                  <a:outerShdw blurRad="50800" dist="38100" dir="2700000" algn="tl" rotWithShape="0">
                    <a:prstClr val="black">
                      <a:alpha val="40000"/>
                    </a:prstClr>
                  </a:outerShdw>
                </a:effectLst>
              </a:rPr>
              <a:t>– medium.</a:t>
            </a:r>
          </a:p>
        </p:txBody>
      </p:sp>
      <p:sp>
        <p:nvSpPr>
          <p:cNvPr id="41" name="Rectangle 40">
            <a:extLst>
              <a:ext uri="{FF2B5EF4-FFF2-40B4-BE49-F238E27FC236}">
                <a16:creationId xmlns:a16="http://schemas.microsoft.com/office/drawing/2014/main" id="{A265DF61-1D40-184C-AA02-C0D5818C2DFF}"/>
              </a:ext>
            </a:extLst>
          </p:cNvPr>
          <p:cNvSpPr/>
          <p:nvPr/>
        </p:nvSpPr>
        <p:spPr>
          <a:xfrm>
            <a:off x="4374688" y="3090759"/>
            <a:ext cx="2518638"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mean </a:t>
            </a:r>
            <a:r>
              <a:rPr lang="en-GB" dirty="0">
                <a:solidFill>
                  <a:srgbClr val="FFE699"/>
                </a:solidFill>
                <a:effectLst>
                  <a:outerShdw blurRad="50800" dist="38100" dir="2700000" algn="tl" rotWithShape="0">
                    <a:prstClr val="black">
                      <a:alpha val="40000"/>
                    </a:prstClr>
                  </a:outerShdw>
                </a:effectLst>
              </a:rPr>
              <a:t>– very high.</a:t>
            </a:r>
          </a:p>
        </p:txBody>
      </p:sp>
      <p:sp>
        <p:nvSpPr>
          <p:cNvPr id="42" name="Rectangle 41">
            <a:extLst>
              <a:ext uri="{FF2B5EF4-FFF2-40B4-BE49-F238E27FC236}">
                <a16:creationId xmlns:a16="http://schemas.microsoft.com/office/drawing/2014/main" id="{169C2102-A46B-1645-AC42-4CD5CCECFBD9}"/>
              </a:ext>
            </a:extLst>
          </p:cNvPr>
          <p:cNvSpPr/>
          <p:nvPr/>
        </p:nvSpPr>
        <p:spPr>
          <a:xfrm>
            <a:off x="4374688" y="2721427"/>
            <a:ext cx="2262864"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kurtosis </a:t>
            </a:r>
            <a:r>
              <a:rPr lang="en-GB" dirty="0">
                <a:solidFill>
                  <a:srgbClr val="FFE699"/>
                </a:solidFill>
                <a:effectLst>
                  <a:outerShdw blurRad="50800" dist="38100" dir="2700000" algn="tl" rotWithShape="0">
                    <a:prstClr val="black">
                      <a:alpha val="40000"/>
                    </a:prstClr>
                  </a:outerShdw>
                </a:effectLst>
              </a:rPr>
              <a:t>– high.</a:t>
            </a:r>
          </a:p>
        </p:txBody>
      </p:sp>
      <p:sp>
        <p:nvSpPr>
          <p:cNvPr id="43" name="Rectangle 42">
            <a:extLst>
              <a:ext uri="{FF2B5EF4-FFF2-40B4-BE49-F238E27FC236}">
                <a16:creationId xmlns:a16="http://schemas.microsoft.com/office/drawing/2014/main" id="{46A5F229-6D62-9B4D-A919-4CDA4BC80039}"/>
              </a:ext>
            </a:extLst>
          </p:cNvPr>
          <p:cNvSpPr/>
          <p:nvPr/>
        </p:nvSpPr>
        <p:spPr>
          <a:xfrm>
            <a:off x="224327" y="3492056"/>
            <a:ext cx="2008563"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a:t>
            </a:r>
            <a:r>
              <a:rPr lang="en-GB" dirty="0" err="1">
                <a:solidFill>
                  <a:srgbClr val="FFC000"/>
                </a:solidFill>
                <a:effectLst>
                  <a:outerShdw blurRad="50800" dist="38100" dir="2700000" algn="tl" rotWithShape="0">
                    <a:prstClr val="black">
                      <a:alpha val="40000"/>
                    </a:prstClr>
                  </a:outerShdw>
                </a:effectLst>
              </a:rPr>
              <a:t>Stdev</a:t>
            </a:r>
            <a:r>
              <a:rPr lang="en-GB" dirty="0">
                <a:solidFill>
                  <a:srgbClr val="FFC000"/>
                </a:solidFill>
                <a:effectLst>
                  <a:outerShdw blurRad="50800" dist="38100" dir="2700000" algn="tl" rotWithShape="0">
                    <a:prstClr val="black">
                      <a:alpha val="40000"/>
                    </a:prstClr>
                  </a:outerShdw>
                </a:effectLst>
              </a:rPr>
              <a:t>. </a:t>
            </a:r>
            <a:r>
              <a:rPr lang="en-GB" dirty="0">
                <a:solidFill>
                  <a:srgbClr val="FFE699"/>
                </a:solidFill>
                <a:effectLst>
                  <a:outerShdw blurRad="50800" dist="38100" dir="2700000" algn="tl" rotWithShape="0">
                    <a:prstClr val="black">
                      <a:alpha val="40000"/>
                    </a:prstClr>
                  </a:outerShdw>
                </a:effectLst>
              </a:rPr>
              <a:t>– low.</a:t>
            </a:r>
          </a:p>
        </p:txBody>
      </p:sp>
      <p:sp>
        <p:nvSpPr>
          <p:cNvPr id="44" name="Rectangle 43">
            <a:extLst>
              <a:ext uri="{FF2B5EF4-FFF2-40B4-BE49-F238E27FC236}">
                <a16:creationId xmlns:a16="http://schemas.microsoft.com/office/drawing/2014/main" id="{FA51E00D-E892-7747-B331-CA05760F276E}"/>
              </a:ext>
            </a:extLst>
          </p:cNvPr>
          <p:cNvSpPr/>
          <p:nvPr/>
        </p:nvSpPr>
        <p:spPr>
          <a:xfrm>
            <a:off x="4374688" y="3460091"/>
            <a:ext cx="2089931"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a:t>
            </a:r>
            <a:r>
              <a:rPr lang="en-GB" dirty="0" err="1">
                <a:solidFill>
                  <a:srgbClr val="FFC000"/>
                </a:solidFill>
                <a:effectLst>
                  <a:outerShdw blurRad="50800" dist="38100" dir="2700000" algn="tl" rotWithShape="0">
                    <a:prstClr val="black">
                      <a:alpha val="40000"/>
                    </a:prstClr>
                  </a:outerShdw>
                </a:effectLst>
              </a:rPr>
              <a:t>Stdev</a:t>
            </a:r>
            <a:r>
              <a:rPr lang="en-GB" dirty="0">
                <a:solidFill>
                  <a:srgbClr val="FFC000"/>
                </a:solidFill>
                <a:effectLst>
                  <a:outerShdw blurRad="50800" dist="38100" dir="2700000" algn="tl" rotWithShape="0">
                    <a:prstClr val="black">
                      <a:alpha val="40000"/>
                    </a:prstClr>
                  </a:outerShdw>
                </a:effectLst>
              </a:rPr>
              <a:t>. </a:t>
            </a:r>
            <a:r>
              <a:rPr lang="en-GB" dirty="0">
                <a:solidFill>
                  <a:srgbClr val="FFE699"/>
                </a:solidFill>
                <a:effectLst>
                  <a:outerShdw blurRad="50800" dist="38100" dir="2700000" algn="tl" rotWithShape="0">
                    <a:prstClr val="black">
                      <a:alpha val="40000"/>
                    </a:prstClr>
                  </a:outerShdw>
                </a:effectLst>
              </a:rPr>
              <a:t>– high.</a:t>
            </a:r>
          </a:p>
        </p:txBody>
      </p:sp>
      <p:sp>
        <p:nvSpPr>
          <p:cNvPr id="45" name="Rectangle 44">
            <a:extLst>
              <a:ext uri="{FF2B5EF4-FFF2-40B4-BE49-F238E27FC236}">
                <a16:creationId xmlns:a16="http://schemas.microsoft.com/office/drawing/2014/main" id="{21B9534B-68B3-0246-8948-3F1948FAD7AD}"/>
              </a:ext>
            </a:extLst>
          </p:cNvPr>
          <p:cNvSpPr/>
          <p:nvPr/>
        </p:nvSpPr>
        <p:spPr>
          <a:xfrm>
            <a:off x="8156226" y="3448454"/>
            <a:ext cx="2464329"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a:t>
            </a:r>
            <a:r>
              <a:rPr lang="en-GB" dirty="0" err="1">
                <a:solidFill>
                  <a:srgbClr val="FFC000"/>
                </a:solidFill>
                <a:effectLst>
                  <a:outerShdw blurRad="50800" dist="38100" dir="2700000" algn="tl" rotWithShape="0">
                    <a:prstClr val="black">
                      <a:alpha val="40000"/>
                    </a:prstClr>
                  </a:outerShdw>
                </a:effectLst>
              </a:rPr>
              <a:t>Stdev</a:t>
            </a:r>
            <a:r>
              <a:rPr lang="en-GB" dirty="0">
                <a:solidFill>
                  <a:srgbClr val="FFC000"/>
                </a:solidFill>
                <a:effectLst>
                  <a:outerShdw blurRad="50800" dist="38100" dir="2700000" algn="tl" rotWithShape="0">
                    <a:prstClr val="black">
                      <a:alpha val="40000"/>
                    </a:prstClr>
                  </a:outerShdw>
                </a:effectLst>
              </a:rPr>
              <a:t>. </a:t>
            </a:r>
            <a:r>
              <a:rPr lang="en-GB" dirty="0">
                <a:solidFill>
                  <a:srgbClr val="FFE699"/>
                </a:solidFill>
                <a:effectLst>
                  <a:outerShdw blurRad="50800" dist="38100" dir="2700000" algn="tl" rotWithShape="0">
                    <a:prstClr val="black">
                      <a:alpha val="40000"/>
                    </a:prstClr>
                  </a:outerShdw>
                </a:effectLst>
              </a:rPr>
              <a:t>– very low.</a:t>
            </a:r>
          </a:p>
        </p:txBody>
      </p:sp>
      <p:sp>
        <p:nvSpPr>
          <p:cNvPr id="46" name="Rectangle 45">
            <a:extLst>
              <a:ext uri="{FF2B5EF4-FFF2-40B4-BE49-F238E27FC236}">
                <a16:creationId xmlns:a16="http://schemas.microsoft.com/office/drawing/2014/main" id="{056350C0-9135-BC4A-AF4A-D4CE76A9EDE2}"/>
              </a:ext>
            </a:extLst>
          </p:cNvPr>
          <p:cNvSpPr/>
          <p:nvPr/>
        </p:nvSpPr>
        <p:spPr>
          <a:xfrm>
            <a:off x="224327" y="3858626"/>
            <a:ext cx="2338717"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skew </a:t>
            </a:r>
            <a:r>
              <a:rPr lang="en-GB" dirty="0">
                <a:solidFill>
                  <a:srgbClr val="FFE699"/>
                </a:solidFill>
                <a:effectLst>
                  <a:outerShdw blurRad="50800" dist="38100" dir="2700000" algn="tl" rotWithShape="0">
                    <a:prstClr val="black">
                      <a:alpha val="40000"/>
                    </a:prstClr>
                  </a:outerShdw>
                </a:effectLst>
              </a:rPr>
              <a:t>– no skew.</a:t>
            </a:r>
          </a:p>
        </p:txBody>
      </p:sp>
      <p:sp>
        <p:nvSpPr>
          <p:cNvPr id="47" name="Rectangle 46">
            <a:extLst>
              <a:ext uri="{FF2B5EF4-FFF2-40B4-BE49-F238E27FC236}">
                <a16:creationId xmlns:a16="http://schemas.microsoft.com/office/drawing/2014/main" id="{336584C2-B35E-A74A-BBDC-FBA65761FD34}"/>
              </a:ext>
            </a:extLst>
          </p:cNvPr>
          <p:cNvSpPr/>
          <p:nvPr/>
        </p:nvSpPr>
        <p:spPr>
          <a:xfrm>
            <a:off x="4378432" y="3826661"/>
            <a:ext cx="2747868"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skew </a:t>
            </a:r>
            <a:r>
              <a:rPr lang="en-GB" dirty="0">
                <a:solidFill>
                  <a:srgbClr val="FFE699"/>
                </a:solidFill>
                <a:effectLst>
                  <a:outerShdw blurRad="50800" dist="38100" dir="2700000" algn="tl" rotWithShape="0">
                    <a:prstClr val="black">
                      <a:alpha val="40000"/>
                    </a:prstClr>
                  </a:outerShdw>
                </a:effectLst>
              </a:rPr>
              <a:t>– very skewed.</a:t>
            </a:r>
          </a:p>
        </p:txBody>
      </p:sp>
      <p:sp>
        <p:nvSpPr>
          <p:cNvPr id="48" name="Rectangle 47">
            <a:extLst>
              <a:ext uri="{FF2B5EF4-FFF2-40B4-BE49-F238E27FC236}">
                <a16:creationId xmlns:a16="http://schemas.microsoft.com/office/drawing/2014/main" id="{C5EB390E-22E7-1A4C-BFF0-6D70381D8E25}"/>
              </a:ext>
            </a:extLst>
          </p:cNvPr>
          <p:cNvSpPr/>
          <p:nvPr/>
        </p:nvSpPr>
        <p:spPr>
          <a:xfrm>
            <a:off x="8162432" y="3826661"/>
            <a:ext cx="2596288" cy="369332"/>
          </a:xfrm>
          <a:prstGeom prst="rect">
            <a:avLst/>
          </a:prstGeom>
        </p:spPr>
        <p:txBody>
          <a:bodyPr wrap="none">
            <a:spAutoFit/>
          </a:bodyPr>
          <a:lstStyle/>
          <a:p>
            <a:r>
              <a:rPr lang="en-GB" dirty="0">
                <a:solidFill>
                  <a:srgbClr val="FFC000"/>
                </a:solidFill>
                <a:effectLst>
                  <a:outerShdw blurRad="50800" dist="38100" dir="2700000" algn="tl" rotWithShape="0">
                    <a:prstClr val="black">
                      <a:alpha val="40000"/>
                    </a:prstClr>
                  </a:outerShdw>
                </a:effectLst>
              </a:rPr>
              <a:t>Profile skew </a:t>
            </a:r>
            <a:r>
              <a:rPr lang="en-GB" dirty="0">
                <a:solidFill>
                  <a:srgbClr val="FFE699"/>
                </a:solidFill>
                <a:effectLst>
                  <a:outerShdw blurRad="50800" dist="38100" dir="2700000" algn="tl" rotWithShape="0">
                    <a:prstClr val="black">
                      <a:alpha val="40000"/>
                    </a:prstClr>
                  </a:outerShdw>
                </a:effectLst>
              </a:rPr>
              <a:t>– slight skew.</a:t>
            </a:r>
          </a:p>
        </p:txBody>
      </p:sp>
      <p:cxnSp>
        <p:nvCxnSpPr>
          <p:cNvPr id="7" name="Curved Connector 6">
            <a:extLst>
              <a:ext uri="{FF2B5EF4-FFF2-40B4-BE49-F238E27FC236}">
                <a16:creationId xmlns:a16="http://schemas.microsoft.com/office/drawing/2014/main" id="{0120DD2D-9935-4E42-8E98-CF9BFA6FE124}"/>
              </a:ext>
            </a:extLst>
          </p:cNvPr>
          <p:cNvCxnSpPr>
            <a:cxnSpLocks/>
          </p:cNvCxnSpPr>
          <p:nvPr/>
        </p:nvCxnSpPr>
        <p:spPr>
          <a:xfrm>
            <a:off x="2663732" y="4107513"/>
            <a:ext cx="1240329" cy="1004318"/>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05D3FADE-6C7E-1F48-80E2-696FE918A0E2}"/>
              </a:ext>
            </a:extLst>
          </p:cNvPr>
          <p:cNvCxnSpPr>
            <a:cxnSpLocks/>
          </p:cNvCxnSpPr>
          <p:nvPr/>
        </p:nvCxnSpPr>
        <p:spPr>
          <a:xfrm rot="10800000" flipV="1">
            <a:off x="7134982" y="4242134"/>
            <a:ext cx="1021245" cy="1001490"/>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AFD51FD6-F942-E849-ABB2-ACE7D2849D75}"/>
              </a:ext>
            </a:extLst>
          </p:cNvPr>
          <p:cNvCxnSpPr>
            <a:cxnSpLocks/>
          </p:cNvCxnSpPr>
          <p:nvPr/>
        </p:nvCxnSpPr>
        <p:spPr>
          <a:xfrm rot="5400000">
            <a:off x="5160372" y="4456167"/>
            <a:ext cx="920688" cy="582265"/>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7C20B457-97C0-EE4B-9C5A-09C2E577934C}"/>
              </a:ext>
            </a:extLst>
          </p:cNvPr>
          <p:cNvSpPr txBox="1">
            <a:spLocks/>
          </p:cNvSpPr>
          <p:nvPr/>
        </p:nvSpPr>
        <p:spPr>
          <a:xfrm>
            <a:off x="7948741" y="5093941"/>
            <a:ext cx="3953920" cy="150894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can use an algorithm to make predictions using feature data like this, that helps us </a:t>
            </a:r>
            <a:r>
              <a:rPr lang="en-GB" dirty="0">
                <a:solidFill>
                  <a:srgbClr val="FFA43D"/>
                </a:solidFill>
              </a:rPr>
              <a:t>minimise error</a:t>
            </a:r>
            <a:r>
              <a:rPr lang="en-GB" dirty="0"/>
              <a:t>.</a:t>
            </a:r>
          </a:p>
          <a:p>
            <a:endParaRPr lang="en-GB" dirty="0"/>
          </a:p>
        </p:txBody>
      </p:sp>
      <p:grpSp>
        <p:nvGrpSpPr>
          <p:cNvPr id="3" name="Group 2">
            <a:extLst>
              <a:ext uri="{FF2B5EF4-FFF2-40B4-BE49-F238E27FC236}">
                <a16:creationId xmlns:a16="http://schemas.microsoft.com/office/drawing/2014/main" id="{165916F8-D724-B347-BD9B-CF2F2F1314C5}"/>
              </a:ext>
            </a:extLst>
          </p:cNvPr>
          <p:cNvGrpSpPr/>
          <p:nvPr/>
        </p:nvGrpSpPr>
        <p:grpSpPr>
          <a:xfrm>
            <a:off x="956557" y="1303506"/>
            <a:ext cx="2468216" cy="1185237"/>
            <a:chOff x="956557" y="1303506"/>
            <a:chExt cx="2468216" cy="1185237"/>
          </a:xfrm>
        </p:grpSpPr>
        <p:pic>
          <p:nvPicPr>
            <p:cNvPr id="29" name="Picture 28">
              <a:extLst>
                <a:ext uri="{FF2B5EF4-FFF2-40B4-BE49-F238E27FC236}">
                  <a16:creationId xmlns:a16="http://schemas.microsoft.com/office/drawing/2014/main" id="{5CB28CCB-CC46-894C-8E4D-EB8C18D7B79E}"/>
                </a:ext>
              </a:extLst>
            </p:cNvPr>
            <p:cNvPicPr>
              <a:picLocks noChangeAspect="1"/>
            </p:cNvPicPr>
            <p:nvPr/>
          </p:nvPicPr>
          <p:blipFill rotWithShape="1">
            <a:blip r:embed="rId4">
              <a:extLst>
                <a:ext uri="{28A0092B-C50C-407E-A947-70E740481C1C}">
                  <a14:useLocalDpi xmlns:a14="http://schemas.microsoft.com/office/drawing/2010/main" val="0"/>
                </a:ext>
              </a:extLst>
            </a:blip>
            <a:srcRect l="9651" r="56734" b="76905"/>
            <a:stretch/>
          </p:blipFill>
          <p:spPr>
            <a:xfrm>
              <a:off x="956557" y="1303506"/>
              <a:ext cx="2051222" cy="1185237"/>
            </a:xfrm>
            <a:prstGeom prst="rect">
              <a:avLst/>
            </a:prstGeom>
          </p:spPr>
        </p:pic>
        <p:sp>
          <p:nvSpPr>
            <p:cNvPr id="2" name="TextBox 1">
              <a:extLst>
                <a:ext uri="{FF2B5EF4-FFF2-40B4-BE49-F238E27FC236}">
                  <a16:creationId xmlns:a16="http://schemas.microsoft.com/office/drawing/2014/main" id="{D6716415-E957-664F-AE41-24DEC9860AD7}"/>
                </a:ext>
              </a:extLst>
            </p:cNvPr>
            <p:cNvSpPr txBox="1"/>
            <p:nvPr/>
          </p:nvSpPr>
          <p:spPr>
            <a:xfrm>
              <a:off x="2284461" y="1670228"/>
              <a:ext cx="1140312" cy="369332"/>
            </a:xfrm>
            <a:prstGeom prst="rect">
              <a:avLst/>
            </a:prstGeom>
            <a:noFill/>
            <a:effectLst/>
          </p:spPr>
          <p:txBody>
            <a:bodyPr wrap="none" rtlCol="0">
              <a:spAutoFit/>
            </a:bodyPr>
            <a:lstStyle/>
            <a:p>
              <a:r>
                <a:rPr lang="en-GB" dirty="0">
                  <a:solidFill>
                    <a:schemeClr val="bg1"/>
                  </a:solidFill>
                  <a:effectLst>
                    <a:outerShdw blurRad="50800" dist="38100" dir="2700000" algn="tl" rotWithShape="0">
                      <a:prstClr val="black">
                        <a:alpha val="40000"/>
                      </a:prstClr>
                    </a:outerShdw>
                  </a:effectLst>
                </a:rPr>
                <a:t>Pulsar-like</a:t>
              </a:r>
            </a:p>
          </p:txBody>
        </p:sp>
      </p:grpSp>
      <p:grpSp>
        <p:nvGrpSpPr>
          <p:cNvPr id="4" name="Group 3">
            <a:extLst>
              <a:ext uri="{FF2B5EF4-FFF2-40B4-BE49-F238E27FC236}">
                <a16:creationId xmlns:a16="http://schemas.microsoft.com/office/drawing/2014/main" id="{D0482AAA-6FA3-884A-A6AC-EF378B874265}"/>
              </a:ext>
            </a:extLst>
          </p:cNvPr>
          <p:cNvGrpSpPr/>
          <p:nvPr/>
        </p:nvGrpSpPr>
        <p:grpSpPr>
          <a:xfrm>
            <a:off x="4890860" y="1445458"/>
            <a:ext cx="2385608" cy="1011320"/>
            <a:chOff x="4890860" y="1445458"/>
            <a:chExt cx="2385608" cy="1011320"/>
          </a:xfrm>
        </p:grpSpPr>
        <p:sp>
          <p:nvSpPr>
            <p:cNvPr id="27" name="Freeform 26">
              <a:extLst>
                <a:ext uri="{FF2B5EF4-FFF2-40B4-BE49-F238E27FC236}">
                  <a16:creationId xmlns:a16="http://schemas.microsoft.com/office/drawing/2014/main" id="{DAF20B09-957A-C54D-95EA-6F0D3EC3A369}"/>
                </a:ext>
              </a:extLst>
            </p:cNvPr>
            <p:cNvSpPr/>
            <p:nvPr/>
          </p:nvSpPr>
          <p:spPr>
            <a:xfrm>
              <a:off x="4890860" y="1445458"/>
              <a:ext cx="2051222" cy="1011320"/>
            </a:xfrm>
            <a:custGeom>
              <a:avLst/>
              <a:gdLst>
                <a:gd name="connsiteX0" fmla="*/ 0 w 1433384"/>
                <a:gd name="connsiteY0" fmla="*/ 543698 h 543698"/>
                <a:gd name="connsiteX1" fmla="*/ 98854 w 1433384"/>
                <a:gd name="connsiteY1" fmla="*/ 321276 h 543698"/>
                <a:gd name="connsiteX2" fmla="*/ 131805 w 1433384"/>
                <a:gd name="connsiteY2" fmla="*/ 420130 h 543698"/>
                <a:gd name="connsiteX3" fmla="*/ 214184 w 1433384"/>
                <a:gd name="connsiteY3" fmla="*/ 205946 h 543698"/>
                <a:gd name="connsiteX4" fmla="*/ 238897 w 1433384"/>
                <a:gd name="connsiteY4" fmla="*/ 370703 h 543698"/>
                <a:gd name="connsiteX5" fmla="*/ 362465 w 1433384"/>
                <a:gd name="connsiteY5" fmla="*/ 214184 h 543698"/>
                <a:gd name="connsiteX6" fmla="*/ 444843 w 1433384"/>
                <a:gd name="connsiteY6" fmla="*/ 370703 h 543698"/>
                <a:gd name="connsiteX7" fmla="*/ 469557 w 1433384"/>
                <a:gd name="connsiteY7" fmla="*/ 82379 h 543698"/>
                <a:gd name="connsiteX8" fmla="*/ 568411 w 1433384"/>
                <a:gd name="connsiteY8" fmla="*/ 296563 h 543698"/>
                <a:gd name="connsiteX9" fmla="*/ 667265 w 1433384"/>
                <a:gd name="connsiteY9" fmla="*/ 98855 h 543698"/>
                <a:gd name="connsiteX10" fmla="*/ 741405 w 1433384"/>
                <a:gd name="connsiteY10" fmla="*/ 280087 h 543698"/>
                <a:gd name="connsiteX11" fmla="*/ 873211 w 1433384"/>
                <a:gd name="connsiteY11" fmla="*/ 0 h 543698"/>
                <a:gd name="connsiteX12" fmla="*/ 922638 w 1433384"/>
                <a:gd name="connsiteY12" fmla="*/ 197709 h 543698"/>
                <a:gd name="connsiteX13" fmla="*/ 1029730 w 1433384"/>
                <a:gd name="connsiteY13" fmla="*/ 296563 h 543698"/>
                <a:gd name="connsiteX14" fmla="*/ 1070919 w 1433384"/>
                <a:gd name="connsiteY14" fmla="*/ 197709 h 543698"/>
                <a:gd name="connsiteX15" fmla="*/ 1128584 w 1433384"/>
                <a:gd name="connsiteY15" fmla="*/ 313038 h 543698"/>
                <a:gd name="connsiteX16" fmla="*/ 1359243 w 1433384"/>
                <a:gd name="connsiteY16" fmla="*/ 345990 h 543698"/>
                <a:gd name="connsiteX17" fmla="*/ 1433384 w 1433384"/>
                <a:gd name="connsiteY17" fmla="*/ 518984 h 54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3384" h="543698">
                  <a:moveTo>
                    <a:pt x="0" y="543698"/>
                  </a:moveTo>
                  <a:lnTo>
                    <a:pt x="98854" y="321276"/>
                  </a:lnTo>
                  <a:lnTo>
                    <a:pt x="131805" y="420130"/>
                  </a:lnTo>
                  <a:lnTo>
                    <a:pt x="214184" y="205946"/>
                  </a:lnTo>
                  <a:lnTo>
                    <a:pt x="238897" y="370703"/>
                  </a:lnTo>
                  <a:lnTo>
                    <a:pt x="362465" y="214184"/>
                  </a:lnTo>
                  <a:lnTo>
                    <a:pt x="444843" y="370703"/>
                  </a:lnTo>
                  <a:lnTo>
                    <a:pt x="469557" y="82379"/>
                  </a:lnTo>
                  <a:lnTo>
                    <a:pt x="568411" y="296563"/>
                  </a:lnTo>
                  <a:lnTo>
                    <a:pt x="667265" y="98855"/>
                  </a:lnTo>
                  <a:lnTo>
                    <a:pt x="741405" y="280087"/>
                  </a:lnTo>
                  <a:lnTo>
                    <a:pt x="873211" y="0"/>
                  </a:lnTo>
                  <a:lnTo>
                    <a:pt x="922638" y="197709"/>
                  </a:lnTo>
                  <a:lnTo>
                    <a:pt x="1029730" y="296563"/>
                  </a:lnTo>
                  <a:lnTo>
                    <a:pt x="1070919" y="197709"/>
                  </a:lnTo>
                  <a:lnTo>
                    <a:pt x="1128584" y="313038"/>
                  </a:lnTo>
                  <a:lnTo>
                    <a:pt x="1359243" y="345990"/>
                  </a:lnTo>
                  <a:lnTo>
                    <a:pt x="1433384" y="518984"/>
                  </a:lnTo>
                </a:path>
              </a:pathLst>
            </a:cu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32" name="TextBox 31">
              <a:extLst>
                <a:ext uri="{FF2B5EF4-FFF2-40B4-BE49-F238E27FC236}">
                  <a16:creationId xmlns:a16="http://schemas.microsoft.com/office/drawing/2014/main" id="{24D60FA5-A804-3548-A7DF-150C476A80F8}"/>
                </a:ext>
              </a:extLst>
            </p:cNvPr>
            <p:cNvSpPr txBox="1"/>
            <p:nvPr/>
          </p:nvSpPr>
          <p:spPr>
            <a:xfrm>
              <a:off x="6562811" y="1627152"/>
              <a:ext cx="713657" cy="369332"/>
            </a:xfrm>
            <a:prstGeom prst="rect">
              <a:avLst/>
            </a:prstGeom>
            <a:noFill/>
            <a:effectLst/>
          </p:spPr>
          <p:txBody>
            <a:bodyPr wrap="none" rtlCol="0">
              <a:spAutoFit/>
            </a:bodyPr>
            <a:lstStyle/>
            <a:p>
              <a:r>
                <a:rPr lang="en-GB" dirty="0">
                  <a:solidFill>
                    <a:schemeClr val="bg1"/>
                  </a:solidFill>
                  <a:effectLst>
                    <a:outerShdw blurRad="50800" dist="38100" dir="2700000" algn="tl" rotWithShape="0">
                      <a:prstClr val="black">
                        <a:alpha val="40000"/>
                      </a:prstClr>
                    </a:outerShdw>
                  </a:effectLst>
                </a:rPr>
                <a:t>Noise</a:t>
              </a:r>
            </a:p>
          </p:txBody>
        </p:sp>
      </p:grpSp>
      <p:grpSp>
        <p:nvGrpSpPr>
          <p:cNvPr id="5" name="Group 4">
            <a:extLst>
              <a:ext uri="{FF2B5EF4-FFF2-40B4-BE49-F238E27FC236}">
                <a16:creationId xmlns:a16="http://schemas.microsoft.com/office/drawing/2014/main" id="{EBBEB649-90B8-1748-A76D-BA10A5C01777}"/>
              </a:ext>
            </a:extLst>
          </p:cNvPr>
          <p:cNvGrpSpPr/>
          <p:nvPr/>
        </p:nvGrpSpPr>
        <p:grpSpPr>
          <a:xfrm>
            <a:off x="8554516" y="1617499"/>
            <a:ext cx="3312506" cy="768300"/>
            <a:chOff x="8554516" y="1617499"/>
            <a:chExt cx="3312506" cy="768300"/>
          </a:xfrm>
        </p:grpSpPr>
        <p:sp>
          <p:nvSpPr>
            <p:cNvPr id="30" name="Freeform 29">
              <a:extLst>
                <a:ext uri="{FF2B5EF4-FFF2-40B4-BE49-F238E27FC236}">
                  <a16:creationId xmlns:a16="http://schemas.microsoft.com/office/drawing/2014/main" id="{A118EEF7-5E10-5B47-8C46-E53446EF3CD5}"/>
                </a:ext>
              </a:extLst>
            </p:cNvPr>
            <p:cNvSpPr/>
            <p:nvPr/>
          </p:nvSpPr>
          <p:spPr>
            <a:xfrm>
              <a:off x="8554516" y="2082698"/>
              <a:ext cx="2051221" cy="303101"/>
            </a:xfrm>
            <a:custGeom>
              <a:avLst/>
              <a:gdLst>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856735 w 1474573"/>
                <a:gd name="connsiteY14" fmla="*/ 288324 h 955589"/>
                <a:gd name="connsiteX15" fmla="*/ 906162 w 1474573"/>
                <a:gd name="connsiteY15" fmla="*/ 477794 h 955589"/>
                <a:gd name="connsiteX16" fmla="*/ 939114 w 1474573"/>
                <a:gd name="connsiteY16" fmla="*/ 642551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06162 w 1474573"/>
                <a:gd name="connsiteY15" fmla="*/ 477794 h 955589"/>
                <a:gd name="connsiteX16" fmla="*/ 939114 w 1474573"/>
                <a:gd name="connsiteY16" fmla="*/ 642551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30876 w 1474573"/>
                <a:gd name="connsiteY15" fmla="*/ 486032 h 955589"/>
                <a:gd name="connsiteX16" fmla="*/ 939114 w 1474573"/>
                <a:gd name="connsiteY16" fmla="*/ 642551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30876 w 1474573"/>
                <a:gd name="connsiteY15" fmla="*/ 486032 h 955589"/>
                <a:gd name="connsiteX16" fmla="*/ 980303 w 1474573"/>
                <a:gd name="connsiteY16" fmla="*/ 650789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30876 w 1474573"/>
                <a:gd name="connsiteY15" fmla="*/ 486032 h 955589"/>
                <a:gd name="connsiteX16" fmla="*/ 980303 w 1474573"/>
                <a:gd name="connsiteY16" fmla="*/ 650789 h 955589"/>
                <a:gd name="connsiteX17" fmla="*/ 1070919 w 1474573"/>
                <a:gd name="connsiteY17" fmla="*/ 848497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4573" h="955589">
                  <a:moveTo>
                    <a:pt x="0" y="955589"/>
                  </a:moveTo>
                  <a:lnTo>
                    <a:pt x="82379" y="856735"/>
                  </a:lnTo>
                  <a:lnTo>
                    <a:pt x="131806" y="947351"/>
                  </a:lnTo>
                  <a:lnTo>
                    <a:pt x="214184" y="832021"/>
                  </a:lnTo>
                  <a:lnTo>
                    <a:pt x="247135" y="939113"/>
                  </a:lnTo>
                  <a:lnTo>
                    <a:pt x="345989" y="774357"/>
                  </a:lnTo>
                  <a:lnTo>
                    <a:pt x="378941" y="881448"/>
                  </a:lnTo>
                  <a:lnTo>
                    <a:pt x="527222" y="560173"/>
                  </a:lnTo>
                  <a:lnTo>
                    <a:pt x="551935" y="683740"/>
                  </a:lnTo>
                  <a:lnTo>
                    <a:pt x="650789" y="716692"/>
                  </a:lnTo>
                  <a:lnTo>
                    <a:pt x="700216" y="856735"/>
                  </a:lnTo>
                  <a:lnTo>
                    <a:pt x="774357" y="576648"/>
                  </a:lnTo>
                  <a:lnTo>
                    <a:pt x="790833" y="214184"/>
                  </a:lnTo>
                  <a:lnTo>
                    <a:pt x="873211" y="0"/>
                  </a:lnTo>
                  <a:lnTo>
                    <a:pt x="914400" y="296562"/>
                  </a:lnTo>
                  <a:lnTo>
                    <a:pt x="930876" y="486032"/>
                  </a:lnTo>
                  <a:lnTo>
                    <a:pt x="980303" y="650789"/>
                  </a:lnTo>
                  <a:lnTo>
                    <a:pt x="1070919" y="848497"/>
                  </a:lnTo>
                  <a:lnTo>
                    <a:pt x="1112108" y="642551"/>
                  </a:lnTo>
                  <a:lnTo>
                    <a:pt x="1153298" y="766119"/>
                  </a:lnTo>
                  <a:lnTo>
                    <a:pt x="1285103" y="716692"/>
                  </a:lnTo>
                  <a:lnTo>
                    <a:pt x="1318054" y="790832"/>
                  </a:lnTo>
                  <a:lnTo>
                    <a:pt x="1326292" y="864973"/>
                  </a:lnTo>
                  <a:lnTo>
                    <a:pt x="1425146" y="799070"/>
                  </a:lnTo>
                  <a:lnTo>
                    <a:pt x="1474573" y="864973"/>
                  </a:lnTo>
                  <a:lnTo>
                    <a:pt x="1474573" y="864973"/>
                  </a:lnTo>
                  <a:lnTo>
                    <a:pt x="1474573" y="864973"/>
                  </a:lnTo>
                </a:path>
              </a:pathLst>
            </a:cu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D8A5359B-8C5A-3F44-B3FF-4A07544D248E}"/>
                </a:ext>
              </a:extLst>
            </p:cNvPr>
            <p:cNvSpPr txBox="1"/>
            <p:nvPr/>
          </p:nvSpPr>
          <p:spPr>
            <a:xfrm>
              <a:off x="9937135" y="1617499"/>
              <a:ext cx="1929887" cy="369332"/>
            </a:xfrm>
            <a:prstGeom prst="rect">
              <a:avLst/>
            </a:prstGeom>
            <a:noFill/>
            <a:effectLst/>
          </p:spPr>
          <p:txBody>
            <a:bodyPr wrap="none" rtlCol="0">
              <a:spAutoFit/>
            </a:bodyPr>
            <a:lstStyle/>
            <a:p>
              <a:r>
                <a:rPr lang="en-GB" dirty="0">
                  <a:solidFill>
                    <a:schemeClr val="bg1"/>
                  </a:solidFill>
                  <a:effectLst>
                    <a:outerShdw blurRad="50800" dist="38100" dir="2700000" algn="tl" rotWithShape="0">
                      <a:prstClr val="black">
                        <a:alpha val="40000"/>
                      </a:prstClr>
                    </a:outerShdw>
                  </a:effectLst>
                </a:rPr>
                <a:t>RFI / Weak Pulsar?</a:t>
              </a:r>
            </a:p>
          </p:txBody>
        </p:sp>
      </p:grpSp>
      <p:grpSp>
        <p:nvGrpSpPr>
          <p:cNvPr id="6" name="Group 5">
            <a:extLst>
              <a:ext uri="{FF2B5EF4-FFF2-40B4-BE49-F238E27FC236}">
                <a16:creationId xmlns:a16="http://schemas.microsoft.com/office/drawing/2014/main" id="{B7714A49-8539-774A-BECD-2D6CE6665063}"/>
              </a:ext>
            </a:extLst>
          </p:cNvPr>
          <p:cNvGrpSpPr/>
          <p:nvPr/>
        </p:nvGrpSpPr>
        <p:grpSpPr>
          <a:xfrm>
            <a:off x="4230142" y="5359569"/>
            <a:ext cx="2821596" cy="407015"/>
            <a:chOff x="4230142" y="5359569"/>
            <a:chExt cx="2821596" cy="407015"/>
          </a:xfrm>
        </p:grpSpPr>
        <p:sp>
          <p:nvSpPr>
            <p:cNvPr id="52" name="Circle">
              <a:extLst>
                <a:ext uri="{FF2B5EF4-FFF2-40B4-BE49-F238E27FC236}">
                  <a16:creationId xmlns:a16="http://schemas.microsoft.com/office/drawing/2014/main" id="{64FCE5A2-1DAD-2A41-B3B9-1F8A7E16BB83}"/>
                </a:ext>
              </a:extLst>
            </p:cNvPr>
            <p:cNvSpPr>
              <a:spLocks noChangeAspect="1"/>
            </p:cNvSpPr>
            <p:nvPr/>
          </p:nvSpPr>
          <p:spPr>
            <a:xfrm>
              <a:off x="4633714" y="5396086"/>
              <a:ext cx="152557" cy="152558"/>
            </a:xfrm>
            <a:prstGeom prst="ellipse">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53" name="Circle">
              <a:extLst>
                <a:ext uri="{FF2B5EF4-FFF2-40B4-BE49-F238E27FC236}">
                  <a16:creationId xmlns:a16="http://schemas.microsoft.com/office/drawing/2014/main" id="{32AE5C3E-FC4D-E44E-ABD5-717F5B451B89}"/>
                </a:ext>
              </a:extLst>
            </p:cNvPr>
            <p:cNvSpPr>
              <a:spLocks noChangeAspect="1"/>
            </p:cNvSpPr>
            <p:nvPr/>
          </p:nvSpPr>
          <p:spPr>
            <a:xfrm>
              <a:off x="5734531" y="5398582"/>
              <a:ext cx="152557" cy="152558"/>
            </a:xfrm>
            <a:prstGeom prst="ellipse">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54" name="Circle">
              <a:extLst>
                <a:ext uri="{FF2B5EF4-FFF2-40B4-BE49-F238E27FC236}">
                  <a16:creationId xmlns:a16="http://schemas.microsoft.com/office/drawing/2014/main" id="{B30BC77A-4CBC-2F41-BA51-D2C92B970DE0}"/>
                </a:ext>
              </a:extLst>
            </p:cNvPr>
            <p:cNvSpPr>
              <a:spLocks noChangeAspect="1"/>
            </p:cNvSpPr>
            <p:nvPr/>
          </p:nvSpPr>
          <p:spPr>
            <a:xfrm>
              <a:off x="6899181" y="5507042"/>
              <a:ext cx="152557" cy="152558"/>
            </a:xfrm>
            <a:prstGeom prst="ellipse">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55" name="Star">
              <a:extLst>
                <a:ext uri="{FF2B5EF4-FFF2-40B4-BE49-F238E27FC236}">
                  <a16:creationId xmlns:a16="http://schemas.microsoft.com/office/drawing/2014/main" id="{B005533B-84A5-1840-86E6-44B6898A961B}"/>
                </a:ext>
              </a:extLst>
            </p:cNvPr>
            <p:cNvSpPr>
              <a:spLocks noChangeAspect="1"/>
            </p:cNvSpPr>
            <p:nvPr/>
          </p:nvSpPr>
          <p:spPr>
            <a:xfrm>
              <a:off x="6671095" y="5359569"/>
              <a:ext cx="222231" cy="212247"/>
            </a:xfrm>
            <a:prstGeom prst="star5">
              <a:avLst>
                <a:gd name="adj" fmla="val 19100"/>
                <a:gd name="hf" fmla="val 105146"/>
                <a:gd name="vf" fmla="val 110557"/>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56" name="Star">
              <a:extLst>
                <a:ext uri="{FF2B5EF4-FFF2-40B4-BE49-F238E27FC236}">
                  <a16:creationId xmlns:a16="http://schemas.microsoft.com/office/drawing/2014/main" id="{86EB4C84-B2CD-1840-B2C1-13C4926B7544}"/>
                </a:ext>
              </a:extLst>
            </p:cNvPr>
            <p:cNvSpPr>
              <a:spLocks noChangeAspect="1"/>
            </p:cNvSpPr>
            <p:nvPr/>
          </p:nvSpPr>
          <p:spPr>
            <a:xfrm>
              <a:off x="5210695" y="5554336"/>
              <a:ext cx="223618" cy="212248"/>
            </a:xfrm>
            <a:prstGeom prst="star5">
              <a:avLst>
                <a:gd name="adj" fmla="val 19100"/>
                <a:gd name="hf" fmla="val 105146"/>
                <a:gd name="vf" fmla="val 110557"/>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57" name="Star">
              <a:extLst>
                <a:ext uri="{FF2B5EF4-FFF2-40B4-BE49-F238E27FC236}">
                  <a16:creationId xmlns:a16="http://schemas.microsoft.com/office/drawing/2014/main" id="{C4164752-00CE-454F-A1A4-92F014984548}"/>
                </a:ext>
              </a:extLst>
            </p:cNvPr>
            <p:cNvSpPr>
              <a:spLocks noChangeAspect="1"/>
            </p:cNvSpPr>
            <p:nvPr/>
          </p:nvSpPr>
          <p:spPr>
            <a:xfrm>
              <a:off x="4230142" y="5447353"/>
              <a:ext cx="223617" cy="212247"/>
            </a:xfrm>
            <a:prstGeom prst="star5">
              <a:avLst>
                <a:gd name="adj" fmla="val 19100"/>
                <a:gd name="hf" fmla="val 105146"/>
                <a:gd name="vf" fmla="val 110557"/>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8359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5" grpId="0"/>
      <p:bldP spid="46" grpId="0"/>
      <p:bldP spid="47" grpId="0"/>
      <p:bldP spid="48"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B2FC-56E2-4E16-8001-BC231118D590}"/>
              </a:ext>
            </a:extLst>
          </p:cNvPr>
          <p:cNvSpPr>
            <a:spLocks noGrp="1"/>
          </p:cNvSpPr>
          <p:nvPr>
            <p:ph type="title"/>
          </p:nvPr>
        </p:nvSpPr>
        <p:spPr/>
        <p:txBody>
          <a:bodyPr>
            <a:normAutofit fontScale="90000"/>
          </a:bodyPr>
          <a:lstStyle/>
          <a:p>
            <a:r>
              <a:rPr lang="en-GB" dirty="0"/>
              <a:t>Masterclass Structure</a:t>
            </a:r>
          </a:p>
        </p:txBody>
      </p:sp>
      <p:sp>
        <p:nvSpPr>
          <p:cNvPr id="45" name="Content Placeholder 2">
            <a:extLst>
              <a:ext uri="{FF2B5EF4-FFF2-40B4-BE49-F238E27FC236}">
                <a16:creationId xmlns:a16="http://schemas.microsoft.com/office/drawing/2014/main" id="{A793E290-6A6E-4346-98F4-4D00AFD67A65}"/>
              </a:ext>
            </a:extLst>
          </p:cNvPr>
          <p:cNvSpPr>
            <a:spLocks noGrp="1"/>
          </p:cNvSpPr>
          <p:nvPr>
            <p:ph idx="1"/>
          </p:nvPr>
        </p:nvSpPr>
        <p:spPr>
          <a:xfrm>
            <a:off x="838200" y="1594338"/>
            <a:ext cx="11039856" cy="5263661"/>
          </a:xfrm>
        </p:spPr>
        <p:txBody>
          <a:bodyPr>
            <a:normAutofit/>
          </a:bodyPr>
          <a:lstStyle/>
          <a:p>
            <a:pPr marL="0" indent="0">
              <a:buNone/>
            </a:pPr>
            <a:r>
              <a:rPr lang="en-GB" dirty="0">
                <a:effectLst>
                  <a:outerShdw blurRad="50800" dist="38100" dir="2700000" algn="tl" rotWithShape="0">
                    <a:prstClr val="black">
                      <a:alpha val="40000"/>
                    </a:prstClr>
                  </a:outerShdw>
                </a:effectLst>
              </a:rPr>
              <a:t>Structure of the masterclass:</a:t>
            </a:r>
          </a:p>
          <a:p>
            <a:pPr marL="0" indent="0">
              <a:buNone/>
            </a:pPr>
            <a:endParaRPr lang="en-GB" dirty="0">
              <a:effectLst>
                <a:outerShdw blurRad="50800" dist="38100" dir="2700000" algn="tl" rotWithShape="0">
                  <a:prstClr val="black">
                    <a:alpha val="40000"/>
                  </a:prstClr>
                </a:outerShdw>
              </a:effectLst>
            </a:endParaRPr>
          </a:p>
          <a:p>
            <a:pPr marL="971550" lvl="1" indent="-514350">
              <a:buFont typeface="+mj-lt"/>
              <a:buAutoNum type="arabicPeriod"/>
            </a:pPr>
            <a:r>
              <a:rPr lang="en-GB" sz="2800" dirty="0">
                <a:effectLst>
                  <a:outerShdw blurRad="50800" dist="38100" dir="2700000" algn="tl" rotWithShape="0">
                    <a:prstClr val="black">
                      <a:alpha val="40000"/>
                    </a:prstClr>
                  </a:outerShdw>
                </a:effectLst>
              </a:rPr>
              <a:t>First I introduce you to the </a:t>
            </a:r>
            <a:r>
              <a:rPr lang="en-GB" sz="2800" dirty="0">
                <a:solidFill>
                  <a:srgbClr val="FFA43D"/>
                </a:solidFill>
                <a:effectLst>
                  <a:outerShdw blurRad="50800" dist="38100" dir="2700000" algn="tl" rotWithShape="0">
                    <a:prstClr val="black">
                      <a:alpha val="40000"/>
                    </a:prstClr>
                  </a:outerShdw>
                </a:effectLst>
              </a:rPr>
              <a:t>world of astronomy</a:t>
            </a:r>
            <a:r>
              <a:rPr lang="en-GB" sz="2800" dirty="0">
                <a:effectLst>
                  <a:outerShdw blurRad="50800" dist="38100" dir="2700000" algn="tl" rotWithShape="0">
                    <a:prstClr val="black">
                      <a:alpha val="40000"/>
                    </a:prstClr>
                  </a:outerShdw>
                </a:effectLst>
              </a:rPr>
              <a:t> – and the search for radio pulsars (~15 mins).</a:t>
            </a:r>
          </a:p>
          <a:p>
            <a:pPr marL="971550" lvl="1" indent="-514350">
              <a:buFont typeface="+mj-lt"/>
              <a:buAutoNum type="arabicPeriod"/>
            </a:pPr>
            <a:r>
              <a:rPr lang="en-GB" sz="2800" dirty="0">
                <a:effectLst>
                  <a:outerShdw blurRad="50800" dist="38100" dir="2700000" algn="tl" rotWithShape="0">
                    <a:prstClr val="black">
                      <a:alpha val="40000"/>
                    </a:prstClr>
                  </a:outerShdw>
                </a:effectLst>
              </a:rPr>
              <a:t>Then we talk about why computer science, and the </a:t>
            </a:r>
            <a:r>
              <a:rPr lang="en-GB" sz="2800" dirty="0">
                <a:solidFill>
                  <a:srgbClr val="FFA43D"/>
                </a:solidFill>
                <a:effectLst>
                  <a:outerShdw blurRad="50800" dist="38100" dir="2700000" algn="tl" rotWithShape="0">
                    <a:prstClr val="black">
                      <a:alpha val="40000"/>
                    </a:prstClr>
                  </a:outerShdw>
                </a:effectLst>
              </a:rPr>
              <a:t>tools of machine learning</a:t>
            </a:r>
            <a:r>
              <a:rPr lang="en-GB" sz="2800" dirty="0">
                <a:effectLst>
                  <a:outerShdw blurRad="50800" dist="38100" dir="2700000" algn="tl" rotWithShape="0">
                    <a:prstClr val="black">
                      <a:alpha val="40000"/>
                    </a:prstClr>
                  </a:outerShdw>
                </a:effectLst>
              </a:rPr>
              <a:t> in particular, are so crucial to the search (~15 mins)</a:t>
            </a:r>
          </a:p>
          <a:p>
            <a:pPr marL="971550" lvl="1" indent="-514350">
              <a:buFont typeface="+mj-lt"/>
              <a:buAutoNum type="arabicPeriod"/>
            </a:pPr>
            <a:r>
              <a:rPr lang="en-GB" sz="2800" dirty="0">
                <a:effectLst>
                  <a:outerShdw blurRad="50800" dist="38100" dir="2700000" algn="tl" rotWithShape="0">
                    <a:prstClr val="black">
                      <a:alpha val="40000"/>
                    </a:prstClr>
                  </a:outerShdw>
                </a:effectLst>
              </a:rPr>
              <a:t>After this I talk you through the </a:t>
            </a:r>
            <a:r>
              <a:rPr lang="en-GB" sz="2800" dirty="0">
                <a:solidFill>
                  <a:srgbClr val="FFA43D"/>
                </a:solidFill>
                <a:effectLst>
                  <a:outerShdw blurRad="50800" dist="38100" dir="2700000" algn="tl" rotWithShape="0">
                    <a:prstClr val="black">
                      <a:alpha val="40000"/>
                    </a:prstClr>
                  </a:outerShdw>
                </a:effectLst>
              </a:rPr>
              <a:t>basics of machine learning</a:t>
            </a:r>
            <a:r>
              <a:rPr lang="en-GB" sz="2800" dirty="0">
                <a:effectLst>
                  <a:outerShdw blurRad="50800" dist="38100" dir="2700000" algn="tl" rotWithShape="0">
                    <a:prstClr val="black">
                      <a:alpha val="40000"/>
                    </a:prstClr>
                  </a:outerShdw>
                </a:effectLst>
              </a:rPr>
              <a:t> (~15 mins).</a:t>
            </a:r>
          </a:p>
          <a:p>
            <a:pPr marL="971550" lvl="1" indent="-514350">
              <a:buFont typeface="+mj-lt"/>
              <a:buAutoNum type="arabicPeriod"/>
            </a:pPr>
            <a:r>
              <a:rPr lang="en-GB" sz="2800" dirty="0">
                <a:effectLst>
                  <a:outerShdw blurRad="50800" dist="38100" dir="2700000" algn="tl" rotWithShape="0">
                    <a:prstClr val="black">
                      <a:alpha val="40000"/>
                    </a:prstClr>
                  </a:outerShdw>
                </a:effectLst>
              </a:rPr>
              <a:t>Finally, I provide you with some resources that allow you to </a:t>
            </a:r>
            <a:r>
              <a:rPr lang="en-GB" sz="2800" dirty="0">
                <a:solidFill>
                  <a:srgbClr val="FFA43D"/>
                </a:solidFill>
                <a:effectLst>
                  <a:outerShdw blurRad="50800" dist="38100" dir="2700000" algn="tl" rotWithShape="0">
                    <a:prstClr val="black">
                      <a:alpha val="40000"/>
                    </a:prstClr>
                  </a:outerShdw>
                </a:effectLst>
              </a:rPr>
              <a:t>search for pulsars</a:t>
            </a:r>
            <a:r>
              <a:rPr lang="en-GB" sz="2800" dirty="0">
                <a:effectLst>
                  <a:outerShdw blurRad="50800" dist="38100" dir="2700000" algn="tl" rotWithShape="0">
                    <a:prstClr val="black">
                      <a:alpha val="40000"/>
                    </a:prstClr>
                  </a:outerShdw>
                </a:effectLst>
              </a:rPr>
              <a:t> using machine learning (15 mins)</a:t>
            </a:r>
          </a:p>
          <a:p>
            <a:pPr marL="971550" lvl="1" indent="-514350">
              <a:buFont typeface="+mj-lt"/>
              <a:buAutoNum type="arabicPeriod"/>
            </a:pPr>
            <a:r>
              <a:rPr lang="en-GB" sz="2800" dirty="0">
                <a:effectLst>
                  <a:outerShdw blurRad="50800" dist="38100" dir="2700000" algn="tl" rotWithShape="0">
                    <a:prstClr val="black">
                      <a:alpha val="40000"/>
                    </a:prstClr>
                  </a:outerShdw>
                </a:effectLst>
              </a:rPr>
              <a:t>Time for any questions you may have!</a:t>
            </a:r>
          </a:p>
          <a:p>
            <a:endParaRPr lang="en-GB" sz="32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28419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C2E49F2-59FB-E440-8B1D-4673B28C5EB4}"/>
              </a:ext>
            </a:extLst>
          </p:cNvPr>
          <p:cNvGrpSpPr/>
          <p:nvPr/>
        </p:nvGrpSpPr>
        <p:grpSpPr>
          <a:xfrm>
            <a:off x="2219463" y="2124853"/>
            <a:ext cx="2343669" cy="2998298"/>
            <a:chOff x="2306076" y="1720058"/>
            <a:chExt cx="2343669" cy="2998298"/>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0EB5995-1114-41A0-A45C-9C07E0B7B5A2}"/>
                    </a:ext>
                  </a:extLst>
                </p:cNvPr>
                <p:cNvSpPr txBox="1"/>
                <p:nvPr/>
              </p:nvSpPr>
              <p:spPr>
                <a:xfrm>
                  <a:off x="2681173" y="4033074"/>
                  <a:ext cx="16527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𝑦</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0</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rPr>
                          <m:t>1</m:t>
                        </m:r>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 }</m:t>
                        </m:r>
                      </m:oMath>
                    </m:oMathPara>
                  </a14:m>
                  <a:endPar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54" name="TextBox 53">
                  <a:extLst>
                    <a:ext uri="{FF2B5EF4-FFF2-40B4-BE49-F238E27FC236}">
                      <a16:creationId xmlns:a16="http://schemas.microsoft.com/office/drawing/2014/main" id="{70EB5995-1114-41A0-A45C-9C07E0B7B5A2}"/>
                    </a:ext>
                  </a:extLst>
                </p:cNvPr>
                <p:cNvSpPr txBox="1">
                  <a:spLocks noRot="1" noChangeAspect="1" noMove="1" noResize="1" noEditPoints="1" noAdjustHandles="1" noChangeArrowheads="1" noChangeShapeType="1" noTextEdit="1"/>
                </p:cNvSpPr>
                <p:nvPr/>
              </p:nvSpPr>
              <p:spPr>
                <a:xfrm>
                  <a:off x="2681173" y="4033074"/>
                  <a:ext cx="1652760" cy="307777"/>
                </a:xfrm>
                <a:prstGeom prst="rect">
                  <a:avLst/>
                </a:prstGeom>
                <a:blipFill>
                  <a:blip r:embed="rId3"/>
                  <a:stretch>
                    <a:fillRect l="-3817" t="-8000" r="-6870" b="-48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A41950F8-53D8-CF40-9B6E-7FDFB3E5EFAC}"/>
                </a:ext>
              </a:extLst>
            </p:cNvPr>
            <p:cNvGrpSpPr/>
            <p:nvPr/>
          </p:nvGrpSpPr>
          <p:grpSpPr>
            <a:xfrm>
              <a:off x="2306076" y="1720058"/>
              <a:ext cx="2343669" cy="2998298"/>
              <a:chOff x="2306076" y="1720058"/>
              <a:chExt cx="2343669" cy="2998298"/>
            </a:xfrm>
          </p:grpSpPr>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9BD3E86B-DCCA-4D19-8AA9-C82E7FAF8E63}"/>
                      </a:ext>
                    </a:extLst>
                  </p:cNvPr>
                  <p:cNvSpPr/>
                  <p:nvPr/>
                </p:nvSpPr>
                <p:spPr>
                  <a:xfrm>
                    <a:off x="2579810" y="3135189"/>
                    <a:ext cx="1829347" cy="400110"/>
                  </a:xfrm>
                  <a:prstGeom prst="rect">
                    <a:avLst/>
                  </a:prstGeom>
                </p:spPr>
                <p:txBody>
                  <a:bodyPr wrap="none">
                    <a:spAutoFit/>
                  </a:bodyPr>
                  <a:lstStyle/>
                  <a:p>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m:rPr>
                            <m:sty m:val="p"/>
                          </m:rPr>
                          <a:rPr lang="el-GR"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μ</m:t>
                        </m:r>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𝜎</m:t>
                        </m:r>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r>
                      <a:rPr lang="en-GB" sz="2000" dirty="0">
                        <a:solidFill>
                          <a:srgbClr val="FFE69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k</a:t>
                    </a:r>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r>
                      <a:rPr lang="en-GB" sz="2000" dirty="0">
                        <a:solidFill>
                          <a:srgbClr val="FFE69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s</a:t>
                    </a:r>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53" name="Rectangle 52">
                    <a:extLst>
                      <a:ext uri="{FF2B5EF4-FFF2-40B4-BE49-F238E27FC236}">
                        <a16:creationId xmlns:a16="http://schemas.microsoft.com/office/drawing/2014/main" id="{9BD3E86B-DCCA-4D19-8AA9-C82E7FAF8E63}"/>
                      </a:ext>
                    </a:extLst>
                  </p:cNvPr>
                  <p:cNvSpPr>
                    <a:spLocks noRot="1" noChangeAspect="1" noMove="1" noResize="1" noEditPoints="1" noAdjustHandles="1" noChangeArrowheads="1" noChangeShapeType="1" noTextEdit="1"/>
                  </p:cNvSpPr>
                  <p:nvPr/>
                </p:nvSpPr>
                <p:spPr>
                  <a:xfrm>
                    <a:off x="2579810" y="3135189"/>
                    <a:ext cx="1829347" cy="400110"/>
                  </a:xfrm>
                  <a:prstGeom prst="rect">
                    <a:avLst/>
                  </a:prstGeom>
                  <a:blipFill>
                    <a:blip r:embed="rId4"/>
                    <a:stretch>
                      <a:fillRect t="-9091" r="-4828" b="-33333"/>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BEA80603-8C8D-7843-A431-50A6DE522E2E}"/>
                  </a:ext>
                </a:extLst>
              </p:cNvPr>
              <p:cNvGrpSpPr/>
              <p:nvPr/>
            </p:nvGrpSpPr>
            <p:grpSpPr>
              <a:xfrm>
                <a:off x="2306076" y="1720058"/>
                <a:ext cx="2343669" cy="2998298"/>
                <a:chOff x="2306076" y="1720058"/>
                <a:chExt cx="2343669" cy="2998298"/>
              </a:xfrm>
            </p:grpSpPr>
            <p:sp>
              <p:nvSpPr>
                <p:cNvPr id="62" name="Oval">
                  <a:extLst>
                    <a:ext uri="{FF2B5EF4-FFF2-40B4-BE49-F238E27FC236}">
                      <a16:creationId xmlns:a16="http://schemas.microsoft.com/office/drawing/2014/main" id="{C6780535-7F32-4E31-B7E2-239DAE1D205E}"/>
                    </a:ext>
                  </a:extLst>
                </p:cNvPr>
                <p:cNvSpPr/>
                <p:nvPr/>
              </p:nvSpPr>
              <p:spPr>
                <a:xfrm>
                  <a:off x="2306076" y="2623012"/>
                  <a:ext cx="2343669" cy="2095344"/>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63" name="Features">
                  <a:extLst>
                    <a:ext uri="{FF2B5EF4-FFF2-40B4-BE49-F238E27FC236}">
                      <a16:creationId xmlns:a16="http://schemas.microsoft.com/office/drawing/2014/main" id="{2863A22C-FBB9-4C5E-BB9D-35024C5D25D6}"/>
                    </a:ext>
                  </a:extLst>
                </p:cNvPr>
                <p:cNvSpPr txBox="1"/>
                <p:nvPr/>
              </p:nvSpPr>
              <p:spPr>
                <a:xfrm>
                  <a:off x="2912326" y="2752164"/>
                  <a:ext cx="1006618" cy="4001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Features</a:t>
                  </a:r>
                </a:p>
              </p:txBody>
            </p:sp>
            <p:sp>
              <p:nvSpPr>
                <p:cNvPr id="64" name="Extract">
                  <a:extLst>
                    <a:ext uri="{FF2B5EF4-FFF2-40B4-BE49-F238E27FC236}">
                      <a16:creationId xmlns:a16="http://schemas.microsoft.com/office/drawing/2014/main" id="{7D9B528B-0BF7-4EFF-9D2B-97D8B53BD44D}"/>
                    </a:ext>
                  </a:extLst>
                </p:cNvPr>
                <p:cNvSpPr txBox="1"/>
                <p:nvPr/>
              </p:nvSpPr>
              <p:spPr>
                <a:xfrm>
                  <a:off x="2457950" y="1720058"/>
                  <a:ext cx="832083" cy="4001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dirty="0">
                      <a:solidFill>
                        <a:srgbClr val="FFE699"/>
                      </a:solidFill>
                      <a:latin typeface="Calibri" panose="020F0502020204030204" pitchFamily="34" charset="0"/>
                      <a:cs typeface="Calibri" panose="020F0502020204030204" pitchFamily="34" charset="0"/>
                    </a:rPr>
                    <a:t>Extract</a:t>
                  </a:r>
                </a:p>
              </p:txBody>
            </p:sp>
            <p:sp>
              <p:nvSpPr>
                <p:cNvPr id="66" name="Labels">
                  <a:extLst>
                    <a:ext uri="{FF2B5EF4-FFF2-40B4-BE49-F238E27FC236}">
                      <a16:creationId xmlns:a16="http://schemas.microsoft.com/office/drawing/2014/main" id="{8F998875-417C-41BC-A828-ED01B1FA2244}"/>
                    </a:ext>
                  </a:extLst>
                </p:cNvPr>
                <p:cNvSpPr txBox="1"/>
                <p:nvPr/>
              </p:nvSpPr>
              <p:spPr>
                <a:xfrm>
                  <a:off x="3006941" y="3622117"/>
                  <a:ext cx="760782" cy="4001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Labels</a:t>
                  </a:r>
                </a:p>
              </p:txBody>
            </p:sp>
            <p:sp>
              <p:nvSpPr>
                <p:cNvPr id="67" name="Line">
                  <a:extLst>
                    <a:ext uri="{FF2B5EF4-FFF2-40B4-BE49-F238E27FC236}">
                      <a16:creationId xmlns:a16="http://schemas.microsoft.com/office/drawing/2014/main" id="{C1E1634B-6D8E-4225-AC91-D33CA92BA5F0}"/>
                    </a:ext>
                  </a:extLst>
                </p:cNvPr>
                <p:cNvSpPr/>
                <p:nvPr/>
              </p:nvSpPr>
              <p:spPr>
                <a:xfrm rot="1232281">
                  <a:off x="2381485" y="2200868"/>
                  <a:ext cx="929452" cy="208661"/>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noFill/>
                <a:ln w="38100" cap="flat">
                  <a:solidFill>
                    <a:schemeClr val="bg1"/>
                  </a:solidFill>
                  <a:prstDash val="solid"/>
                  <a:round/>
                  <a:tailEnd type="triangle"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effectLst>
                      <a:outerShdw blurRad="50800" dist="38100" dir="2700000" algn="tl" rotWithShape="0">
                        <a:prstClr val="black">
                          <a:alpha val="40000"/>
                        </a:prstClr>
                      </a:outerShdw>
                    </a:effectLst>
                  </a:endParaRPr>
                </a:p>
              </p:txBody>
            </p:sp>
          </p:grpSp>
        </p:grpSp>
      </p:grpSp>
      <p:pic>
        <p:nvPicPr>
          <p:cNvPr id="65" name="Picture 64">
            <a:extLst>
              <a:ext uri="{FF2B5EF4-FFF2-40B4-BE49-F238E27FC236}">
                <a16:creationId xmlns:a16="http://schemas.microsoft.com/office/drawing/2014/main" id="{DA3AEB72-B2F2-4716-AEBF-E8745ED4C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625" y="3990705"/>
            <a:ext cx="1191690" cy="1013557"/>
          </a:xfrm>
          <a:prstGeom prst="rect">
            <a:avLst/>
          </a:prstGeom>
        </p:spPr>
      </p:pic>
      <p:grpSp>
        <p:nvGrpSpPr>
          <p:cNvPr id="11" name="Group 10">
            <a:extLst>
              <a:ext uri="{FF2B5EF4-FFF2-40B4-BE49-F238E27FC236}">
                <a16:creationId xmlns:a16="http://schemas.microsoft.com/office/drawing/2014/main" id="{73B96A4C-9FF0-354D-ADA9-E3D5EA8F032D}"/>
              </a:ext>
            </a:extLst>
          </p:cNvPr>
          <p:cNvGrpSpPr/>
          <p:nvPr/>
        </p:nvGrpSpPr>
        <p:grpSpPr>
          <a:xfrm>
            <a:off x="4016096" y="1917869"/>
            <a:ext cx="3807605" cy="2055410"/>
            <a:chOff x="4102709" y="1513074"/>
            <a:chExt cx="3807605" cy="2055410"/>
          </a:xfrm>
        </p:grpSpPr>
        <p:sp>
          <p:nvSpPr>
            <p:cNvPr id="49" name="Line">
              <a:extLst>
                <a:ext uri="{FF2B5EF4-FFF2-40B4-BE49-F238E27FC236}">
                  <a16:creationId xmlns:a16="http://schemas.microsoft.com/office/drawing/2014/main" id="{C0670387-42F1-48CC-AFCC-95401F0A8D12}"/>
                </a:ext>
              </a:extLst>
            </p:cNvPr>
            <p:cNvSpPr/>
            <p:nvPr/>
          </p:nvSpPr>
          <p:spPr>
            <a:xfrm rot="4920565">
              <a:off x="4969199" y="2449661"/>
              <a:ext cx="1591123" cy="646523"/>
            </a:xfrm>
            <a:custGeom>
              <a:avLst/>
              <a:gdLst/>
              <a:ahLst/>
              <a:cxnLst>
                <a:cxn ang="0">
                  <a:pos x="wd2" y="hd2"/>
                </a:cxn>
                <a:cxn ang="5400000">
                  <a:pos x="wd2" y="hd2"/>
                </a:cxn>
                <a:cxn ang="10800000">
                  <a:pos x="wd2" y="hd2"/>
                </a:cxn>
                <a:cxn ang="16200000">
                  <a:pos x="wd2" y="hd2"/>
                </a:cxn>
              </a:cxnLst>
              <a:rect l="0" t="0" r="r" b="b"/>
              <a:pathLst>
                <a:path w="21600" h="18111" extrusionOk="0">
                  <a:moveTo>
                    <a:pt x="0" y="18111"/>
                  </a:moveTo>
                  <a:cubicBezTo>
                    <a:pt x="2775" y="17953"/>
                    <a:pt x="5736" y="16393"/>
                    <a:pt x="8463" y="12686"/>
                  </a:cubicBezTo>
                  <a:cubicBezTo>
                    <a:pt x="13120" y="6354"/>
                    <a:pt x="17669" y="-3489"/>
                    <a:pt x="21600" y="1245"/>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a:effectLst>
                  <a:outerShdw blurRad="50800" dist="38100" dir="2700000" algn="tl" rotWithShape="0">
                    <a:prstClr val="black">
                      <a:alpha val="40000"/>
                    </a:prstClr>
                  </a:outerShdw>
                </a:effectLst>
              </a:endParaRPr>
            </a:p>
          </p:txBody>
        </p:sp>
        <p:grpSp>
          <p:nvGrpSpPr>
            <p:cNvPr id="7" name="Group 6">
              <a:extLst>
                <a:ext uri="{FF2B5EF4-FFF2-40B4-BE49-F238E27FC236}">
                  <a16:creationId xmlns:a16="http://schemas.microsoft.com/office/drawing/2014/main" id="{B2E2F1CE-7C48-594A-AF6D-BB1DC21FCA9E}"/>
                </a:ext>
              </a:extLst>
            </p:cNvPr>
            <p:cNvGrpSpPr/>
            <p:nvPr/>
          </p:nvGrpSpPr>
          <p:grpSpPr>
            <a:xfrm>
              <a:off x="4102709" y="1513074"/>
              <a:ext cx="3807605" cy="1524662"/>
              <a:chOff x="4102709" y="1513074"/>
              <a:chExt cx="3807605" cy="1524662"/>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3B4F3E17-4ACC-4EC5-97D9-A25850B96175}"/>
                      </a:ext>
                    </a:extLst>
                  </p:cNvPr>
                  <p:cNvSpPr/>
                  <p:nvPr/>
                </p:nvSpPr>
                <p:spPr>
                  <a:xfrm>
                    <a:off x="5103007" y="1520000"/>
                    <a:ext cx="2807307" cy="400110"/>
                  </a:xfrm>
                  <a:prstGeom prst="rect">
                    <a:avLst/>
                  </a:prstGeom>
                </p:spPr>
                <p:txBody>
                  <a:bodyPr wrap="none">
                    <a:spAutoFit/>
                  </a:bodyPr>
                  <a:lstStyle/>
                  <a:p>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m:rPr>
                            <m:nor/>
                          </m:rP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m:t>,</m:t>
                        </m:r>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r>
                              <a:rPr lang="en-GB" sz="2000" i="1">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57" name="Rectangle 56">
                    <a:extLst>
                      <a:ext uri="{FF2B5EF4-FFF2-40B4-BE49-F238E27FC236}">
                        <a16:creationId xmlns:a16="http://schemas.microsoft.com/office/drawing/2014/main" id="{3B4F3E17-4ACC-4EC5-97D9-A25850B96175}"/>
                      </a:ext>
                    </a:extLst>
                  </p:cNvPr>
                  <p:cNvSpPr>
                    <a:spLocks noRot="1" noChangeAspect="1" noMove="1" noResize="1" noEditPoints="1" noAdjustHandles="1" noChangeArrowheads="1" noChangeShapeType="1" noTextEdit="1"/>
                  </p:cNvSpPr>
                  <p:nvPr/>
                </p:nvSpPr>
                <p:spPr>
                  <a:xfrm>
                    <a:off x="5103007" y="1520000"/>
                    <a:ext cx="2807307" cy="400110"/>
                  </a:xfrm>
                  <a:prstGeom prst="rect">
                    <a:avLst/>
                  </a:prstGeom>
                  <a:blipFill>
                    <a:blip r:embed="rId6"/>
                    <a:stretch>
                      <a:fillRect l="-2715" t="-9375" r="-2715" b="-37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1262198-B93A-4606-846A-F92230EA3B52}"/>
                  </a:ext>
                </a:extLst>
              </p:cNvPr>
              <p:cNvSpPr txBox="1"/>
              <p:nvPr/>
            </p:nvSpPr>
            <p:spPr>
              <a:xfrm>
                <a:off x="4102709" y="1513074"/>
                <a:ext cx="1033103" cy="707886"/>
              </a:xfrm>
              <a:prstGeom prst="rect">
                <a:avLst/>
              </a:prstGeom>
              <a:noFill/>
              <a:effectLst/>
            </p:spPr>
            <p:txBody>
              <a:bodyPr wrap="none" rtlCol="0">
                <a:spAutoFit/>
              </a:bodyPr>
              <a:lstStyle/>
              <a:p>
                <a:pPr algn="ctr"/>
                <a:r>
                  <a:rPr lang="en-GB"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Training</a:t>
                </a:r>
              </a:p>
              <a:p>
                <a:pPr algn="ctr"/>
                <a:r>
                  <a:rPr lang="en-GB"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Set</a:t>
                </a:r>
              </a:p>
            </p:txBody>
          </p:sp>
          <p:grpSp>
            <p:nvGrpSpPr>
              <p:cNvPr id="6" name="Group 5">
                <a:extLst>
                  <a:ext uri="{FF2B5EF4-FFF2-40B4-BE49-F238E27FC236}">
                    <a16:creationId xmlns:a16="http://schemas.microsoft.com/office/drawing/2014/main" id="{D36FD64C-BAA6-A14A-BA61-0C3F62EC8210}"/>
                  </a:ext>
                </a:extLst>
              </p:cNvPr>
              <p:cNvGrpSpPr/>
              <p:nvPr/>
            </p:nvGrpSpPr>
            <p:grpSpPr>
              <a:xfrm>
                <a:off x="4722272" y="2108284"/>
                <a:ext cx="2691692" cy="929452"/>
                <a:chOff x="4722272" y="2108284"/>
                <a:chExt cx="2691692" cy="929452"/>
              </a:xfrm>
            </p:grpSpPr>
            <p:sp>
              <p:nvSpPr>
                <p:cNvPr id="27" name="Line">
                  <a:extLst>
                    <a:ext uri="{FF2B5EF4-FFF2-40B4-BE49-F238E27FC236}">
                      <a16:creationId xmlns:a16="http://schemas.microsoft.com/office/drawing/2014/main" id="{23D914AE-BD71-42EC-8698-2FF6CB1E21F3}"/>
                    </a:ext>
                  </a:extLst>
                </p:cNvPr>
                <p:cNvSpPr/>
                <p:nvPr/>
              </p:nvSpPr>
              <p:spPr>
                <a:xfrm rot="8082212" flipH="1">
                  <a:off x="4361877" y="2468679"/>
                  <a:ext cx="929452" cy="208662"/>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a:effectLst>
                      <a:outerShdw blurRad="50800" dist="38100" dir="2700000" algn="tl" rotWithShape="0">
                        <a:prstClr val="black">
                          <a:alpha val="40000"/>
                        </a:prstClr>
                      </a:outerShdw>
                    </a:effectLst>
                  </a:endParaRPr>
                </a:p>
              </p:txBody>
            </p:sp>
            <p:sp>
              <p:nvSpPr>
                <p:cNvPr id="90" name="Extract">
                  <a:extLst>
                    <a:ext uri="{FF2B5EF4-FFF2-40B4-BE49-F238E27FC236}">
                      <a16:creationId xmlns:a16="http://schemas.microsoft.com/office/drawing/2014/main" id="{9B18B47F-D417-40D2-9CD1-2042EB0DD0DE}"/>
                    </a:ext>
                  </a:extLst>
                </p:cNvPr>
                <p:cNvSpPr txBox="1"/>
                <p:nvPr/>
              </p:nvSpPr>
              <p:spPr>
                <a:xfrm>
                  <a:off x="5598343" y="2254972"/>
                  <a:ext cx="1815621" cy="4001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a:solidFill>
                        <a:srgbClr val="FFE699"/>
                      </a:solidFill>
                      <a:latin typeface="Calibri" panose="020F0502020204030204" pitchFamily="34" charset="0"/>
                      <a:cs typeface="Calibri" panose="020F0502020204030204" pitchFamily="34" charset="0"/>
                    </a:rPr>
                    <a:t>Learn / Evaluate</a:t>
                  </a:r>
                  <a:endParaRPr dirty="0">
                    <a:solidFill>
                      <a:srgbClr val="FFE699"/>
                    </a:solidFill>
                    <a:latin typeface="Calibri" panose="020F0502020204030204" pitchFamily="34" charset="0"/>
                    <a:cs typeface="Calibri" panose="020F0502020204030204" pitchFamily="34" charset="0"/>
                  </a:endParaRPr>
                </a:p>
              </p:txBody>
            </p:sp>
          </p:grpSp>
        </p:grpSp>
      </p:grpSp>
      <p:grpSp>
        <p:nvGrpSpPr>
          <p:cNvPr id="8" name="Group 7">
            <a:extLst>
              <a:ext uri="{FF2B5EF4-FFF2-40B4-BE49-F238E27FC236}">
                <a16:creationId xmlns:a16="http://schemas.microsoft.com/office/drawing/2014/main" id="{3E024982-EA1D-DD46-A7AF-2E862425481C}"/>
              </a:ext>
            </a:extLst>
          </p:cNvPr>
          <p:cNvGrpSpPr/>
          <p:nvPr/>
        </p:nvGrpSpPr>
        <p:grpSpPr>
          <a:xfrm>
            <a:off x="8318601" y="4760667"/>
            <a:ext cx="3754345" cy="1416296"/>
            <a:chOff x="8405214" y="4355872"/>
            <a:chExt cx="3754345" cy="1416296"/>
          </a:xfrm>
        </p:grpSpPr>
        <p:sp>
          <p:nvSpPr>
            <p:cNvPr id="69" name="Line">
              <a:extLst>
                <a:ext uri="{FF2B5EF4-FFF2-40B4-BE49-F238E27FC236}">
                  <a16:creationId xmlns:a16="http://schemas.microsoft.com/office/drawing/2014/main" id="{09795F4F-5785-453F-997A-C9E44CC1D5C1}"/>
                </a:ext>
              </a:extLst>
            </p:cNvPr>
            <p:cNvSpPr/>
            <p:nvPr/>
          </p:nvSpPr>
          <p:spPr>
            <a:xfrm rot="7122778">
              <a:off x="10673844" y="4716267"/>
              <a:ext cx="929452" cy="208661"/>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noFill/>
            <a:ln w="38100" cap="flat">
              <a:solidFill>
                <a:schemeClr val="bg1"/>
              </a:solidFill>
              <a:prstDash val="solid"/>
              <a:round/>
              <a:tailEnd type="triangle" w="med" len="med"/>
            </a:ln>
            <a:effectLst>
              <a:outerShdw blurRad="38100" dist="23000" dir="5400000" rotWithShape="0">
                <a:srgbClr val="000000">
                  <a:alpha val="35000"/>
                </a:srgbClr>
              </a:outerShdw>
            </a:effectLst>
          </p:spPr>
          <p:txBody>
            <a:bodyPr wrap="square" lIns="45718" tIns="45718" rIns="45718" bIns="45718" numCol="1" anchor="t">
              <a:noAutofit/>
            </a:bodyPr>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A00BD237-0D6A-4D3C-8B1F-444026DB2480}"/>
                    </a:ext>
                  </a:extLst>
                </p:cNvPr>
                <p:cNvSpPr/>
                <p:nvPr/>
              </p:nvSpPr>
              <p:spPr>
                <a:xfrm>
                  <a:off x="8683074" y="5005229"/>
                  <a:ext cx="1829347" cy="400110"/>
                </a:xfrm>
                <a:prstGeom prst="rect">
                  <a:avLst/>
                </a:prstGeom>
              </p:spPr>
              <p:txBody>
                <a:bodyPr wrap="none">
                  <a:spAutoFit/>
                </a:bodyPr>
                <a:lstStyle/>
                <a:p>
                  <a14:m>
                    <m:oMath xmlns:m="http://schemas.openxmlformats.org/officeDocument/2006/math">
                      <m:sSub>
                        <m:sSubPr>
                          <m:ctrlP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ctrlPr>
                        </m:sSubPr>
                        <m:e>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𝑥</m:t>
                          </m:r>
                        </m:e>
                        <m: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𝑖</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m:rPr>
                          <m:sty m:val="p"/>
                        </m:rPr>
                        <a:rPr lang="el-GR"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μ</m:t>
                      </m:r>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𝜎</m:t>
                      </m:r>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r>
                    <a:rPr lang="en-GB" sz="2000" dirty="0">
                      <a:solidFill>
                        <a:srgbClr val="FFE69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k</a:t>
                  </a:r>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r>
                    <a:rPr lang="en-GB" sz="2000" dirty="0">
                      <a:solidFill>
                        <a:srgbClr val="FFE69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s</a:t>
                  </a:r>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70" name="Rectangle 69">
                  <a:extLst>
                    <a:ext uri="{FF2B5EF4-FFF2-40B4-BE49-F238E27FC236}">
                      <a16:creationId xmlns:a16="http://schemas.microsoft.com/office/drawing/2014/main" id="{A00BD237-0D6A-4D3C-8B1F-444026DB2480}"/>
                    </a:ext>
                  </a:extLst>
                </p:cNvPr>
                <p:cNvSpPr>
                  <a:spLocks noRot="1" noChangeAspect="1" noMove="1" noResize="1" noEditPoints="1" noAdjustHandles="1" noChangeArrowheads="1" noChangeShapeType="1" noTextEdit="1"/>
                </p:cNvSpPr>
                <p:nvPr/>
              </p:nvSpPr>
              <p:spPr>
                <a:xfrm>
                  <a:off x="8683074" y="5005229"/>
                  <a:ext cx="1829347" cy="400110"/>
                </a:xfrm>
                <a:prstGeom prst="rect">
                  <a:avLst/>
                </a:prstGeom>
                <a:blipFill>
                  <a:blip r:embed="rId7"/>
                  <a:stretch>
                    <a:fillRect t="-9091" r="-4828" b="-33333"/>
                  </a:stretch>
                </a:blipFill>
              </p:spPr>
              <p:txBody>
                <a:bodyPr/>
                <a:lstStyle/>
                <a:p>
                  <a:r>
                    <a:rPr lang="en-GB">
                      <a:noFill/>
                    </a:rPr>
                    <a:t> </a:t>
                  </a:r>
                </a:p>
              </p:txBody>
            </p:sp>
          </mc:Fallback>
        </mc:AlternateContent>
        <p:grpSp>
          <p:nvGrpSpPr>
            <p:cNvPr id="72" name="Group">
              <a:extLst>
                <a:ext uri="{FF2B5EF4-FFF2-40B4-BE49-F238E27FC236}">
                  <a16:creationId xmlns:a16="http://schemas.microsoft.com/office/drawing/2014/main" id="{1F96F05F-4E24-440B-BE3A-C4F2C344731D}"/>
                </a:ext>
              </a:extLst>
            </p:cNvPr>
            <p:cNvGrpSpPr/>
            <p:nvPr/>
          </p:nvGrpSpPr>
          <p:grpSpPr>
            <a:xfrm>
              <a:off x="8405214" y="4537741"/>
              <a:ext cx="2343669" cy="1234427"/>
              <a:chOff x="330448" y="410078"/>
              <a:chExt cx="2343668" cy="2095342"/>
            </a:xfrm>
          </p:grpSpPr>
          <p:sp>
            <p:nvSpPr>
              <p:cNvPr id="73" name="Oval">
                <a:extLst>
                  <a:ext uri="{FF2B5EF4-FFF2-40B4-BE49-F238E27FC236}">
                    <a16:creationId xmlns:a16="http://schemas.microsoft.com/office/drawing/2014/main" id="{54032F09-EF44-4C4B-8B45-41F81C95EABE}"/>
                  </a:ext>
                </a:extLst>
              </p:cNvPr>
              <p:cNvSpPr/>
              <p:nvPr/>
            </p:nvSpPr>
            <p:spPr>
              <a:xfrm>
                <a:off x="330448" y="410078"/>
                <a:ext cx="2343668" cy="2095342"/>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p:sp>
            <p:nvSpPr>
              <p:cNvPr id="74" name="Features">
                <a:extLst>
                  <a:ext uri="{FF2B5EF4-FFF2-40B4-BE49-F238E27FC236}">
                    <a16:creationId xmlns:a16="http://schemas.microsoft.com/office/drawing/2014/main" id="{8262A0A6-6A21-406F-9815-11C0D99395B4}"/>
                  </a:ext>
                </a:extLst>
              </p:cNvPr>
              <p:cNvSpPr txBox="1"/>
              <p:nvPr/>
            </p:nvSpPr>
            <p:spPr>
              <a:xfrm>
                <a:off x="936698" y="539230"/>
                <a:ext cx="1006618" cy="6791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Features</a:t>
                </a:r>
              </a:p>
            </p:txBody>
          </p:sp>
        </p:grpSp>
        <p:sp>
          <p:nvSpPr>
            <p:cNvPr id="91" name="Extract">
              <a:extLst>
                <a:ext uri="{FF2B5EF4-FFF2-40B4-BE49-F238E27FC236}">
                  <a16:creationId xmlns:a16="http://schemas.microsoft.com/office/drawing/2014/main" id="{2045C4B1-AFA0-4954-9587-B4AE53163E67}"/>
                </a:ext>
              </a:extLst>
            </p:cNvPr>
            <p:cNvSpPr txBox="1"/>
            <p:nvPr/>
          </p:nvSpPr>
          <p:spPr>
            <a:xfrm>
              <a:off x="11327476" y="4496973"/>
              <a:ext cx="832083" cy="4001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2000" b="1">
                  <a:solidFill>
                    <a:srgbClr val="FFFFFF"/>
                  </a:solidFill>
                  <a:latin typeface="Arial"/>
                  <a:ea typeface="Arial"/>
                  <a:cs typeface="Arial"/>
                  <a:sym typeface="Arial"/>
                </a:defRPr>
              </a:lvl1pPr>
            </a:lstStyle>
            <a:p>
              <a:r>
                <a:rPr dirty="0">
                  <a:solidFill>
                    <a:srgbClr val="FFE699"/>
                  </a:solidFill>
                  <a:latin typeface="Calibri" panose="020F0502020204030204" pitchFamily="34" charset="0"/>
                  <a:cs typeface="Calibri" panose="020F0502020204030204" pitchFamily="34" charset="0"/>
                </a:rPr>
                <a:t>Extract</a:t>
              </a:r>
            </a:p>
          </p:txBody>
        </p:sp>
      </p:grpSp>
      <p:grpSp>
        <p:nvGrpSpPr>
          <p:cNvPr id="9" name="Group 8">
            <a:extLst>
              <a:ext uri="{FF2B5EF4-FFF2-40B4-BE49-F238E27FC236}">
                <a16:creationId xmlns:a16="http://schemas.microsoft.com/office/drawing/2014/main" id="{CEA3A891-7EAD-4E45-9B44-6F7103446755}"/>
              </a:ext>
            </a:extLst>
          </p:cNvPr>
          <p:cNvGrpSpPr/>
          <p:nvPr/>
        </p:nvGrpSpPr>
        <p:grpSpPr>
          <a:xfrm>
            <a:off x="6247364" y="3328633"/>
            <a:ext cx="3226821" cy="1631161"/>
            <a:chOff x="6333977" y="2923838"/>
            <a:chExt cx="3226821" cy="1631161"/>
          </a:xfrm>
        </p:grpSpPr>
        <p:sp>
          <p:nvSpPr>
            <p:cNvPr id="86" name="Line">
              <a:extLst>
                <a:ext uri="{FF2B5EF4-FFF2-40B4-BE49-F238E27FC236}">
                  <a16:creationId xmlns:a16="http://schemas.microsoft.com/office/drawing/2014/main" id="{2966C040-3994-46A5-A3EC-2E6F59302E83}"/>
                </a:ext>
              </a:extLst>
            </p:cNvPr>
            <p:cNvSpPr/>
            <p:nvPr/>
          </p:nvSpPr>
          <p:spPr>
            <a:xfrm rot="20536774" flipH="1">
              <a:off x="6333977" y="3342286"/>
              <a:ext cx="929452" cy="208662"/>
            </a:xfrm>
            <a:custGeom>
              <a:avLst/>
              <a:gdLst/>
              <a:ahLst/>
              <a:cxnLst>
                <a:cxn ang="0">
                  <a:pos x="wd2" y="hd2"/>
                </a:cxn>
                <a:cxn ang="5400000">
                  <a:pos x="wd2" y="hd2"/>
                </a:cxn>
                <a:cxn ang="10800000">
                  <a:pos x="wd2" y="hd2"/>
                </a:cxn>
                <a:cxn ang="16200000">
                  <a:pos x="wd2" y="hd2"/>
                </a:cxn>
              </a:cxnLst>
              <a:rect l="0" t="0" r="r" b="b"/>
              <a:pathLst>
                <a:path w="21600" h="18552" extrusionOk="0">
                  <a:moveTo>
                    <a:pt x="0" y="18552"/>
                  </a:moveTo>
                  <a:cubicBezTo>
                    <a:pt x="1982" y="9872"/>
                    <a:pt x="4636" y="3840"/>
                    <a:pt x="7576" y="1335"/>
                  </a:cubicBezTo>
                  <a:cubicBezTo>
                    <a:pt x="12721" y="-3048"/>
                    <a:pt x="18083" y="3535"/>
                    <a:pt x="21600" y="18552"/>
                  </a:cubicBezTo>
                </a:path>
              </a:pathLst>
            </a:custGeom>
            <a:ln w="38100">
              <a:solidFill>
                <a:schemeClr val="bg1"/>
              </a:solidFill>
              <a:headEnd type="none"/>
              <a:tailEnd type="stealth"/>
            </a:ln>
            <a:effectLst>
              <a:outerShdw blurRad="38100" dist="23000" dir="5400000" rotWithShape="0">
                <a:srgbClr val="000000">
                  <a:alpha val="35000"/>
                </a:srgbClr>
              </a:outerShdw>
            </a:effectLst>
          </p:spPr>
          <p:txBody>
            <a:bodyPr lIns="45718" tIns="45718" rIns="45718" bIns="45718"/>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C9753262-0173-4D7F-8547-A37F4C2C4045}"/>
                    </a:ext>
                  </a:extLst>
                </p:cNvPr>
                <p:cNvSpPr/>
                <p:nvPr/>
              </p:nvSpPr>
              <p:spPr>
                <a:xfrm>
                  <a:off x="7509531" y="3565191"/>
                  <a:ext cx="2051267" cy="400110"/>
                </a:xfrm>
                <a:prstGeom prst="rect">
                  <a:avLst/>
                </a:prstGeom>
              </p:spPr>
              <p:txBody>
                <a:bodyPr wrap="none">
                  <a:spAutoFit/>
                </a:bodyPr>
                <a:lstStyle/>
                <a:p>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87" name="Rectangle 86">
                  <a:extLst>
                    <a:ext uri="{FF2B5EF4-FFF2-40B4-BE49-F238E27FC236}">
                      <a16:creationId xmlns:a16="http://schemas.microsoft.com/office/drawing/2014/main" id="{C9753262-0173-4D7F-8547-A37F4C2C4045}"/>
                    </a:ext>
                  </a:extLst>
                </p:cNvPr>
                <p:cNvSpPr>
                  <a:spLocks noRot="1" noChangeAspect="1" noMove="1" noResize="1" noEditPoints="1" noAdjustHandles="1" noChangeArrowheads="1" noChangeShapeType="1" noTextEdit="1"/>
                </p:cNvSpPr>
                <p:nvPr/>
              </p:nvSpPr>
              <p:spPr>
                <a:xfrm>
                  <a:off x="7509531" y="3565191"/>
                  <a:ext cx="2051267" cy="400110"/>
                </a:xfrm>
                <a:prstGeom prst="rect">
                  <a:avLst/>
                </a:prstGeom>
                <a:blipFill>
                  <a:blip r:embed="rId8"/>
                  <a:stretch>
                    <a:fillRect l="-3704" t="-9091" r="-4321" b="-33333"/>
                  </a:stretch>
                </a:blipFill>
              </p:spPr>
              <p:txBody>
                <a:bodyPr/>
                <a:lstStyle/>
                <a:p>
                  <a:r>
                    <a:rPr lang="en-GB">
                      <a:noFill/>
                    </a:rPr>
                    <a:t> </a:t>
                  </a:r>
                </a:p>
              </p:txBody>
            </p:sp>
          </mc:Fallback>
        </mc:AlternateContent>
        <p:sp>
          <p:nvSpPr>
            <p:cNvPr id="88" name="TextBox 87">
              <a:extLst>
                <a:ext uri="{FF2B5EF4-FFF2-40B4-BE49-F238E27FC236}">
                  <a16:creationId xmlns:a16="http://schemas.microsoft.com/office/drawing/2014/main" id="{8C57472A-7D97-4816-8871-7D4EB72C1AD3}"/>
                </a:ext>
              </a:extLst>
            </p:cNvPr>
            <p:cNvSpPr txBox="1"/>
            <p:nvPr/>
          </p:nvSpPr>
          <p:spPr>
            <a:xfrm>
              <a:off x="6947733" y="3415010"/>
              <a:ext cx="755335" cy="707886"/>
            </a:xfrm>
            <a:prstGeom prst="rect">
              <a:avLst/>
            </a:prstGeom>
            <a:noFill/>
            <a:effectLst/>
          </p:spPr>
          <p:txBody>
            <a:bodyPr wrap="none" rtlCol="0">
              <a:spAutoFit/>
            </a:bodyPr>
            <a:lstStyle/>
            <a:p>
              <a:pPr algn="ctr"/>
              <a:r>
                <a:rPr lang="en-GB"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Input</a:t>
              </a:r>
            </a:p>
            <a:p>
              <a:pPr algn="ctr"/>
              <a:r>
                <a:rPr lang="en-GB"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Data</a:t>
              </a:r>
            </a:p>
          </p:txBody>
        </p:sp>
        <p:sp>
          <p:nvSpPr>
            <p:cNvPr id="89" name="Line">
              <a:extLst>
                <a:ext uri="{FF2B5EF4-FFF2-40B4-BE49-F238E27FC236}">
                  <a16:creationId xmlns:a16="http://schemas.microsoft.com/office/drawing/2014/main" id="{4C609003-152C-47DA-9E61-AFE02837CE16}"/>
                </a:ext>
              </a:extLst>
            </p:cNvPr>
            <p:cNvSpPr/>
            <p:nvPr/>
          </p:nvSpPr>
          <p:spPr>
            <a:xfrm rot="19306449" flipH="1">
              <a:off x="9232848" y="3952942"/>
              <a:ext cx="45719" cy="602057"/>
            </a:xfrm>
            <a:custGeom>
              <a:avLst/>
              <a:gdLst/>
              <a:ahLst/>
              <a:cxnLst>
                <a:cxn ang="0">
                  <a:pos x="wd2" y="hd2"/>
                </a:cxn>
                <a:cxn ang="5400000">
                  <a:pos x="wd2" y="hd2"/>
                </a:cxn>
                <a:cxn ang="10800000">
                  <a:pos x="wd2" y="hd2"/>
                </a:cxn>
                <a:cxn ang="16200000">
                  <a:pos x="wd2" y="hd2"/>
                </a:cxn>
              </a:cxnLst>
              <a:rect l="0" t="0" r="r" b="b"/>
              <a:pathLst>
                <a:path w="10446" h="20592" extrusionOk="0">
                  <a:moveTo>
                    <a:pt x="8492" y="20592"/>
                  </a:moveTo>
                  <a:cubicBezTo>
                    <a:pt x="-11154" y="19328"/>
                    <a:pt x="9283" y="-1008"/>
                    <a:pt x="10446" y="39"/>
                  </a:cubicBezTo>
                </a:path>
              </a:pathLst>
            </a:custGeom>
            <a:ln w="38100">
              <a:solidFill>
                <a:schemeClr val="bg1"/>
              </a:solidFill>
              <a:tailEnd type="stealth"/>
            </a:ln>
            <a:effectLst>
              <a:outerShdw blurRad="38100" dist="23000" dir="5400000" rotWithShape="0">
                <a:srgbClr val="000000">
                  <a:alpha val="35000"/>
                </a:srgbClr>
              </a:outerShdw>
            </a:effectLst>
          </p:spPr>
          <p:txBody>
            <a:bodyPr lIns="45718" tIns="45718" rIns="45718" bIns="45718"/>
            <a:lstStyle/>
            <a:p>
              <a:endParaRPr>
                <a:effectLst>
                  <a:outerShdw blurRad="50800" dist="38100" dir="2700000" algn="tl" rotWithShape="0">
                    <a:prstClr val="black">
                      <a:alpha val="40000"/>
                    </a:prstClr>
                  </a:outerShdw>
                </a:effectLst>
              </a:endParaRPr>
            </a:p>
          </p:txBody>
        </p:sp>
        <p:sp>
          <p:nvSpPr>
            <p:cNvPr id="93" name="Extract">
              <a:extLst>
                <a:ext uri="{FF2B5EF4-FFF2-40B4-BE49-F238E27FC236}">
                  <a16:creationId xmlns:a16="http://schemas.microsoft.com/office/drawing/2014/main" id="{B28CF763-D5BB-4B38-A6F0-73C26DAE4C8D}"/>
                </a:ext>
              </a:extLst>
            </p:cNvPr>
            <p:cNvSpPr txBox="1"/>
            <p:nvPr/>
          </p:nvSpPr>
          <p:spPr>
            <a:xfrm>
              <a:off x="6548478" y="2923838"/>
              <a:ext cx="842855" cy="4001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000" b="1">
                  <a:solidFill>
                    <a:srgbClr val="FFFFFF"/>
                  </a:solidFill>
                  <a:latin typeface="Arial"/>
                  <a:ea typeface="Arial"/>
                  <a:cs typeface="Arial"/>
                  <a:sym typeface="Arial"/>
                </a:defRPr>
              </a:lvl1pPr>
            </a:lstStyle>
            <a:p>
              <a:r>
                <a:rPr lang="en-GB" dirty="0">
                  <a:solidFill>
                    <a:srgbClr val="FFE699"/>
                  </a:solidFill>
                  <a:latin typeface="Calibri" panose="020F0502020204030204" pitchFamily="34" charset="0"/>
                  <a:cs typeface="Calibri" panose="020F0502020204030204" pitchFamily="34" charset="0"/>
                </a:rPr>
                <a:t>Predict</a:t>
              </a:r>
              <a:endParaRPr dirty="0">
                <a:solidFill>
                  <a:srgbClr val="FFE699"/>
                </a:solidFill>
                <a:latin typeface="Calibri" panose="020F0502020204030204" pitchFamily="34" charset="0"/>
                <a:cs typeface="Calibri" panose="020F0502020204030204" pitchFamily="34" charset="0"/>
              </a:endParaRPr>
            </a:p>
          </p:txBody>
        </p:sp>
      </p:grpSp>
      <p:grpSp>
        <p:nvGrpSpPr>
          <p:cNvPr id="10" name="Group 9">
            <a:extLst>
              <a:ext uri="{FF2B5EF4-FFF2-40B4-BE49-F238E27FC236}">
                <a16:creationId xmlns:a16="http://schemas.microsoft.com/office/drawing/2014/main" id="{740F2EFA-9AAC-0A45-8BCC-26E9CC751E61}"/>
              </a:ext>
            </a:extLst>
          </p:cNvPr>
          <p:cNvGrpSpPr/>
          <p:nvPr/>
        </p:nvGrpSpPr>
        <p:grpSpPr>
          <a:xfrm>
            <a:off x="3640036" y="5188748"/>
            <a:ext cx="4185268" cy="822931"/>
            <a:chOff x="3726649" y="4783953"/>
            <a:chExt cx="4185268" cy="822931"/>
          </a:xfrm>
        </p:grpSpPr>
        <p:sp>
          <p:nvSpPr>
            <p:cNvPr id="4" name="Arrow: Right 3">
              <a:extLst>
                <a:ext uri="{FF2B5EF4-FFF2-40B4-BE49-F238E27FC236}">
                  <a16:creationId xmlns:a16="http://schemas.microsoft.com/office/drawing/2014/main" id="{E219939A-9411-4FE5-B6D1-06DB09D15EEA}"/>
                </a:ext>
              </a:extLst>
            </p:cNvPr>
            <p:cNvSpPr/>
            <p:nvPr/>
          </p:nvSpPr>
          <p:spPr>
            <a:xfrm rot="5400000">
              <a:off x="5866429" y="4591147"/>
              <a:ext cx="318188" cy="703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ammals">
              <a:extLst>
                <a:ext uri="{FF2B5EF4-FFF2-40B4-BE49-F238E27FC236}">
                  <a16:creationId xmlns:a16="http://schemas.microsoft.com/office/drawing/2014/main" id="{1D393A2D-92E2-4873-BF0B-416D0EEB132C}"/>
                </a:ext>
              </a:extLst>
            </p:cNvPr>
            <p:cNvSpPr txBox="1"/>
            <p:nvPr/>
          </p:nvSpPr>
          <p:spPr>
            <a:xfrm>
              <a:off x="3726649" y="5205284"/>
              <a:ext cx="1617282" cy="40010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Predictions</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1AC9565-E53B-4C46-B139-79C74149954C}"/>
                    </a:ext>
                  </a:extLst>
                </p:cNvPr>
                <p:cNvSpPr/>
                <p:nvPr/>
              </p:nvSpPr>
              <p:spPr>
                <a:xfrm>
                  <a:off x="5103007" y="5206774"/>
                  <a:ext cx="2808910" cy="400110"/>
                </a:xfrm>
                <a:prstGeom prst="rect">
                  <a:avLst/>
                </a:prstGeom>
              </p:spPr>
              <p:txBody>
                <a:bodyPr wrap="none">
                  <a:spAutoFit/>
                </a:bodyPr>
                <a:lstStyle/>
                <a:p>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r>
                    <a:rPr lang="en-GB" sz="2000" dirty="0">
                      <a:solidFill>
                        <a:schemeClr val="bg1"/>
                      </a:solidFill>
                      <a:effectLst>
                        <a:outerShdw blurRad="50800" dist="38100" dir="2700000" algn="tl" rotWithShape="0">
                          <a:prstClr val="black">
                            <a:alpha val="40000"/>
                          </a:prstClr>
                        </a:outerShdw>
                      </a:effectLst>
                      <a:cs typeface="Times New Roman" panose="02020603050405020304" pitchFamily="18" charset="0"/>
                    </a:rPr>
                    <a:t> </a:t>
                  </a:r>
                  <a14:m>
                    <m:oMath xmlns:m="http://schemas.openxmlformats.org/officeDocument/2006/math">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i="1">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 </a:t>
                  </a:r>
                  <a14:m>
                    <m:oMath xmlns:m="http://schemas.openxmlformats.org/officeDocument/2006/math">
                      <m:r>
                        <a:rPr lang="en-GB" sz="200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m:rPr>
                          <m:nor/>
                        </m:rPr>
                        <a:rPr lang="en-GB" sz="20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m:t>,</m:t>
                      </m:r>
                      <m:r>
                        <m:rPr>
                          <m:nor/>
                        </m:rPr>
                        <a:rPr lang="en-GB" sz="2000" b="0" i="0" smtClean="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m:t> </m:t>
                      </m:r>
                      <m:sSub>
                        <m:sSubPr>
                          <m:ctrlPr>
                            <a:rPr lang="en-GB" sz="200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GB" sz="2000" i="1">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𝑦</m:t>
                          </m:r>
                        </m:e>
                        <m:sub>
                          <m:r>
                            <a:rPr lang="en-GB" sz="2000" b="0" i="1" smtClean="0">
                              <a:solidFill>
                                <a:srgbClr val="FFE69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𝑛</m:t>
                          </m:r>
                        </m:sub>
                      </m:sSub>
                      <m:r>
                        <a:rPr lang="en-GB" sz="20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a14:m>
                  <a:r>
                    <a:rPr lang="en-GB" sz="20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t>
                  </a:r>
                </a:p>
              </p:txBody>
            </p:sp>
          </mc:Choice>
          <mc:Fallback xmlns="">
            <p:sp>
              <p:nvSpPr>
                <p:cNvPr id="94" name="Rectangle 93">
                  <a:extLst>
                    <a:ext uri="{FF2B5EF4-FFF2-40B4-BE49-F238E27FC236}">
                      <a16:creationId xmlns:a16="http://schemas.microsoft.com/office/drawing/2014/main" id="{31AC9565-E53B-4C46-B139-79C74149954C}"/>
                    </a:ext>
                  </a:extLst>
                </p:cNvPr>
                <p:cNvSpPr>
                  <a:spLocks noRot="1" noChangeAspect="1" noMove="1" noResize="1" noEditPoints="1" noAdjustHandles="1" noChangeArrowheads="1" noChangeShapeType="1" noTextEdit="1"/>
                </p:cNvSpPr>
                <p:nvPr/>
              </p:nvSpPr>
              <p:spPr>
                <a:xfrm>
                  <a:off x="5103007" y="5206774"/>
                  <a:ext cx="2808910" cy="400110"/>
                </a:xfrm>
                <a:prstGeom prst="rect">
                  <a:avLst/>
                </a:prstGeom>
                <a:blipFill>
                  <a:blip r:embed="rId9"/>
                  <a:stretch>
                    <a:fillRect l="-2703" t="-12500" r="-2703" b="-34375"/>
                  </a:stretch>
                </a:blipFill>
              </p:spPr>
              <p:txBody>
                <a:bodyPr/>
                <a:lstStyle/>
                <a:p>
                  <a:r>
                    <a:rPr lang="en-GB">
                      <a:noFill/>
                    </a:rPr>
                    <a:t> </a:t>
                  </a:r>
                </a:p>
              </p:txBody>
            </p:sp>
          </mc:Fallback>
        </mc:AlternateContent>
      </p:grpSp>
      <p:sp>
        <p:nvSpPr>
          <p:cNvPr id="68" name="Title 1">
            <a:extLst>
              <a:ext uri="{FF2B5EF4-FFF2-40B4-BE49-F238E27FC236}">
                <a16:creationId xmlns:a16="http://schemas.microsoft.com/office/drawing/2014/main" id="{A819FCFC-BCB9-1244-A42D-D90A6582B089}"/>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Classification Process</a:t>
            </a:r>
          </a:p>
        </p:txBody>
      </p:sp>
      <p:grpSp>
        <p:nvGrpSpPr>
          <p:cNvPr id="15" name="Group 14">
            <a:extLst>
              <a:ext uri="{FF2B5EF4-FFF2-40B4-BE49-F238E27FC236}">
                <a16:creationId xmlns:a16="http://schemas.microsoft.com/office/drawing/2014/main" id="{087F66D2-84AB-B249-87C9-C892ACD443F4}"/>
              </a:ext>
            </a:extLst>
          </p:cNvPr>
          <p:cNvGrpSpPr/>
          <p:nvPr/>
        </p:nvGrpSpPr>
        <p:grpSpPr>
          <a:xfrm>
            <a:off x="189072" y="1251579"/>
            <a:ext cx="2079918" cy="3110801"/>
            <a:chOff x="189072" y="1251579"/>
            <a:chExt cx="2079918" cy="3110801"/>
          </a:xfrm>
        </p:grpSpPr>
        <p:sp>
          <p:nvSpPr>
            <p:cNvPr id="28" name="Oval">
              <a:extLst>
                <a:ext uri="{FF2B5EF4-FFF2-40B4-BE49-F238E27FC236}">
                  <a16:creationId xmlns:a16="http://schemas.microsoft.com/office/drawing/2014/main" id="{F27DCA6A-4006-4179-ADAC-9686F727FEC7}"/>
                </a:ext>
              </a:extLst>
            </p:cNvPr>
            <p:cNvSpPr/>
            <p:nvPr/>
          </p:nvSpPr>
          <p:spPr>
            <a:xfrm>
              <a:off x="189072" y="1834770"/>
              <a:ext cx="2079918" cy="2527610"/>
            </a:xfrm>
            <a:prstGeom prst="ellipse">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C0760E-74A1-4F92-9F6A-099EF25B95AB}"/>
                    </a:ext>
                  </a:extLst>
                </p:cNvPr>
                <p:cNvSpPr txBox="1"/>
                <p:nvPr/>
              </p:nvSpPr>
              <p:spPr>
                <a:xfrm>
                  <a:off x="1037637" y="1251579"/>
                  <a:ext cx="4219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𝐸</m:t>
                        </m:r>
                      </m:oMath>
                    </m:oMathPara>
                  </a14:m>
                  <a:endParaRPr lang="en-GB" sz="36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50" name="TextBox 49">
                  <a:extLst>
                    <a:ext uri="{FF2B5EF4-FFF2-40B4-BE49-F238E27FC236}">
                      <a16:creationId xmlns:a16="http://schemas.microsoft.com/office/drawing/2014/main" id="{F8C0760E-74A1-4F92-9F6A-099EF25B95AB}"/>
                    </a:ext>
                  </a:extLst>
                </p:cNvPr>
                <p:cNvSpPr txBox="1">
                  <a:spLocks noRot="1" noChangeAspect="1" noMove="1" noResize="1" noEditPoints="1" noAdjustHandles="1" noChangeArrowheads="1" noChangeShapeType="1" noTextEdit="1"/>
                </p:cNvSpPr>
                <p:nvPr/>
              </p:nvSpPr>
              <p:spPr>
                <a:xfrm>
                  <a:off x="1037637" y="1251579"/>
                  <a:ext cx="421974" cy="553998"/>
                </a:xfrm>
                <a:prstGeom prst="rect">
                  <a:avLst/>
                </a:prstGeom>
                <a:blipFill>
                  <a:blip r:embed="rId10"/>
                  <a:stretch>
                    <a:fillRect l="-26471" r="-29412" b="-15556"/>
                  </a:stretch>
                </a:blipFill>
              </p:spPr>
              <p:txBody>
                <a:bodyPr/>
                <a:lstStyle/>
                <a:p>
                  <a:r>
                    <a:rPr lang="en-GB">
                      <a:noFill/>
                    </a:rPr>
                    <a:t> </a:t>
                  </a:r>
                </a:p>
              </p:txBody>
            </p:sp>
          </mc:Fallback>
        </mc:AlternateContent>
        <p:pic>
          <p:nvPicPr>
            <p:cNvPr id="71" name="Picture 70">
              <a:extLst>
                <a:ext uri="{FF2B5EF4-FFF2-40B4-BE49-F238E27FC236}">
                  <a16:creationId xmlns:a16="http://schemas.microsoft.com/office/drawing/2014/main" id="{DAB275D4-69F0-B941-91A3-92819E2772D5}"/>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Lst>
            </a:blip>
            <a:srcRect l="59096"/>
            <a:stretch/>
          </p:blipFill>
          <p:spPr>
            <a:xfrm>
              <a:off x="413593" y="3013767"/>
              <a:ext cx="946864" cy="675060"/>
            </a:xfrm>
            <a:prstGeom prst="rect">
              <a:avLst/>
            </a:prstGeom>
          </p:spPr>
        </p:pic>
        <p:pic>
          <p:nvPicPr>
            <p:cNvPr id="96" name="Picture 95">
              <a:extLst>
                <a:ext uri="{FF2B5EF4-FFF2-40B4-BE49-F238E27FC236}">
                  <a16:creationId xmlns:a16="http://schemas.microsoft.com/office/drawing/2014/main" id="{38961A10-5569-4147-AEA1-8692CBA13427}"/>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Lst>
            </a:blip>
            <a:srcRect r="59096"/>
            <a:stretch/>
          </p:blipFill>
          <p:spPr>
            <a:xfrm>
              <a:off x="614545" y="2049458"/>
              <a:ext cx="1075530" cy="766792"/>
            </a:xfrm>
            <a:prstGeom prst="rect">
              <a:avLst/>
            </a:prstGeom>
          </p:spPr>
        </p:pic>
        <p:pic>
          <p:nvPicPr>
            <p:cNvPr id="97" name="Picture 96">
              <a:extLst>
                <a:ext uri="{FF2B5EF4-FFF2-40B4-BE49-F238E27FC236}">
                  <a16:creationId xmlns:a16="http://schemas.microsoft.com/office/drawing/2014/main" id="{1682F29F-B189-4245-966F-BAC8A58C4438}"/>
                </a:ext>
              </a:extLst>
            </p:cNvPr>
            <p:cNvPicPr>
              <a:picLocks noChangeAspect="1"/>
            </p:cNvPicPr>
            <p:nvPr/>
          </p:nvPicPr>
          <p:blipFill rotWithShape="1">
            <a:blip r:embed="rId12">
              <a:extLst>
                <a:ext uri="{28A0092B-C50C-407E-A947-70E740481C1C}">
                  <a14:useLocalDpi xmlns:a14="http://schemas.microsoft.com/office/drawing/2010/main" val="0"/>
                </a:ext>
              </a:extLst>
            </a:blip>
            <a:srcRect l="16959" r="65591" b="76905"/>
            <a:stretch/>
          </p:blipFill>
          <p:spPr>
            <a:xfrm>
              <a:off x="1402590" y="2581515"/>
              <a:ext cx="758561" cy="844336"/>
            </a:xfrm>
            <a:prstGeom prst="rect">
              <a:avLst/>
            </a:prstGeom>
          </p:spPr>
        </p:pic>
      </p:grpSp>
      <p:grpSp>
        <p:nvGrpSpPr>
          <p:cNvPr id="16" name="Group 15">
            <a:extLst>
              <a:ext uri="{FF2B5EF4-FFF2-40B4-BE49-F238E27FC236}">
                <a16:creationId xmlns:a16="http://schemas.microsoft.com/office/drawing/2014/main" id="{55C19110-79CD-2540-B85D-5C1D18FD4309}"/>
              </a:ext>
            </a:extLst>
          </p:cNvPr>
          <p:cNvGrpSpPr/>
          <p:nvPr/>
        </p:nvGrpSpPr>
        <p:grpSpPr>
          <a:xfrm>
            <a:off x="10160281" y="2365713"/>
            <a:ext cx="1678074" cy="2347758"/>
            <a:chOff x="10160281" y="2365713"/>
            <a:chExt cx="1678074" cy="2347758"/>
          </a:xfrm>
        </p:grpSpPr>
        <p:grpSp>
          <p:nvGrpSpPr>
            <p:cNvPr id="14" name="Group 13">
              <a:extLst>
                <a:ext uri="{FF2B5EF4-FFF2-40B4-BE49-F238E27FC236}">
                  <a16:creationId xmlns:a16="http://schemas.microsoft.com/office/drawing/2014/main" id="{7B369573-7A88-5940-8C53-C88A9422121C}"/>
                </a:ext>
              </a:extLst>
            </p:cNvPr>
            <p:cNvGrpSpPr/>
            <p:nvPr/>
          </p:nvGrpSpPr>
          <p:grpSpPr>
            <a:xfrm>
              <a:off x="10160281" y="2365713"/>
              <a:ext cx="1678074" cy="2347758"/>
              <a:chOff x="10246894" y="1960918"/>
              <a:chExt cx="1678074" cy="2347758"/>
            </a:xfrm>
          </p:grpSpPr>
          <p:sp>
            <p:nvSpPr>
              <p:cNvPr id="78" name="Oval">
                <a:extLst>
                  <a:ext uri="{FF2B5EF4-FFF2-40B4-BE49-F238E27FC236}">
                    <a16:creationId xmlns:a16="http://schemas.microsoft.com/office/drawing/2014/main" id="{8358E76E-8811-46C3-802F-50EC7AFB03AC}"/>
                  </a:ext>
                </a:extLst>
              </p:cNvPr>
              <p:cNvSpPr/>
              <p:nvPr/>
            </p:nvSpPr>
            <p:spPr>
              <a:xfrm>
                <a:off x="10246894" y="2533828"/>
                <a:ext cx="1678074" cy="1774848"/>
              </a:xfrm>
              <a:prstGeom prst="ellipse">
                <a:avLst/>
              </a:prstGeom>
              <a:noFill/>
              <a:ln w="25400" cap="flat">
                <a:solidFill>
                  <a:schemeClr val="bg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effectLst>
                    <a:outerShdw blurRad="50800" dist="38100" dir="2700000" algn="tl" rotWithShape="0">
                      <a:prstClr val="black">
                        <a:alpha val="40000"/>
                      </a:prstClr>
                    </a:outerShdw>
                  </a:effectLst>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878F35C-8685-4C7D-87AC-43841E1EA9A9}"/>
                      </a:ext>
                    </a:extLst>
                  </p:cNvPr>
                  <p:cNvSpPr txBox="1"/>
                  <p:nvPr/>
                </p:nvSpPr>
                <p:spPr>
                  <a:xfrm>
                    <a:off x="10939033" y="1960918"/>
                    <a:ext cx="3109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rPr>
                            <m:t>?</m:t>
                          </m:r>
                        </m:oMath>
                      </m:oMathPara>
                    </a14:m>
                    <a:endParaRPr lang="en-GB" sz="360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85" name="TextBox 84">
                    <a:extLst>
                      <a:ext uri="{FF2B5EF4-FFF2-40B4-BE49-F238E27FC236}">
                        <a16:creationId xmlns:a16="http://schemas.microsoft.com/office/drawing/2014/main" id="{5878F35C-8685-4C7D-87AC-43841E1EA9A9}"/>
                      </a:ext>
                    </a:extLst>
                  </p:cNvPr>
                  <p:cNvSpPr txBox="1">
                    <a:spLocks noRot="1" noChangeAspect="1" noMove="1" noResize="1" noEditPoints="1" noAdjustHandles="1" noChangeArrowheads="1" noChangeShapeType="1" noTextEdit="1"/>
                  </p:cNvSpPr>
                  <p:nvPr/>
                </p:nvSpPr>
                <p:spPr>
                  <a:xfrm>
                    <a:off x="10939033" y="1960918"/>
                    <a:ext cx="310983" cy="553998"/>
                  </a:xfrm>
                  <a:prstGeom prst="rect">
                    <a:avLst/>
                  </a:prstGeom>
                  <a:blipFill>
                    <a:blip r:embed="rId15"/>
                    <a:stretch>
                      <a:fillRect l="-30769" r="-42308" b="-15556"/>
                    </a:stretch>
                  </a:blipFill>
                </p:spPr>
                <p:txBody>
                  <a:bodyPr/>
                  <a:lstStyle/>
                  <a:p>
                    <a:r>
                      <a:rPr lang="en-US">
                        <a:noFill/>
                      </a:rPr>
                      <a:t> </a:t>
                    </a:r>
                  </a:p>
                </p:txBody>
              </p:sp>
            </mc:Fallback>
          </mc:AlternateContent>
        </p:grpSp>
        <p:sp>
          <p:nvSpPr>
            <p:cNvPr id="30" name="Freeform 29">
              <a:extLst>
                <a:ext uri="{FF2B5EF4-FFF2-40B4-BE49-F238E27FC236}">
                  <a16:creationId xmlns:a16="http://schemas.microsoft.com/office/drawing/2014/main" id="{AB6BEDE5-90B9-2744-9962-127FB858B90F}"/>
                </a:ext>
              </a:extLst>
            </p:cNvPr>
            <p:cNvSpPr/>
            <p:nvPr/>
          </p:nvSpPr>
          <p:spPr>
            <a:xfrm>
              <a:off x="10306887" y="3177717"/>
              <a:ext cx="1402048" cy="494270"/>
            </a:xfrm>
            <a:custGeom>
              <a:avLst/>
              <a:gdLst>
                <a:gd name="connsiteX0" fmla="*/ 0 w 1433384"/>
                <a:gd name="connsiteY0" fmla="*/ 543698 h 543698"/>
                <a:gd name="connsiteX1" fmla="*/ 98854 w 1433384"/>
                <a:gd name="connsiteY1" fmla="*/ 321276 h 543698"/>
                <a:gd name="connsiteX2" fmla="*/ 131805 w 1433384"/>
                <a:gd name="connsiteY2" fmla="*/ 420130 h 543698"/>
                <a:gd name="connsiteX3" fmla="*/ 214184 w 1433384"/>
                <a:gd name="connsiteY3" fmla="*/ 205946 h 543698"/>
                <a:gd name="connsiteX4" fmla="*/ 238897 w 1433384"/>
                <a:gd name="connsiteY4" fmla="*/ 370703 h 543698"/>
                <a:gd name="connsiteX5" fmla="*/ 362465 w 1433384"/>
                <a:gd name="connsiteY5" fmla="*/ 214184 h 543698"/>
                <a:gd name="connsiteX6" fmla="*/ 444843 w 1433384"/>
                <a:gd name="connsiteY6" fmla="*/ 370703 h 543698"/>
                <a:gd name="connsiteX7" fmla="*/ 469557 w 1433384"/>
                <a:gd name="connsiteY7" fmla="*/ 82379 h 543698"/>
                <a:gd name="connsiteX8" fmla="*/ 568411 w 1433384"/>
                <a:gd name="connsiteY8" fmla="*/ 296563 h 543698"/>
                <a:gd name="connsiteX9" fmla="*/ 667265 w 1433384"/>
                <a:gd name="connsiteY9" fmla="*/ 98855 h 543698"/>
                <a:gd name="connsiteX10" fmla="*/ 741405 w 1433384"/>
                <a:gd name="connsiteY10" fmla="*/ 280087 h 543698"/>
                <a:gd name="connsiteX11" fmla="*/ 873211 w 1433384"/>
                <a:gd name="connsiteY11" fmla="*/ 0 h 543698"/>
                <a:gd name="connsiteX12" fmla="*/ 922638 w 1433384"/>
                <a:gd name="connsiteY12" fmla="*/ 197709 h 543698"/>
                <a:gd name="connsiteX13" fmla="*/ 1029730 w 1433384"/>
                <a:gd name="connsiteY13" fmla="*/ 296563 h 543698"/>
                <a:gd name="connsiteX14" fmla="*/ 1070919 w 1433384"/>
                <a:gd name="connsiteY14" fmla="*/ 197709 h 543698"/>
                <a:gd name="connsiteX15" fmla="*/ 1128584 w 1433384"/>
                <a:gd name="connsiteY15" fmla="*/ 313038 h 543698"/>
                <a:gd name="connsiteX16" fmla="*/ 1359243 w 1433384"/>
                <a:gd name="connsiteY16" fmla="*/ 345990 h 543698"/>
                <a:gd name="connsiteX17" fmla="*/ 1433384 w 1433384"/>
                <a:gd name="connsiteY17" fmla="*/ 518984 h 54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3384" h="543698">
                  <a:moveTo>
                    <a:pt x="0" y="543698"/>
                  </a:moveTo>
                  <a:lnTo>
                    <a:pt x="98854" y="321276"/>
                  </a:lnTo>
                  <a:lnTo>
                    <a:pt x="131805" y="420130"/>
                  </a:lnTo>
                  <a:lnTo>
                    <a:pt x="214184" y="205946"/>
                  </a:lnTo>
                  <a:lnTo>
                    <a:pt x="238897" y="370703"/>
                  </a:lnTo>
                  <a:lnTo>
                    <a:pt x="362465" y="214184"/>
                  </a:lnTo>
                  <a:lnTo>
                    <a:pt x="444843" y="370703"/>
                  </a:lnTo>
                  <a:lnTo>
                    <a:pt x="469557" y="82379"/>
                  </a:lnTo>
                  <a:lnTo>
                    <a:pt x="568411" y="296563"/>
                  </a:lnTo>
                  <a:lnTo>
                    <a:pt x="667265" y="98855"/>
                  </a:lnTo>
                  <a:lnTo>
                    <a:pt x="741405" y="280087"/>
                  </a:lnTo>
                  <a:lnTo>
                    <a:pt x="873211" y="0"/>
                  </a:lnTo>
                  <a:lnTo>
                    <a:pt x="922638" y="197709"/>
                  </a:lnTo>
                  <a:lnTo>
                    <a:pt x="1029730" y="296563"/>
                  </a:lnTo>
                  <a:lnTo>
                    <a:pt x="1070919" y="197709"/>
                  </a:lnTo>
                  <a:lnTo>
                    <a:pt x="1128584" y="313038"/>
                  </a:lnTo>
                  <a:lnTo>
                    <a:pt x="1359243" y="345990"/>
                  </a:lnTo>
                  <a:lnTo>
                    <a:pt x="1433384" y="518984"/>
                  </a:lnTo>
                </a:path>
              </a:pathLst>
            </a:cu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31" name="Freeform 30">
              <a:extLst>
                <a:ext uri="{FF2B5EF4-FFF2-40B4-BE49-F238E27FC236}">
                  <a16:creationId xmlns:a16="http://schemas.microsoft.com/office/drawing/2014/main" id="{AAE76E25-8202-D648-98B0-817BDB56A105}"/>
                </a:ext>
              </a:extLst>
            </p:cNvPr>
            <p:cNvSpPr/>
            <p:nvPr/>
          </p:nvSpPr>
          <p:spPr>
            <a:xfrm>
              <a:off x="10425808" y="3701601"/>
              <a:ext cx="1147020" cy="653303"/>
            </a:xfrm>
            <a:custGeom>
              <a:avLst/>
              <a:gdLst>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856735 w 1474573"/>
                <a:gd name="connsiteY14" fmla="*/ 288324 h 955589"/>
                <a:gd name="connsiteX15" fmla="*/ 906162 w 1474573"/>
                <a:gd name="connsiteY15" fmla="*/ 477794 h 955589"/>
                <a:gd name="connsiteX16" fmla="*/ 939114 w 1474573"/>
                <a:gd name="connsiteY16" fmla="*/ 642551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06162 w 1474573"/>
                <a:gd name="connsiteY15" fmla="*/ 477794 h 955589"/>
                <a:gd name="connsiteX16" fmla="*/ 939114 w 1474573"/>
                <a:gd name="connsiteY16" fmla="*/ 642551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30876 w 1474573"/>
                <a:gd name="connsiteY15" fmla="*/ 486032 h 955589"/>
                <a:gd name="connsiteX16" fmla="*/ 939114 w 1474573"/>
                <a:gd name="connsiteY16" fmla="*/ 642551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30876 w 1474573"/>
                <a:gd name="connsiteY15" fmla="*/ 486032 h 955589"/>
                <a:gd name="connsiteX16" fmla="*/ 980303 w 1474573"/>
                <a:gd name="connsiteY16" fmla="*/ 650789 h 955589"/>
                <a:gd name="connsiteX17" fmla="*/ 963827 w 1474573"/>
                <a:gd name="connsiteY17" fmla="*/ 840259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 name="connsiteX0" fmla="*/ 0 w 1474573"/>
                <a:gd name="connsiteY0" fmla="*/ 955589 h 955589"/>
                <a:gd name="connsiteX1" fmla="*/ 82379 w 1474573"/>
                <a:gd name="connsiteY1" fmla="*/ 856735 h 955589"/>
                <a:gd name="connsiteX2" fmla="*/ 131806 w 1474573"/>
                <a:gd name="connsiteY2" fmla="*/ 947351 h 955589"/>
                <a:gd name="connsiteX3" fmla="*/ 214184 w 1474573"/>
                <a:gd name="connsiteY3" fmla="*/ 832021 h 955589"/>
                <a:gd name="connsiteX4" fmla="*/ 247135 w 1474573"/>
                <a:gd name="connsiteY4" fmla="*/ 939113 h 955589"/>
                <a:gd name="connsiteX5" fmla="*/ 345989 w 1474573"/>
                <a:gd name="connsiteY5" fmla="*/ 774357 h 955589"/>
                <a:gd name="connsiteX6" fmla="*/ 378941 w 1474573"/>
                <a:gd name="connsiteY6" fmla="*/ 881448 h 955589"/>
                <a:gd name="connsiteX7" fmla="*/ 527222 w 1474573"/>
                <a:gd name="connsiteY7" fmla="*/ 560173 h 955589"/>
                <a:gd name="connsiteX8" fmla="*/ 551935 w 1474573"/>
                <a:gd name="connsiteY8" fmla="*/ 683740 h 955589"/>
                <a:gd name="connsiteX9" fmla="*/ 650789 w 1474573"/>
                <a:gd name="connsiteY9" fmla="*/ 716692 h 955589"/>
                <a:gd name="connsiteX10" fmla="*/ 700216 w 1474573"/>
                <a:gd name="connsiteY10" fmla="*/ 856735 h 955589"/>
                <a:gd name="connsiteX11" fmla="*/ 774357 w 1474573"/>
                <a:gd name="connsiteY11" fmla="*/ 576648 h 955589"/>
                <a:gd name="connsiteX12" fmla="*/ 790833 w 1474573"/>
                <a:gd name="connsiteY12" fmla="*/ 214184 h 955589"/>
                <a:gd name="connsiteX13" fmla="*/ 873211 w 1474573"/>
                <a:gd name="connsiteY13" fmla="*/ 0 h 955589"/>
                <a:gd name="connsiteX14" fmla="*/ 914400 w 1474573"/>
                <a:gd name="connsiteY14" fmla="*/ 296562 h 955589"/>
                <a:gd name="connsiteX15" fmla="*/ 930876 w 1474573"/>
                <a:gd name="connsiteY15" fmla="*/ 486032 h 955589"/>
                <a:gd name="connsiteX16" fmla="*/ 980303 w 1474573"/>
                <a:gd name="connsiteY16" fmla="*/ 650789 h 955589"/>
                <a:gd name="connsiteX17" fmla="*/ 1070919 w 1474573"/>
                <a:gd name="connsiteY17" fmla="*/ 848497 h 955589"/>
                <a:gd name="connsiteX18" fmla="*/ 1112108 w 1474573"/>
                <a:gd name="connsiteY18" fmla="*/ 642551 h 955589"/>
                <a:gd name="connsiteX19" fmla="*/ 1153298 w 1474573"/>
                <a:gd name="connsiteY19" fmla="*/ 766119 h 955589"/>
                <a:gd name="connsiteX20" fmla="*/ 1285103 w 1474573"/>
                <a:gd name="connsiteY20" fmla="*/ 716692 h 955589"/>
                <a:gd name="connsiteX21" fmla="*/ 1318054 w 1474573"/>
                <a:gd name="connsiteY21" fmla="*/ 790832 h 955589"/>
                <a:gd name="connsiteX22" fmla="*/ 1326292 w 1474573"/>
                <a:gd name="connsiteY22" fmla="*/ 864973 h 955589"/>
                <a:gd name="connsiteX23" fmla="*/ 1425146 w 1474573"/>
                <a:gd name="connsiteY23" fmla="*/ 799070 h 955589"/>
                <a:gd name="connsiteX24" fmla="*/ 1474573 w 1474573"/>
                <a:gd name="connsiteY24" fmla="*/ 864973 h 955589"/>
                <a:gd name="connsiteX25" fmla="*/ 1474573 w 1474573"/>
                <a:gd name="connsiteY25" fmla="*/ 864973 h 955589"/>
                <a:gd name="connsiteX26" fmla="*/ 1474573 w 1474573"/>
                <a:gd name="connsiteY26" fmla="*/ 864973 h 95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4573" h="955589">
                  <a:moveTo>
                    <a:pt x="0" y="955589"/>
                  </a:moveTo>
                  <a:lnTo>
                    <a:pt x="82379" y="856735"/>
                  </a:lnTo>
                  <a:lnTo>
                    <a:pt x="131806" y="947351"/>
                  </a:lnTo>
                  <a:lnTo>
                    <a:pt x="214184" y="832021"/>
                  </a:lnTo>
                  <a:lnTo>
                    <a:pt x="247135" y="939113"/>
                  </a:lnTo>
                  <a:lnTo>
                    <a:pt x="345989" y="774357"/>
                  </a:lnTo>
                  <a:lnTo>
                    <a:pt x="378941" y="881448"/>
                  </a:lnTo>
                  <a:lnTo>
                    <a:pt x="527222" y="560173"/>
                  </a:lnTo>
                  <a:lnTo>
                    <a:pt x="551935" y="683740"/>
                  </a:lnTo>
                  <a:lnTo>
                    <a:pt x="650789" y="716692"/>
                  </a:lnTo>
                  <a:lnTo>
                    <a:pt x="700216" y="856735"/>
                  </a:lnTo>
                  <a:lnTo>
                    <a:pt x="774357" y="576648"/>
                  </a:lnTo>
                  <a:lnTo>
                    <a:pt x="790833" y="214184"/>
                  </a:lnTo>
                  <a:lnTo>
                    <a:pt x="873211" y="0"/>
                  </a:lnTo>
                  <a:lnTo>
                    <a:pt x="914400" y="296562"/>
                  </a:lnTo>
                  <a:lnTo>
                    <a:pt x="930876" y="486032"/>
                  </a:lnTo>
                  <a:lnTo>
                    <a:pt x="980303" y="650789"/>
                  </a:lnTo>
                  <a:lnTo>
                    <a:pt x="1070919" y="848497"/>
                  </a:lnTo>
                  <a:lnTo>
                    <a:pt x="1112108" y="642551"/>
                  </a:lnTo>
                  <a:lnTo>
                    <a:pt x="1153298" y="766119"/>
                  </a:lnTo>
                  <a:lnTo>
                    <a:pt x="1285103" y="716692"/>
                  </a:lnTo>
                  <a:lnTo>
                    <a:pt x="1318054" y="790832"/>
                  </a:lnTo>
                  <a:lnTo>
                    <a:pt x="1326292" y="864973"/>
                  </a:lnTo>
                  <a:lnTo>
                    <a:pt x="1425146" y="799070"/>
                  </a:lnTo>
                  <a:lnTo>
                    <a:pt x="1474573" y="864973"/>
                  </a:lnTo>
                  <a:lnTo>
                    <a:pt x="1474573" y="864973"/>
                  </a:lnTo>
                  <a:lnTo>
                    <a:pt x="1474573" y="864973"/>
                  </a:lnTo>
                </a:path>
              </a:pathLst>
            </a:cu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93859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96BE55-C332-4105-BF13-AFC6F52BAD80}"/>
              </a:ext>
            </a:extLst>
          </p:cNvPr>
          <p:cNvGrpSpPr/>
          <p:nvPr/>
        </p:nvGrpSpPr>
        <p:grpSpPr>
          <a:xfrm>
            <a:off x="1615891" y="1499734"/>
            <a:ext cx="2210838" cy="1881016"/>
            <a:chOff x="1615891" y="1094097"/>
            <a:chExt cx="2210838" cy="1881016"/>
          </a:xfrm>
        </p:grpSpPr>
        <p:sp>
          <p:nvSpPr>
            <p:cNvPr id="19" name="Oval 18">
              <a:extLst>
                <a:ext uri="{FF2B5EF4-FFF2-40B4-BE49-F238E27FC236}">
                  <a16:creationId xmlns:a16="http://schemas.microsoft.com/office/drawing/2014/main" id="{6A25CE93-CA3F-40BF-B800-8057A2A24EB2}"/>
                </a:ext>
              </a:extLst>
            </p:cNvPr>
            <p:cNvSpPr/>
            <p:nvPr/>
          </p:nvSpPr>
          <p:spPr>
            <a:xfrm>
              <a:off x="1615891" y="2336113"/>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A41B784-8661-4DBB-9480-1B898EC08026}"/>
                </a:ext>
              </a:extLst>
            </p:cNvPr>
            <p:cNvSpPr/>
            <p:nvPr/>
          </p:nvSpPr>
          <p:spPr>
            <a:xfrm>
              <a:off x="3088175" y="2316518"/>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0936B5D3-ECD8-4CDD-BBAF-216DB4ECF62F}"/>
                </a:ext>
              </a:extLst>
            </p:cNvPr>
            <p:cNvCxnSpPr>
              <a:cxnSpLocks/>
              <a:endCxn id="20" idx="1"/>
            </p:cNvCxnSpPr>
            <p:nvPr/>
          </p:nvCxnSpPr>
          <p:spPr>
            <a:xfrm>
              <a:off x="2750561" y="1433192"/>
              <a:ext cx="445773" cy="976905"/>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10D685-361A-47B6-B56A-4D4CD95AF92A}"/>
                </a:ext>
              </a:extLst>
            </p:cNvPr>
            <p:cNvCxnSpPr>
              <a:cxnSpLocks/>
              <a:endCxn id="19" idx="7"/>
            </p:cNvCxnSpPr>
            <p:nvPr/>
          </p:nvCxnSpPr>
          <p:spPr>
            <a:xfrm flipH="1">
              <a:off x="2246286" y="1418993"/>
              <a:ext cx="531114" cy="1010699"/>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2C0D936-D5F9-4ABE-AD29-ECBB54C21328}"/>
                </a:ext>
              </a:extLst>
            </p:cNvPr>
            <p:cNvSpPr/>
            <p:nvPr/>
          </p:nvSpPr>
          <p:spPr>
            <a:xfrm>
              <a:off x="2381284" y="1113692"/>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51424BC-EFB7-47BB-86C1-02A5CB456935}"/>
                    </a:ext>
                  </a:extLst>
                </p:cNvPr>
                <p:cNvSpPr txBox="1"/>
                <p:nvPr/>
              </p:nvSpPr>
              <p:spPr>
                <a:xfrm>
                  <a:off x="2576871" y="1094097"/>
                  <a:ext cx="36984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𝜇</m:t>
                        </m:r>
                      </m:oMath>
                    </m:oMathPara>
                  </a14:m>
                  <a:endParaRPr lang="en-GB" sz="3600" dirty="0">
                    <a:solidFill>
                      <a:schemeClr val="bg1"/>
                    </a:solidFill>
                    <a:effectLst>
                      <a:outerShdw blurRad="50800" dist="38100" dir="2700000" algn="tl" rotWithShape="0">
                        <a:prstClr val="black">
                          <a:alpha val="40000"/>
                        </a:prstClr>
                      </a:outerShdw>
                    </a:effectLst>
                  </a:endParaRPr>
                </a:p>
              </p:txBody>
            </p:sp>
          </mc:Choice>
          <mc:Fallback xmlns="">
            <p:sp>
              <p:nvSpPr>
                <p:cNvPr id="30" name="TextBox 29">
                  <a:extLst>
                    <a:ext uri="{FF2B5EF4-FFF2-40B4-BE49-F238E27FC236}">
                      <a16:creationId xmlns:a16="http://schemas.microsoft.com/office/drawing/2014/main" id="{C51424BC-EFB7-47BB-86C1-02A5CB456935}"/>
                    </a:ext>
                  </a:extLst>
                </p:cNvPr>
                <p:cNvSpPr txBox="1">
                  <a:spLocks noRot="1" noChangeAspect="1" noMove="1" noResize="1" noEditPoints="1" noAdjustHandles="1" noChangeArrowheads="1" noChangeShapeType="1" noTextEdit="1"/>
                </p:cNvSpPr>
                <p:nvPr/>
              </p:nvSpPr>
              <p:spPr>
                <a:xfrm>
                  <a:off x="2576871" y="1094097"/>
                  <a:ext cx="369845" cy="553998"/>
                </a:xfrm>
                <a:prstGeom prst="rect">
                  <a:avLst/>
                </a:prstGeom>
                <a:blipFill>
                  <a:blip r:embed="rId3"/>
                  <a:stretch>
                    <a:fillRect l="-34483" r="-37931" b="-31818"/>
                  </a:stretch>
                </a:blipFill>
              </p:spPr>
              <p:txBody>
                <a:bodyPr/>
                <a:lstStyle/>
                <a:p>
                  <a:r>
                    <a:rPr lang="en-GB">
                      <a:noFill/>
                    </a:rPr>
                    <a:t> </a:t>
                  </a:r>
                </a:p>
              </p:txBody>
            </p:sp>
          </mc:Fallback>
        </mc:AlternateContent>
      </p:grpSp>
      <p:grpSp>
        <p:nvGrpSpPr>
          <p:cNvPr id="4" name="Group 3">
            <a:extLst>
              <a:ext uri="{FF2B5EF4-FFF2-40B4-BE49-F238E27FC236}">
                <a16:creationId xmlns:a16="http://schemas.microsoft.com/office/drawing/2014/main" id="{E871942B-BCA6-4AA8-B64F-995AFB4E3148}"/>
              </a:ext>
            </a:extLst>
          </p:cNvPr>
          <p:cNvGrpSpPr/>
          <p:nvPr/>
        </p:nvGrpSpPr>
        <p:grpSpPr>
          <a:xfrm>
            <a:off x="656479" y="2058042"/>
            <a:ext cx="2070629" cy="1730812"/>
            <a:chOff x="656479" y="1652405"/>
            <a:chExt cx="2070629" cy="1730812"/>
          </a:xfrm>
        </p:grpSpPr>
        <p:sp>
          <p:nvSpPr>
            <p:cNvPr id="27" name="Features">
              <a:extLst>
                <a:ext uri="{FF2B5EF4-FFF2-40B4-BE49-F238E27FC236}">
                  <a16:creationId xmlns:a16="http://schemas.microsoft.com/office/drawing/2014/main" id="{79D6AFA4-0B31-4D53-8A60-1FA4C49E9463}"/>
                </a:ext>
              </a:extLst>
            </p:cNvPr>
            <p:cNvSpPr txBox="1"/>
            <p:nvPr/>
          </p:nvSpPr>
          <p:spPr>
            <a:xfrm>
              <a:off x="1169313" y="2983112"/>
              <a:ext cx="1557795" cy="40010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Predict Pulsar</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79ECEA1-6375-4444-8209-5B15B10CB072}"/>
                    </a:ext>
                  </a:extLst>
                </p:cNvPr>
                <p:cNvSpPr/>
                <p:nvPr/>
              </p:nvSpPr>
              <p:spPr>
                <a:xfrm>
                  <a:off x="656479" y="1652405"/>
                  <a:ext cx="1781963" cy="461665"/>
                </a:xfrm>
                <a:prstGeom prst="rect">
                  <a:avLst/>
                </a:prstGeom>
              </p:spPr>
              <p:txBody>
                <a:bodyPr wrap="none">
                  <a:spAutoFit/>
                </a:bodyPr>
                <a:lstStyle/>
                <a:p>
                  <a:r>
                    <a:rPr lang="en-GB" sz="2400" i="0" dirty="0">
                      <a:solidFill>
                        <a:schemeClr val="bg1"/>
                      </a:solidFill>
                      <a:latin typeface="+mj-lt"/>
                    </a:rPr>
                    <a:t>if </a:t>
                  </a:r>
                  <a:r>
                    <a:rPr lang="en-GB" sz="2400" b="0" i="0" dirty="0">
                      <a:solidFill>
                        <a:srgbClr val="FFA43D"/>
                      </a:solidFill>
                      <a:latin typeface="+mj-lt"/>
                    </a:rPr>
                    <a:t>mean</a:t>
                  </a:r>
                  <a:r>
                    <a:rPr lang="en-GB" sz="2400" b="0" i="0" dirty="0">
                      <a:solidFill>
                        <a:schemeClr val="bg1"/>
                      </a:solidFill>
                      <a:latin typeface="+mj-lt"/>
                    </a:rPr>
                    <a:t> </a:t>
                  </a:r>
                  <a14:m>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m:t>
                      </m:r>
                      <m:r>
                        <a:rPr lang="en-GB" sz="2400" b="0" i="1" smtClean="0">
                          <a:solidFill>
                            <a:schemeClr val="bg1"/>
                          </a:solidFill>
                          <a:latin typeface="Cambria Math" panose="02040503050406030204" pitchFamily="18" charset="0"/>
                          <a:ea typeface="Cambria Math" panose="02040503050406030204" pitchFamily="18" charset="0"/>
                        </a:rPr>
                        <m:t> </m:t>
                      </m:r>
                      <m:r>
                        <a:rPr lang="en-GB" sz="2400" b="0" i="1" smtClean="0">
                          <a:solidFill>
                            <a:schemeClr val="bg1"/>
                          </a:solidFill>
                          <a:latin typeface="Cambria Math" panose="02040503050406030204" pitchFamily="18" charset="0"/>
                          <a:ea typeface="Cambria Math" panose="02040503050406030204" pitchFamily="18" charset="0"/>
                        </a:rPr>
                        <m:t>𝜙</m:t>
                      </m:r>
                    </m:oMath>
                  </a14:m>
                  <a:endParaRPr lang="en-GB" sz="2400" dirty="0"/>
                </a:p>
              </p:txBody>
            </p:sp>
          </mc:Choice>
          <mc:Fallback xmlns="">
            <p:sp>
              <p:nvSpPr>
                <p:cNvPr id="10" name="Rectangle 9">
                  <a:extLst>
                    <a:ext uri="{FF2B5EF4-FFF2-40B4-BE49-F238E27FC236}">
                      <a16:creationId xmlns:a16="http://schemas.microsoft.com/office/drawing/2014/main" id="{F79ECEA1-6375-4444-8209-5B15B10CB072}"/>
                    </a:ext>
                  </a:extLst>
                </p:cNvPr>
                <p:cNvSpPr>
                  <a:spLocks noRot="1" noChangeAspect="1" noMove="1" noResize="1" noEditPoints="1" noAdjustHandles="1" noChangeArrowheads="1" noChangeShapeType="1" noTextEdit="1"/>
                </p:cNvSpPr>
                <p:nvPr/>
              </p:nvSpPr>
              <p:spPr>
                <a:xfrm>
                  <a:off x="656479" y="1652405"/>
                  <a:ext cx="1781963" cy="461665"/>
                </a:xfrm>
                <a:prstGeom prst="rect">
                  <a:avLst/>
                </a:prstGeom>
                <a:blipFill>
                  <a:blip r:embed="rId4"/>
                  <a:stretch>
                    <a:fillRect l="-4965" t="-8108" r="-1418" b="-29730"/>
                  </a:stretch>
                </a:blipFill>
              </p:spPr>
              <p:txBody>
                <a:bodyPr/>
                <a:lstStyle/>
                <a:p>
                  <a:r>
                    <a:rPr lang="en-GB">
                      <a:noFill/>
                    </a:rPr>
                    <a:t> </a:t>
                  </a:r>
                </a:p>
              </p:txBody>
            </p:sp>
          </mc:Fallback>
        </mc:AlternateContent>
      </p:grpSp>
      <p:grpSp>
        <p:nvGrpSpPr>
          <p:cNvPr id="6" name="Group 5">
            <a:extLst>
              <a:ext uri="{FF2B5EF4-FFF2-40B4-BE49-F238E27FC236}">
                <a16:creationId xmlns:a16="http://schemas.microsoft.com/office/drawing/2014/main" id="{A650C6AA-15CF-451A-9C5B-A3694EAE5830}"/>
              </a:ext>
            </a:extLst>
          </p:cNvPr>
          <p:cNvGrpSpPr/>
          <p:nvPr/>
        </p:nvGrpSpPr>
        <p:grpSpPr>
          <a:xfrm>
            <a:off x="2867357" y="2035163"/>
            <a:ext cx="1976560" cy="2061468"/>
            <a:chOff x="2867357" y="1629526"/>
            <a:chExt cx="1976560" cy="2061468"/>
          </a:xfrm>
        </p:grpSpPr>
        <p:sp>
          <p:nvSpPr>
            <p:cNvPr id="28" name="Features">
              <a:extLst>
                <a:ext uri="{FF2B5EF4-FFF2-40B4-BE49-F238E27FC236}">
                  <a16:creationId xmlns:a16="http://schemas.microsoft.com/office/drawing/2014/main" id="{C6AF4552-B03D-4BF2-AD1C-ABFCA3627DB1}"/>
                </a:ext>
              </a:extLst>
            </p:cNvPr>
            <p:cNvSpPr txBox="1"/>
            <p:nvPr/>
          </p:nvSpPr>
          <p:spPr>
            <a:xfrm>
              <a:off x="2867357" y="2983112"/>
              <a:ext cx="1273743"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Predict</a:t>
              </a:r>
            </a:p>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Non-pulsar</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332FF9C-87A8-48B4-91A0-6A04E271915D}"/>
                    </a:ext>
                  </a:extLst>
                </p:cNvPr>
                <p:cNvSpPr/>
                <p:nvPr/>
              </p:nvSpPr>
              <p:spPr>
                <a:xfrm>
                  <a:off x="3076895" y="1629526"/>
                  <a:ext cx="1767022" cy="461665"/>
                </a:xfrm>
                <a:prstGeom prst="rect">
                  <a:avLst/>
                </a:prstGeom>
              </p:spPr>
              <p:txBody>
                <a:bodyPr wrap="none">
                  <a:spAutoFit/>
                </a:bodyPr>
                <a:lstStyle/>
                <a:p>
                  <a:r>
                    <a:rPr lang="en-GB" sz="2400" i="0" dirty="0">
                      <a:solidFill>
                        <a:schemeClr val="bg1"/>
                      </a:solidFill>
                      <a:latin typeface="+mj-lt"/>
                    </a:rPr>
                    <a:t>if </a:t>
                  </a:r>
                  <a:r>
                    <a:rPr lang="en-GB" sz="2400" dirty="0">
                      <a:solidFill>
                        <a:srgbClr val="FFA43D"/>
                      </a:solidFill>
                      <a:latin typeface="+mj-lt"/>
                    </a:rPr>
                    <a:t>mean</a:t>
                  </a:r>
                  <a:r>
                    <a:rPr lang="en-GB" sz="2400" dirty="0">
                      <a:solidFill>
                        <a:schemeClr val="bg1"/>
                      </a:solidFill>
                      <a:latin typeface="+mj-lt"/>
                    </a:rPr>
                    <a:t> </a:t>
                  </a:r>
                  <a:r>
                    <a:rPr lang="en-GB" sz="2400" b="0" i="0" dirty="0">
                      <a:solidFill>
                        <a:schemeClr val="bg1"/>
                      </a:solidFill>
                      <a:latin typeface="+mj-lt"/>
                    </a:rPr>
                    <a:t> </a:t>
                  </a:r>
                  <a14:m>
                    <m:oMath xmlns:m="http://schemas.openxmlformats.org/officeDocument/2006/math">
                      <m:r>
                        <a:rPr lang="en-GB" sz="2400" b="0" i="1" smtClean="0">
                          <a:solidFill>
                            <a:schemeClr val="bg1"/>
                          </a:solidFill>
                          <a:latin typeface="Cambria Math" panose="02040503050406030204" pitchFamily="18" charset="0"/>
                          <a:ea typeface="Cambria Math" panose="02040503050406030204" pitchFamily="18" charset="0"/>
                        </a:rPr>
                        <m:t>&gt;</m:t>
                      </m:r>
                    </m:oMath>
                  </a14:m>
                  <a:r>
                    <a:rPr lang="en-GB" sz="2400" b="0" i="0" dirty="0">
                      <a:solidFill>
                        <a:schemeClr val="bg1"/>
                      </a:solidFill>
                      <a:latin typeface="+mj-lt"/>
                      <a:ea typeface="Cambria Math" panose="02040503050406030204" pitchFamily="18" charset="0"/>
                    </a:rPr>
                    <a:t> </a:t>
                  </a:r>
                  <a14:m>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𝜙</m:t>
                      </m:r>
                    </m:oMath>
                  </a14:m>
                  <a:endParaRPr lang="en-GB" sz="2400" dirty="0"/>
                </a:p>
              </p:txBody>
            </p:sp>
          </mc:Choice>
          <mc:Fallback xmlns="">
            <p:sp>
              <p:nvSpPr>
                <p:cNvPr id="38" name="Rectangle 37">
                  <a:extLst>
                    <a:ext uri="{FF2B5EF4-FFF2-40B4-BE49-F238E27FC236}">
                      <a16:creationId xmlns:a16="http://schemas.microsoft.com/office/drawing/2014/main" id="{5332FF9C-87A8-48B4-91A0-6A04E271915D}"/>
                    </a:ext>
                  </a:extLst>
                </p:cNvPr>
                <p:cNvSpPr>
                  <a:spLocks noRot="1" noChangeAspect="1" noMove="1" noResize="1" noEditPoints="1" noAdjustHandles="1" noChangeArrowheads="1" noChangeShapeType="1" noTextEdit="1"/>
                </p:cNvSpPr>
                <p:nvPr/>
              </p:nvSpPr>
              <p:spPr>
                <a:xfrm>
                  <a:off x="3076895" y="1629526"/>
                  <a:ext cx="1767022" cy="461665"/>
                </a:xfrm>
                <a:prstGeom prst="rect">
                  <a:avLst/>
                </a:prstGeom>
                <a:blipFill>
                  <a:blip r:embed="rId5"/>
                  <a:stretch>
                    <a:fillRect l="-5714" t="-8108" r="-1429" b="-2973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9" name="Title 1">
                <a:extLst>
                  <a:ext uri="{FF2B5EF4-FFF2-40B4-BE49-F238E27FC236}">
                    <a16:creationId xmlns:a16="http://schemas.microsoft.com/office/drawing/2014/main" id="{681DE09C-EAEF-4F7C-AEDD-B66866F34DC3}"/>
                  </a:ext>
                </a:extLst>
              </p:cNvPr>
              <p:cNvSpPr txBox="1"/>
              <p:nvPr/>
            </p:nvSpPr>
            <p:spPr>
              <a:xfrm>
                <a:off x="497955" y="4232938"/>
                <a:ext cx="6335489" cy="2353977"/>
              </a:xfrm>
              <a:prstGeom prst="rect">
                <a:avLst/>
              </a:prstGeom>
              <a:ln w="12700">
                <a:miter lim="400000"/>
              </a:ln>
              <a:effectLst/>
              <a:extLst>
                <a:ext uri="{C572A759-6A51-4108-AA02-DFA0A04FC94B}">
                  <ma14:wrappingTextBoxFlag xmlns="" xmlns:m="http://schemas.openxmlformats.org/officeDocument/2006/math" xmlns:ma14="http://schemas.microsoft.com/office/mac/drawingml/2011/main" val="1"/>
                </a:ext>
              </a:extLst>
            </p:spPr>
            <p:txBody>
              <a:bodyPr lIns="45718" tIns="45718" rIns="45718" bIns="45718" anchor="ctr">
                <a:noAutofit/>
              </a:bodyPr>
              <a:lstStyle/>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The decision stump is a simple ML algorithm that classifies data by </a:t>
                </a:r>
                <a:r>
                  <a:rPr lang="en-GB" sz="20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splitting it into two</a:t>
                </a: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It </a:t>
                </a:r>
                <a:r>
                  <a:rPr lang="en-GB" sz="20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splits data </a:t>
                </a: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on a </a:t>
                </a:r>
                <a:r>
                  <a:rPr lang="en-GB" sz="2000" dirty="0">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single-feature</a:t>
                </a: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that minimises the error.</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It is a linear separator, or a linear model.</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It produces a linear separator between two classes – we can visualise this.</a:t>
                </a:r>
              </a:p>
              <a:p>
                <a:pPr marL="162305" indent="-162305" defTabSz="649223">
                  <a:buSzPct val="100000"/>
                  <a:buChar char="•"/>
                  <a:defRPr sz="1633" b="1">
                    <a:solidFill>
                      <a:srgbClr val="FFFFFF"/>
                    </a:solidFill>
                    <a:latin typeface="Arial"/>
                    <a:ea typeface="Arial"/>
                    <a:cs typeface="Arial"/>
                    <a:sym typeface="Arial"/>
                  </a:defRPr>
                </a:pPr>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know how to train this – search for a value for </a:t>
                </a:r>
                <a14:m>
                  <m:oMath xmlns:m="http://schemas.openxmlformats.org/officeDocument/2006/math">
                    <m:r>
                      <a:rPr lang="en-GB" sz="2000" i="1">
                        <a:solidFill>
                          <a:schemeClr val="bg1"/>
                        </a:solidFill>
                        <a:latin typeface="Cambria Math" panose="02040503050406030204" pitchFamily="18" charset="0"/>
                        <a:ea typeface="Cambria Math" panose="02040503050406030204" pitchFamily="18" charset="0"/>
                      </a:rPr>
                      <m:t>𝜙</m:t>
                    </m:r>
                  </m:oMath>
                </a14:m>
                <a:r>
                  <a:rPr lang="en-GB"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that minimises the number of errors!</a:t>
                </a:r>
                <a:endParaRPr sz="20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Choice>
        <mc:Fallback xmlns="">
          <p:sp>
            <p:nvSpPr>
              <p:cNvPr id="39" name="Title 1">
                <a:extLst>
                  <a:ext uri="{FF2B5EF4-FFF2-40B4-BE49-F238E27FC236}">
                    <a16:creationId xmlns:a16="http://schemas.microsoft.com/office/drawing/2014/main" id="{681DE09C-EAEF-4F7C-AEDD-B66866F34DC3}"/>
                  </a:ext>
                </a:extLst>
              </p:cNvPr>
              <p:cNvSpPr txBox="1">
                <a:spLocks noRot="1" noChangeAspect="1" noMove="1" noResize="1" noEditPoints="1" noAdjustHandles="1" noChangeArrowheads="1" noChangeShapeType="1" noTextEdit="1"/>
              </p:cNvSpPr>
              <p:nvPr/>
            </p:nvSpPr>
            <p:spPr>
              <a:xfrm>
                <a:off x="497955" y="4232938"/>
                <a:ext cx="6335489" cy="2353977"/>
              </a:xfrm>
              <a:prstGeom prst="rect">
                <a:avLst/>
              </a:prstGeom>
              <a:blipFill>
                <a:blip r:embed="rId6"/>
                <a:stretch>
                  <a:fillRect l="-2000" t="-5376" r="-1400" b="-10215"/>
                </a:stretch>
              </a:blipFill>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GB">
                    <a:noFill/>
                  </a:rPr>
                  <a:t> </a:t>
                </a:r>
              </a:p>
            </p:txBody>
          </p:sp>
        </mc:Fallback>
      </mc:AlternateContent>
      <p:sp>
        <p:nvSpPr>
          <p:cNvPr id="22" name="Title 1">
            <a:extLst>
              <a:ext uri="{FF2B5EF4-FFF2-40B4-BE49-F238E27FC236}">
                <a16:creationId xmlns:a16="http://schemas.microsoft.com/office/drawing/2014/main" id="{535ECDC1-552E-594B-BF71-ACF2DCB32573}"/>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Example Learning Algorithm: Decision Stump</a:t>
            </a:r>
          </a:p>
        </p:txBody>
      </p:sp>
      <p:sp>
        <p:nvSpPr>
          <p:cNvPr id="31" name="Features">
            <a:extLst>
              <a:ext uri="{FF2B5EF4-FFF2-40B4-BE49-F238E27FC236}">
                <a16:creationId xmlns:a16="http://schemas.microsoft.com/office/drawing/2014/main" id="{8012D173-ABB5-C24A-8076-3BB20040DF6B}"/>
              </a:ext>
            </a:extLst>
          </p:cNvPr>
          <p:cNvSpPr txBox="1"/>
          <p:nvPr/>
        </p:nvSpPr>
        <p:spPr>
          <a:xfrm>
            <a:off x="8051869" y="2368423"/>
            <a:ext cx="842855"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dirty="0">
                <a:solidFill>
                  <a:srgbClr val="FFE699"/>
                </a:solidFill>
                <a:latin typeface="Calibri" panose="020F0502020204030204" pitchFamily="34" charset="0"/>
                <a:cs typeface="Calibri" panose="020F0502020204030204" pitchFamily="34" charset="0"/>
              </a:rPr>
              <a:t>Predict</a:t>
            </a:r>
          </a:p>
          <a:p>
            <a:pPr algn="ctr"/>
            <a:r>
              <a:rPr lang="en-GB" dirty="0">
                <a:solidFill>
                  <a:srgbClr val="FFE699"/>
                </a:solidFill>
                <a:latin typeface="Calibri" panose="020F0502020204030204" pitchFamily="34" charset="0"/>
                <a:cs typeface="Calibri" panose="020F0502020204030204" pitchFamily="34" charset="0"/>
              </a:rPr>
              <a:t>Pulsar</a:t>
            </a:r>
            <a:endParaRPr dirty="0">
              <a:solidFill>
                <a:srgbClr val="FFE699"/>
              </a:solidFill>
              <a:latin typeface="Calibri" panose="020F0502020204030204" pitchFamily="34" charset="0"/>
              <a:cs typeface="Calibri" panose="020F0502020204030204" pitchFamily="34" charset="0"/>
            </a:endParaRPr>
          </a:p>
        </p:txBody>
      </p:sp>
      <p:sp>
        <p:nvSpPr>
          <p:cNvPr id="33" name="Features">
            <a:extLst>
              <a:ext uri="{FF2B5EF4-FFF2-40B4-BE49-F238E27FC236}">
                <a16:creationId xmlns:a16="http://schemas.microsoft.com/office/drawing/2014/main" id="{639A4F9E-8AE7-CC4E-8B73-C4A61EB99D66}"/>
              </a:ext>
            </a:extLst>
          </p:cNvPr>
          <p:cNvSpPr txBox="1"/>
          <p:nvPr/>
        </p:nvSpPr>
        <p:spPr>
          <a:xfrm>
            <a:off x="9978776" y="2387809"/>
            <a:ext cx="1272140"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dirty="0">
                <a:solidFill>
                  <a:srgbClr val="FFE699"/>
                </a:solidFill>
                <a:latin typeface="Calibri" panose="020F0502020204030204" pitchFamily="34" charset="0"/>
                <a:cs typeface="Calibri" panose="020F0502020204030204" pitchFamily="34" charset="0"/>
              </a:rPr>
              <a:t>Predict</a:t>
            </a:r>
          </a:p>
          <a:p>
            <a:pPr algn="ctr"/>
            <a:r>
              <a:rPr lang="en-GB" dirty="0">
                <a:solidFill>
                  <a:srgbClr val="FFE699"/>
                </a:solidFill>
                <a:latin typeface="Calibri" panose="020F0502020204030204" pitchFamily="34" charset="0"/>
                <a:cs typeface="Calibri" panose="020F0502020204030204" pitchFamily="34" charset="0"/>
              </a:rPr>
              <a:t>Non-Pulsar</a:t>
            </a:r>
            <a:endParaRPr dirty="0">
              <a:solidFill>
                <a:srgbClr val="FFE699"/>
              </a:solidFill>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803DB4ED-2A03-4148-93CE-2E961A0303DE}"/>
              </a:ext>
            </a:extLst>
          </p:cNvPr>
          <p:cNvGrpSpPr/>
          <p:nvPr/>
        </p:nvGrpSpPr>
        <p:grpSpPr>
          <a:xfrm>
            <a:off x="7438768" y="1630539"/>
            <a:ext cx="4316627" cy="4893763"/>
            <a:chOff x="7438768" y="1630539"/>
            <a:chExt cx="4316627" cy="4893763"/>
          </a:xfrm>
        </p:grpSpPr>
        <p:cxnSp>
          <p:nvCxnSpPr>
            <p:cNvPr id="9" name="Straight Arrow Connector 8">
              <a:extLst>
                <a:ext uri="{FF2B5EF4-FFF2-40B4-BE49-F238E27FC236}">
                  <a16:creationId xmlns:a16="http://schemas.microsoft.com/office/drawing/2014/main" id="{7D8FA51C-3A99-2B44-9926-0CA55B1AF69A}"/>
                </a:ext>
              </a:extLst>
            </p:cNvPr>
            <p:cNvCxnSpPr>
              <a:cxnSpLocks/>
            </p:cNvCxnSpPr>
            <p:nvPr/>
          </p:nvCxnSpPr>
          <p:spPr>
            <a:xfrm>
              <a:off x="7438768" y="5947167"/>
              <a:ext cx="4316627"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C59160E-E375-D543-A4EC-E8E4A15AFCD2}"/>
                </a:ext>
              </a:extLst>
            </p:cNvPr>
            <p:cNvCxnSpPr>
              <a:cxnSpLocks/>
            </p:cNvCxnSpPr>
            <p:nvPr/>
          </p:nvCxnSpPr>
          <p:spPr>
            <a:xfrm rot="16200000">
              <a:off x="5308529" y="3788853"/>
              <a:ext cx="4316627"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Circle">
              <a:extLst>
                <a:ext uri="{FF2B5EF4-FFF2-40B4-BE49-F238E27FC236}">
                  <a16:creationId xmlns:a16="http://schemas.microsoft.com/office/drawing/2014/main" id="{C39D1A52-7F7A-1040-A852-0A2A4D9CE373}"/>
                </a:ext>
              </a:extLst>
            </p:cNvPr>
            <p:cNvSpPr/>
            <p:nvPr/>
          </p:nvSpPr>
          <p:spPr>
            <a:xfrm>
              <a:off x="10745849" y="4422298"/>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9" name="Star">
              <a:extLst>
                <a:ext uri="{FF2B5EF4-FFF2-40B4-BE49-F238E27FC236}">
                  <a16:creationId xmlns:a16="http://schemas.microsoft.com/office/drawing/2014/main" id="{892AC3B8-029A-574B-8F16-7994C246A32C}"/>
                </a:ext>
              </a:extLst>
            </p:cNvPr>
            <p:cNvSpPr/>
            <p:nvPr/>
          </p:nvSpPr>
          <p:spPr>
            <a:xfrm>
              <a:off x="8468693" y="3413098"/>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4" name="Circle">
              <a:extLst>
                <a:ext uri="{FF2B5EF4-FFF2-40B4-BE49-F238E27FC236}">
                  <a16:creationId xmlns:a16="http://schemas.microsoft.com/office/drawing/2014/main" id="{72E74229-81D8-0F44-A9DF-30D6424601DF}"/>
                </a:ext>
              </a:extLst>
            </p:cNvPr>
            <p:cNvSpPr/>
            <p:nvPr/>
          </p:nvSpPr>
          <p:spPr>
            <a:xfrm>
              <a:off x="10542648" y="3928689"/>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6" name="Circle">
              <a:extLst>
                <a:ext uri="{FF2B5EF4-FFF2-40B4-BE49-F238E27FC236}">
                  <a16:creationId xmlns:a16="http://schemas.microsoft.com/office/drawing/2014/main" id="{BB54D059-429D-5D46-9ABD-DA5573D4D75F}"/>
                </a:ext>
              </a:extLst>
            </p:cNvPr>
            <p:cNvSpPr/>
            <p:nvPr/>
          </p:nvSpPr>
          <p:spPr>
            <a:xfrm>
              <a:off x="9723466" y="3987023"/>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0" name="Circle">
              <a:extLst>
                <a:ext uri="{FF2B5EF4-FFF2-40B4-BE49-F238E27FC236}">
                  <a16:creationId xmlns:a16="http://schemas.microsoft.com/office/drawing/2014/main" id="{4C8840D8-0D81-9F4C-A747-88EAB7963CB6}"/>
                </a:ext>
              </a:extLst>
            </p:cNvPr>
            <p:cNvSpPr/>
            <p:nvPr/>
          </p:nvSpPr>
          <p:spPr>
            <a:xfrm>
              <a:off x="10089768" y="4912291"/>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1" name="Circle">
              <a:extLst>
                <a:ext uri="{FF2B5EF4-FFF2-40B4-BE49-F238E27FC236}">
                  <a16:creationId xmlns:a16="http://schemas.microsoft.com/office/drawing/2014/main" id="{EA3DEDEA-0E78-474B-B19C-B6980D434ACA}"/>
                </a:ext>
              </a:extLst>
            </p:cNvPr>
            <p:cNvSpPr/>
            <p:nvPr/>
          </p:nvSpPr>
          <p:spPr>
            <a:xfrm>
              <a:off x="9723466" y="5317527"/>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2" name="Circle">
              <a:extLst>
                <a:ext uri="{FF2B5EF4-FFF2-40B4-BE49-F238E27FC236}">
                  <a16:creationId xmlns:a16="http://schemas.microsoft.com/office/drawing/2014/main" id="{BE5ACCA9-5C16-834D-881C-AFFBC95AA405}"/>
                </a:ext>
              </a:extLst>
            </p:cNvPr>
            <p:cNvSpPr/>
            <p:nvPr/>
          </p:nvSpPr>
          <p:spPr>
            <a:xfrm>
              <a:off x="11047715" y="5398820"/>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3" name="Star">
              <a:extLst>
                <a:ext uri="{FF2B5EF4-FFF2-40B4-BE49-F238E27FC236}">
                  <a16:creationId xmlns:a16="http://schemas.microsoft.com/office/drawing/2014/main" id="{CBAE7A0F-6663-F248-8FFE-9FF18DA61401}"/>
                </a:ext>
              </a:extLst>
            </p:cNvPr>
            <p:cNvSpPr/>
            <p:nvPr/>
          </p:nvSpPr>
          <p:spPr>
            <a:xfrm>
              <a:off x="7782653" y="3570548"/>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4" name="Star">
              <a:extLst>
                <a:ext uri="{FF2B5EF4-FFF2-40B4-BE49-F238E27FC236}">
                  <a16:creationId xmlns:a16="http://schemas.microsoft.com/office/drawing/2014/main" id="{ED671E88-E4C1-9C40-9FC1-1202B5C335D1}"/>
                </a:ext>
              </a:extLst>
            </p:cNvPr>
            <p:cNvSpPr/>
            <p:nvPr/>
          </p:nvSpPr>
          <p:spPr>
            <a:xfrm>
              <a:off x="8547596" y="4096631"/>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5" name="Star">
              <a:extLst>
                <a:ext uri="{FF2B5EF4-FFF2-40B4-BE49-F238E27FC236}">
                  <a16:creationId xmlns:a16="http://schemas.microsoft.com/office/drawing/2014/main" id="{93771E2B-4B97-724F-A16B-7DF856A8E84D}"/>
                </a:ext>
              </a:extLst>
            </p:cNvPr>
            <p:cNvSpPr/>
            <p:nvPr/>
          </p:nvSpPr>
          <p:spPr>
            <a:xfrm>
              <a:off x="9973643" y="3564826"/>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6" name="Star">
              <a:extLst>
                <a:ext uri="{FF2B5EF4-FFF2-40B4-BE49-F238E27FC236}">
                  <a16:creationId xmlns:a16="http://schemas.microsoft.com/office/drawing/2014/main" id="{4DB175F2-7F66-4645-8501-6807B05B9321}"/>
                </a:ext>
              </a:extLst>
            </p:cNvPr>
            <p:cNvSpPr/>
            <p:nvPr/>
          </p:nvSpPr>
          <p:spPr>
            <a:xfrm>
              <a:off x="7975724" y="5056945"/>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7" name="Star">
              <a:extLst>
                <a:ext uri="{FF2B5EF4-FFF2-40B4-BE49-F238E27FC236}">
                  <a16:creationId xmlns:a16="http://schemas.microsoft.com/office/drawing/2014/main" id="{D0B9FA9B-5B77-8642-82AE-D08E5F9E7A80}"/>
                </a:ext>
              </a:extLst>
            </p:cNvPr>
            <p:cNvSpPr/>
            <p:nvPr/>
          </p:nvSpPr>
          <p:spPr>
            <a:xfrm>
              <a:off x="8756664" y="5265737"/>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52377C0-E0A1-CB45-992C-B76BB392F7A1}"/>
                    </a:ext>
                  </a:extLst>
                </p:cNvPr>
                <p:cNvSpPr txBox="1"/>
                <p:nvPr/>
              </p:nvSpPr>
              <p:spPr>
                <a:xfrm>
                  <a:off x="7879188" y="5970304"/>
                  <a:ext cx="3549177" cy="553998"/>
                </a:xfrm>
                <a:prstGeom prst="rect">
                  <a:avLst/>
                </a:prstGeom>
                <a:noFill/>
              </p:spPr>
              <p:txBody>
                <a:bodyPr wrap="none" lIns="0" tIns="0" rIns="0" bIns="0" rtlCol="0">
                  <a:spAutoFit/>
                </a:bodyPr>
                <a:lstStyle/>
                <a:p>
                  <a:r>
                    <a:rPr lang="en-GB" sz="3600" b="0" dirty="0">
                      <a:solidFill>
                        <a:schemeClr val="bg1"/>
                      </a:solidFill>
                      <a:effectLst>
                        <a:outerShdw blurRad="50800" dist="38100" dir="2700000" algn="tl" rotWithShape="0">
                          <a:prstClr val="black">
                            <a:alpha val="40000"/>
                          </a:prstClr>
                        </a:outerShdw>
                      </a:effectLst>
                      <a:ea typeface="Cambria Math" panose="02040503050406030204" pitchFamily="18" charset="0"/>
                    </a:rPr>
                    <a:t>Mean of profile (</a:t>
                  </a:r>
                  <a14:m>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𝜇</m:t>
                      </m:r>
                    </m:oMath>
                  </a14:m>
                  <a:r>
                    <a:rPr lang="en-GB" sz="3600" dirty="0">
                      <a:solidFill>
                        <a:schemeClr val="bg1"/>
                      </a:solidFill>
                      <a:effectLst>
                        <a:outerShdw blurRad="50800" dist="38100" dir="2700000" algn="tl" rotWithShape="0">
                          <a:prstClr val="black">
                            <a:alpha val="40000"/>
                          </a:prstClr>
                        </a:outerShdw>
                      </a:effectLst>
                    </a:rPr>
                    <a:t>)</a:t>
                  </a:r>
                </a:p>
              </p:txBody>
            </p:sp>
          </mc:Choice>
          <mc:Fallback xmlns="">
            <p:sp>
              <p:nvSpPr>
                <p:cNvPr id="49" name="TextBox 48">
                  <a:extLst>
                    <a:ext uri="{FF2B5EF4-FFF2-40B4-BE49-F238E27FC236}">
                      <a16:creationId xmlns:a16="http://schemas.microsoft.com/office/drawing/2014/main" id="{E52377C0-E0A1-CB45-992C-B76BB392F7A1}"/>
                    </a:ext>
                  </a:extLst>
                </p:cNvPr>
                <p:cNvSpPr txBox="1">
                  <a:spLocks noRot="1" noChangeAspect="1" noMove="1" noResize="1" noEditPoints="1" noAdjustHandles="1" noChangeArrowheads="1" noChangeShapeType="1" noTextEdit="1"/>
                </p:cNvSpPr>
                <p:nvPr/>
              </p:nvSpPr>
              <p:spPr>
                <a:xfrm>
                  <a:off x="7879188" y="5970304"/>
                  <a:ext cx="3549177" cy="553998"/>
                </a:xfrm>
                <a:prstGeom prst="rect">
                  <a:avLst/>
                </a:prstGeom>
                <a:blipFill>
                  <a:blip r:embed="rId7"/>
                  <a:stretch>
                    <a:fillRect l="-8185" t="-26667" r="-7829" b="-5555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392B385D-FD05-554F-9877-6697492026EC}"/>
                  </a:ext>
                </a:extLst>
              </p:cNvPr>
              <p:cNvSpPr/>
              <p:nvPr/>
            </p:nvSpPr>
            <p:spPr>
              <a:xfrm>
                <a:off x="7566446" y="1872802"/>
                <a:ext cx="1698094" cy="461665"/>
              </a:xfrm>
              <a:prstGeom prst="rect">
                <a:avLst/>
              </a:prstGeom>
            </p:spPr>
            <p:txBody>
              <a:bodyPr wrap="none">
                <a:spAutoFit/>
              </a:bodyPr>
              <a:lstStyle/>
              <a:p>
                <a:r>
                  <a:rPr lang="en-GB" sz="2400" i="0" dirty="0">
                    <a:solidFill>
                      <a:schemeClr val="bg1"/>
                    </a:solidFill>
                    <a:latin typeface="+mj-lt"/>
                  </a:rPr>
                  <a:t>if </a:t>
                </a:r>
                <a:r>
                  <a:rPr lang="en-GB" sz="2400" b="0" i="0" dirty="0">
                    <a:solidFill>
                      <a:srgbClr val="FFA43D"/>
                    </a:solidFill>
                    <a:latin typeface="+mj-lt"/>
                  </a:rPr>
                  <a:t>mean</a:t>
                </a:r>
                <a:r>
                  <a:rPr lang="en-GB" sz="2400" b="0" i="0" dirty="0">
                    <a:solidFill>
                      <a:schemeClr val="bg1"/>
                    </a:solidFill>
                    <a:latin typeface="+mj-lt"/>
                  </a:rPr>
                  <a:t> </a:t>
                </a:r>
                <a14:m>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m:t>
                    </m:r>
                  </m:oMath>
                </a14:m>
                <a:r>
                  <a:rPr lang="en-GB" sz="2400" b="0" i="0" dirty="0">
                    <a:solidFill>
                      <a:schemeClr val="bg1"/>
                    </a:solidFill>
                    <a:latin typeface="+mj-lt"/>
                    <a:ea typeface="Cambria Math" panose="02040503050406030204" pitchFamily="18" charset="0"/>
                  </a:rPr>
                  <a:t> </a:t>
                </a:r>
                <a14:m>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𝜙</m:t>
                    </m:r>
                  </m:oMath>
                </a14:m>
                <a:endParaRPr lang="en-GB" sz="2400" dirty="0"/>
              </a:p>
            </p:txBody>
          </p:sp>
        </mc:Choice>
        <mc:Fallback xmlns="">
          <p:sp>
            <p:nvSpPr>
              <p:cNvPr id="50" name="Rectangle 49">
                <a:extLst>
                  <a:ext uri="{FF2B5EF4-FFF2-40B4-BE49-F238E27FC236}">
                    <a16:creationId xmlns:a16="http://schemas.microsoft.com/office/drawing/2014/main" id="{392B385D-FD05-554F-9877-6697492026EC}"/>
                  </a:ext>
                </a:extLst>
              </p:cNvPr>
              <p:cNvSpPr>
                <a:spLocks noRot="1" noChangeAspect="1" noMove="1" noResize="1" noEditPoints="1" noAdjustHandles="1" noChangeArrowheads="1" noChangeShapeType="1" noTextEdit="1"/>
              </p:cNvSpPr>
              <p:nvPr/>
            </p:nvSpPr>
            <p:spPr>
              <a:xfrm>
                <a:off x="7566446" y="1872802"/>
                <a:ext cx="1698094" cy="461665"/>
              </a:xfrm>
              <a:prstGeom prst="rect">
                <a:avLst/>
              </a:prstGeom>
              <a:blipFill>
                <a:blip r:embed="rId8"/>
                <a:stretch>
                  <a:fillRect l="-5185" t="-8108" r="-1481" b="-297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AA5C477-F26D-2745-9553-78E5A3D832B4}"/>
                  </a:ext>
                </a:extLst>
              </p:cNvPr>
              <p:cNvSpPr/>
              <p:nvPr/>
            </p:nvSpPr>
            <p:spPr>
              <a:xfrm>
                <a:off x="9760738" y="1872802"/>
                <a:ext cx="1767022" cy="461665"/>
              </a:xfrm>
              <a:prstGeom prst="rect">
                <a:avLst/>
              </a:prstGeom>
            </p:spPr>
            <p:txBody>
              <a:bodyPr wrap="none">
                <a:spAutoFit/>
              </a:bodyPr>
              <a:lstStyle/>
              <a:p>
                <a:r>
                  <a:rPr lang="en-GB" sz="2400" i="0" dirty="0">
                    <a:solidFill>
                      <a:schemeClr val="bg1"/>
                    </a:solidFill>
                    <a:latin typeface="+mj-lt"/>
                  </a:rPr>
                  <a:t>if </a:t>
                </a:r>
                <a:r>
                  <a:rPr lang="en-GB" sz="2400" dirty="0">
                    <a:solidFill>
                      <a:srgbClr val="FFA43D"/>
                    </a:solidFill>
                    <a:latin typeface="+mj-lt"/>
                  </a:rPr>
                  <a:t>mean</a:t>
                </a:r>
                <a:r>
                  <a:rPr lang="en-GB" sz="2400" dirty="0">
                    <a:solidFill>
                      <a:schemeClr val="bg1"/>
                    </a:solidFill>
                    <a:latin typeface="+mj-lt"/>
                  </a:rPr>
                  <a:t> </a:t>
                </a:r>
                <a:r>
                  <a:rPr lang="en-GB" sz="2400" b="0" i="0" dirty="0">
                    <a:solidFill>
                      <a:schemeClr val="bg1"/>
                    </a:solidFill>
                    <a:latin typeface="+mj-lt"/>
                  </a:rPr>
                  <a:t> </a:t>
                </a:r>
                <a14:m>
                  <m:oMath xmlns:m="http://schemas.openxmlformats.org/officeDocument/2006/math">
                    <m:r>
                      <a:rPr lang="en-GB" sz="2400" b="0" i="1" smtClean="0">
                        <a:solidFill>
                          <a:schemeClr val="bg1"/>
                        </a:solidFill>
                        <a:latin typeface="Cambria Math" panose="02040503050406030204" pitchFamily="18" charset="0"/>
                        <a:ea typeface="Cambria Math" panose="02040503050406030204" pitchFamily="18" charset="0"/>
                      </a:rPr>
                      <m:t>&gt;</m:t>
                    </m:r>
                  </m:oMath>
                </a14:m>
                <a:r>
                  <a:rPr lang="en-GB" sz="2400" b="0" i="0" dirty="0">
                    <a:solidFill>
                      <a:schemeClr val="bg1"/>
                    </a:solidFill>
                    <a:latin typeface="+mj-lt"/>
                    <a:ea typeface="Cambria Math" panose="02040503050406030204" pitchFamily="18" charset="0"/>
                  </a:rPr>
                  <a:t> </a:t>
                </a:r>
                <a14:m>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𝜙</m:t>
                    </m:r>
                  </m:oMath>
                </a14:m>
                <a:endParaRPr lang="en-GB" sz="2400" dirty="0"/>
              </a:p>
            </p:txBody>
          </p:sp>
        </mc:Choice>
        <mc:Fallback xmlns="">
          <p:sp>
            <p:nvSpPr>
              <p:cNvPr id="51" name="Rectangle 50">
                <a:extLst>
                  <a:ext uri="{FF2B5EF4-FFF2-40B4-BE49-F238E27FC236}">
                    <a16:creationId xmlns:a16="http://schemas.microsoft.com/office/drawing/2014/main" id="{DAA5C477-F26D-2745-9553-78E5A3D832B4}"/>
                  </a:ext>
                </a:extLst>
              </p:cNvPr>
              <p:cNvSpPr>
                <a:spLocks noRot="1" noChangeAspect="1" noMove="1" noResize="1" noEditPoints="1" noAdjustHandles="1" noChangeArrowheads="1" noChangeShapeType="1" noTextEdit="1"/>
              </p:cNvSpPr>
              <p:nvPr/>
            </p:nvSpPr>
            <p:spPr>
              <a:xfrm>
                <a:off x="9760738" y="1872802"/>
                <a:ext cx="1767022" cy="461665"/>
              </a:xfrm>
              <a:prstGeom prst="rect">
                <a:avLst/>
              </a:prstGeom>
              <a:blipFill>
                <a:blip r:embed="rId9"/>
                <a:stretch>
                  <a:fillRect l="-5714" t="-8108" r="-1429" b="-29730"/>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F2D23111-0E7C-5A44-9EE2-1DC432FA2977}"/>
              </a:ext>
            </a:extLst>
          </p:cNvPr>
          <p:cNvSpPr txBox="1"/>
          <p:nvPr/>
        </p:nvSpPr>
        <p:spPr>
          <a:xfrm>
            <a:off x="4973451" y="1447516"/>
            <a:ext cx="481222" cy="369332"/>
          </a:xfrm>
          <a:prstGeom prst="rect">
            <a:avLst/>
          </a:prstGeom>
          <a:noFill/>
        </p:spPr>
        <p:txBody>
          <a:bodyPr wrap="none" rtlCol="0">
            <a:spAutoFit/>
          </a:bodyPr>
          <a:lstStyle/>
          <a:p>
            <a:r>
              <a:rPr lang="en-GB" dirty="0">
                <a:solidFill>
                  <a:srgbClr val="FFA43D"/>
                </a:solidFill>
                <a:effectLst>
                  <a:outerShdw blurRad="50800" dist="38100" dir="2700000" algn="tl" rotWithShape="0">
                    <a:prstClr val="black">
                      <a:alpha val="40000"/>
                    </a:prstClr>
                  </a:outerShdw>
                </a:effectLst>
              </a:rPr>
              <a:t>Phi</a:t>
            </a:r>
          </a:p>
        </p:txBody>
      </p:sp>
      <p:cxnSp>
        <p:nvCxnSpPr>
          <p:cNvPr id="15" name="Curved Connector 14">
            <a:extLst>
              <a:ext uri="{FF2B5EF4-FFF2-40B4-BE49-F238E27FC236}">
                <a16:creationId xmlns:a16="http://schemas.microsoft.com/office/drawing/2014/main" id="{7E419E74-CA4D-684E-ACCA-480A3799FC5F}"/>
              </a:ext>
            </a:extLst>
          </p:cNvPr>
          <p:cNvCxnSpPr>
            <a:cxnSpLocks/>
            <a:stCxn id="13" idx="1"/>
          </p:cNvCxnSpPr>
          <p:nvPr/>
        </p:nvCxnSpPr>
        <p:spPr>
          <a:xfrm rot="10800000" flipV="1">
            <a:off x="4653075" y="1632182"/>
            <a:ext cx="320376" cy="419234"/>
          </a:xfrm>
          <a:prstGeom prst="curvedConnector2">
            <a:avLst/>
          </a:prstGeom>
          <a:ln w="508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F59A4DA-4BFE-F249-89E5-6B89B4417986}"/>
              </a:ext>
            </a:extLst>
          </p:cNvPr>
          <p:cNvGrpSpPr/>
          <p:nvPr/>
        </p:nvGrpSpPr>
        <p:grpSpPr>
          <a:xfrm>
            <a:off x="4688454" y="2224933"/>
            <a:ext cx="2172490" cy="1624640"/>
            <a:chOff x="4688454" y="2224933"/>
            <a:chExt cx="2172490" cy="1624640"/>
          </a:xfrm>
        </p:grpSpPr>
        <p:pic>
          <p:nvPicPr>
            <p:cNvPr id="48" name="Picture 47">
              <a:extLst>
                <a:ext uri="{FF2B5EF4-FFF2-40B4-BE49-F238E27FC236}">
                  <a16:creationId xmlns:a16="http://schemas.microsoft.com/office/drawing/2014/main" id="{8BB1F9E5-D595-5647-8FD5-F43AAB5BD856}"/>
                </a:ext>
              </a:extLst>
            </p:cNvPr>
            <p:cNvPicPr>
              <a:picLocks noChangeAspect="1"/>
            </p:cNvPicPr>
            <p:nvPr/>
          </p:nvPicPr>
          <p:blipFill rotWithShape="1">
            <a:blip r:embed="rId10">
              <a:extLst>
                <a:ext uri="{28A0092B-C50C-407E-A947-70E740481C1C}">
                  <a14:useLocalDpi xmlns:a14="http://schemas.microsoft.com/office/drawing/2010/main" val="0"/>
                </a:ext>
              </a:extLst>
            </a:blip>
            <a:srcRect l="9651" r="56734" b="76905"/>
            <a:stretch/>
          </p:blipFill>
          <p:spPr>
            <a:xfrm>
              <a:off x="4688454" y="2224933"/>
              <a:ext cx="2172490" cy="1255308"/>
            </a:xfrm>
            <a:prstGeom prst="rect">
              <a:avLst/>
            </a:prstGeom>
          </p:spPr>
        </p:pic>
        <p:sp>
          <p:nvSpPr>
            <p:cNvPr id="7" name="TextBox 6">
              <a:extLst>
                <a:ext uri="{FF2B5EF4-FFF2-40B4-BE49-F238E27FC236}">
                  <a16:creationId xmlns:a16="http://schemas.microsoft.com/office/drawing/2014/main" id="{78F15699-88B2-7F40-9A69-AAC5A278AE6C}"/>
                </a:ext>
              </a:extLst>
            </p:cNvPr>
            <p:cNvSpPr txBox="1"/>
            <p:nvPr/>
          </p:nvSpPr>
          <p:spPr>
            <a:xfrm>
              <a:off x="5055796" y="3480241"/>
              <a:ext cx="1369286" cy="369332"/>
            </a:xfrm>
            <a:prstGeom prst="rect">
              <a:avLst/>
            </a:prstGeom>
            <a:noFill/>
          </p:spPr>
          <p:txBody>
            <a:bodyPr wrap="none" rtlCol="0">
              <a:spAutoFit/>
            </a:bodyPr>
            <a:lstStyle/>
            <a:p>
              <a:r>
                <a:rPr lang="en-GB" dirty="0">
                  <a:solidFill>
                    <a:srgbClr val="FFE699"/>
                  </a:solidFill>
                  <a:effectLst>
                    <a:outerShdw blurRad="50800" dist="38100" dir="2700000" algn="tl" rotWithShape="0">
                      <a:prstClr val="black">
                        <a:alpha val="40000"/>
                      </a:prstClr>
                    </a:outerShdw>
                  </a:effectLst>
                </a:rPr>
                <a:t>Mean of this</a:t>
              </a:r>
            </a:p>
          </p:txBody>
        </p:sp>
      </p:grpSp>
      <p:grpSp>
        <p:nvGrpSpPr>
          <p:cNvPr id="16" name="Group 15">
            <a:extLst>
              <a:ext uri="{FF2B5EF4-FFF2-40B4-BE49-F238E27FC236}">
                <a16:creationId xmlns:a16="http://schemas.microsoft.com/office/drawing/2014/main" id="{88AC2214-D950-EE48-8610-992E31098A92}"/>
              </a:ext>
            </a:extLst>
          </p:cNvPr>
          <p:cNvGrpSpPr/>
          <p:nvPr/>
        </p:nvGrpSpPr>
        <p:grpSpPr>
          <a:xfrm>
            <a:off x="9237573" y="1535286"/>
            <a:ext cx="399597" cy="4373403"/>
            <a:chOff x="9237573" y="1535286"/>
            <a:chExt cx="399597" cy="4373403"/>
          </a:xfrm>
        </p:grpSpPr>
        <p:cxnSp>
          <p:nvCxnSpPr>
            <p:cNvPr id="25" name="Straight Connector 24">
              <a:extLst>
                <a:ext uri="{FF2B5EF4-FFF2-40B4-BE49-F238E27FC236}">
                  <a16:creationId xmlns:a16="http://schemas.microsoft.com/office/drawing/2014/main" id="{E4B1556E-2E0E-344A-88F7-CD24A65C626D}"/>
                </a:ext>
              </a:extLst>
            </p:cNvPr>
            <p:cNvCxnSpPr>
              <a:cxnSpLocks/>
            </p:cNvCxnSpPr>
            <p:nvPr/>
          </p:nvCxnSpPr>
          <p:spPr>
            <a:xfrm flipV="1">
              <a:off x="9437372" y="1948689"/>
              <a:ext cx="0" cy="3960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5E04EA1-3F83-2C46-9923-C4FA3289E365}"/>
                    </a:ext>
                  </a:extLst>
                </p:cNvPr>
                <p:cNvSpPr/>
                <p:nvPr/>
              </p:nvSpPr>
              <p:spPr>
                <a:xfrm>
                  <a:off x="9237573" y="1535286"/>
                  <a:ext cx="3995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chemeClr val="bg1"/>
                            </a:solidFill>
                            <a:latin typeface="Cambria Math" panose="02040503050406030204" pitchFamily="18" charset="0"/>
                            <a:ea typeface="Cambria Math" panose="02040503050406030204" pitchFamily="18" charset="0"/>
                          </a:rPr>
                          <m:t>𝜙</m:t>
                        </m:r>
                      </m:oMath>
                    </m:oMathPara>
                  </a14:m>
                  <a:endParaRPr lang="en-GB" dirty="0"/>
                </a:p>
              </p:txBody>
            </p:sp>
          </mc:Choice>
          <mc:Fallback xmlns="">
            <p:sp>
              <p:nvSpPr>
                <p:cNvPr id="11" name="Rectangle 10">
                  <a:extLst>
                    <a:ext uri="{FF2B5EF4-FFF2-40B4-BE49-F238E27FC236}">
                      <a16:creationId xmlns:a16="http://schemas.microsoft.com/office/drawing/2014/main" id="{85E04EA1-3F83-2C46-9923-C4FA3289E365}"/>
                    </a:ext>
                  </a:extLst>
                </p:cNvPr>
                <p:cNvSpPr>
                  <a:spLocks noRot="1" noChangeAspect="1" noMove="1" noResize="1" noEditPoints="1" noAdjustHandles="1" noChangeArrowheads="1" noChangeShapeType="1" noTextEdit="1"/>
                </p:cNvSpPr>
                <p:nvPr/>
              </p:nvSpPr>
              <p:spPr>
                <a:xfrm>
                  <a:off x="9237573" y="1535286"/>
                  <a:ext cx="399597" cy="369332"/>
                </a:xfrm>
                <a:prstGeom prst="rect">
                  <a:avLst/>
                </a:prstGeom>
                <a:blipFill>
                  <a:blip r:embed="rId11"/>
                  <a:stretch>
                    <a:fillRect b="-13333"/>
                  </a:stretch>
                </a:blipFill>
              </p:spPr>
              <p:txBody>
                <a:bodyPr/>
                <a:lstStyle/>
                <a:p>
                  <a:r>
                    <a:rPr lang="en-GB">
                      <a:noFill/>
                    </a:rPr>
                    <a:t> </a:t>
                  </a:r>
                </a:p>
              </p:txBody>
            </p:sp>
          </mc:Fallback>
        </mc:AlternateContent>
      </p:grpSp>
    </p:spTree>
    <p:extLst>
      <p:ext uri="{BB962C8B-B14F-4D97-AF65-F5344CB8AC3E}">
        <p14:creationId xmlns:p14="http://schemas.microsoft.com/office/powerpoint/2010/main" val="204682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50" grpId="0"/>
      <p:bldP spid="51"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Title 1">
                <a:extLst>
                  <a:ext uri="{FF2B5EF4-FFF2-40B4-BE49-F238E27FC236}">
                    <a16:creationId xmlns:a16="http://schemas.microsoft.com/office/drawing/2014/main" id="{681DE09C-EAEF-4F7C-AEDD-B66866F34DC3}"/>
                  </a:ext>
                </a:extLst>
              </p:cNvPr>
              <p:cNvSpPr txBox="1"/>
              <p:nvPr/>
            </p:nvSpPr>
            <p:spPr>
              <a:xfrm>
                <a:off x="5494679" y="1100300"/>
                <a:ext cx="6063785" cy="2274329"/>
              </a:xfrm>
              <a:prstGeom prst="rect">
                <a:avLst/>
              </a:prstGeom>
              <a:ln w="12700">
                <a:miter lim="400000"/>
              </a:ln>
              <a:effectLst/>
              <a:extLst>
                <a:ext uri="{C572A759-6A51-4108-AA02-DFA0A04FC94B}">
                  <ma14:wrappingTextBoxFlag xmlns="" xmlns:m="http://schemas.openxmlformats.org/officeDocument/2006/math" xmlns:ma14="http://schemas.microsoft.com/office/mac/drawingml/2011/main" val="1"/>
                </a:ext>
              </a:extLst>
            </p:spPr>
            <p:txBody>
              <a:bodyPr lIns="45718" tIns="45718" rIns="45718" bIns="45718" anchor="ctr">
                <a:noAutofit/>
              </a:bodyPr>
              <a:lstStyle/>
              <a:p>
                <a:pPr marL="162305" indent="-162305" defTabSz="649223">
                  <a:buSzPct val="100000"/>
                  <a:buChar char="•"/>
                  <a:defRPr sz="1633" b="1">
                    <a:solidFill>
                      <a:srgbClr val="FFFFFF"/>
                    </a:solidFill>
                    <a:latin typeface="Arial"/>
                    <a:ea typeface="Arial"/>
                    <a:cs typeface="Arial"/>
                    <a:sym typeface="Arial"/>
                  </a:defRPr>
                </a:pP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For each feature in the data, the stump will search for a </a:t>
                </a:r>
                <a:r>
                  <a:rPr lang="en-GB" sz="24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split</a:t>
                </a:r>
                <a:r>
                  <a:rPr lang="en-GB" sz="2400"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lang="en-GB" sz="2400"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point</a:t>
                </a: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that minimises the </a:t>
                </a:r>
                <a:r>
                  <a:rPr lang="en-GB" sz="2400" dirty="0">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error rate</a:t>
                </a: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p>
              <a:p>
                <a:pPr marL="162305" indent="-162305" defTabSz="649223">
                  <a:buSzPct val="100000"/>
                  <a:buFontTx/>
                  <a:buChar char="•"/>
                  <a:defRPr sz="1633" b="1">
                    <a:solidFill>
                      <a:srgbClr val="FFFFFF"/>
                    </a:solidFill>
                    <a:latin typeface="Arial"/>
                    <a:ea typeface="Arial"/>
                    <a:cs typeface="Arial"/>
                    <a:sym typeface="Arial"/>
                  </a:defRPr>
                </a:pP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 our example we used </a:t>
                </a:r>
                <a14:m>
                  <m:oMath xmlns:m="http://schemas.openxmlformats.org/officeDocument/2006/math">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𝜇</m:t>
                    </m:r>
                  </m:oMath>
                </a14:m>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as a feature, and our threshold </a:t>
                </a:r>
                <a:r>
                  <a:rPr lang="en-GB" sz="2400"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14:m>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𝜙</m:t>
                    </m:r>
                  </m:oMath>
                </a14:m>
                <a:r>
                  <a:rPr lang="en-GB"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endParaRPr sz="2400"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Choice>
        <mc:Fallback xmlns="">
          <p:sp>
            <p:nvSpPr>
              <p:cNvPr id="39" name="Title 1">
                <a:extLst>
                  <a:ext uri="{FF2B5EF4-FFF2-40B4-BE49-F238E27FC236}">
                    <a16:creationId xmlns:a16="http://schemas.microsoft.com/office/drawing/2014/main" id="{681DE09C-EAEF-4F7C-AEDD-B66866F34DC3}"/>
                  </a:ext>
                </a:extLst>
              </p:cNvPr>
              <p:cNvSpPr txBox="1">
                <a:spLocks noRot="1" noChangeAspect="1" noMove="1" noResize="1" noEditPoints="1" noAdjustHandles="1" noChangeArrowheads="1" noChangeShapeType="1" noTextEdit="1"/>
              </p:cNvSpPr>
              <p:nvPr/>
            </p:nvSpPr>
            <p:spPr>
              <a:xfrm>
                <a:off x="5494679" y="1100300"/>
                <a:ext cx="6063785" cy="2274329"/>
              </a:xfrm>
              <a:prstGeom prst="rect">
                <a:avLst/>
              </a:prstGeom>
              <a:blipFill>
                <a:blip r:embed="rId3"/>
                <a:stretch>
                  <a:fillRect l="-2505"/>
                </a:stretch>
              </a:blipFill>
              <a:ln w="12700">
                <a:miter lim="400000"/>
              </a:ln>
              <a:effectLst/>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GB">
                    <a:noFill/>
                  </a:rPr>
                  <a:t> </a:t>
                </a:r>
              </a:p>
            </p:txBody>
          </p:sp>
        </mc:Fallback>
      </mc:AlternateContent>
      <p:sp>
        <p:nvSpPr>
          <p:cNvPr id="31" name="Line">
            <a:extLst>
              <a:ext uri="{FF2B5EF4-FFF2-40B4-BE49-F238E27FC236}">
                <a16:creationId xmlns:a16="http://schemas.microsoft.com/office/drawing/2014/main" id="{5479AFE0-F4DD-8A44-A9FC-4024D7048F18}"/>
              </a:ext>
            </a:extLst>
          </p:cNvPr>
          <p:cNvSpPr/>
          <p:nvPr/>
        </p:nvSpPr>
        <p:spPr>
          <a:xfrm>
            <a:off x="7393234" y="5971525"/>
            <a:ext cx="2773504" cy="1"/>
          </a:xfrm>
          <a:prstGeom prst="line">
            <a:avLst/>
          </a:prstGeom>
          <a:ln w="254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32" name="Line">
            <a:extLst>
              <a:ext uri="{FF2B5EF4-FFF2-40B4-BE49-F238E27FC236}">
                <a16:creationId xmlns:a16="http://schemas.microsoft.com/office/drawing/2014/main" id="{307BDF44-C681-854C-9B3A-465D76B98B74}"/>
              </a:ext>
            </a:extLst>
          </p:cNvPr>
          <p:cNvSpPr/>
          <p:nvPr/>
        </p:nvSpPr>
        <p:spPr>
          <a:xfrm flipV="1">
            <a:off x="7967448" y="3739834"/>
            <a:ext cx="1" cy="2773504"/>
          </a:xfrm>
          <a:prstGeom prst="line">
            <a:avLst/>
          </a:prstGeom>
          <a:ln w="25400">
            <a:solidFill>
              <a:schemeClr val="accent1"/>
            </a:solidFill>
            <a:tailEnd type="triangle"/>
          </a:ln>
          <a:effectLst>
            <a:outerShdw blurRad="38100" dist="23000" dir="5400000" rotWithShape="0">
              <a:srgbClr val="000000">
                <a:alpha val="35000"/>
              </a:srgbClr>
            </a:outerShdw>
          </a:effectLst>
        </p:spPr>
        <p:txBody>
          <a:bodyPr lIns="45718" tIns="45718" rIns="45718" bIns="45718"/>
          <a:lstStyle/>
          <a:p>
            <a:endParaRPr>
              <a:solidFill>
                <a:srgbClr val="FFFF00"/>
              </a:solidFill>
              <a:latin typeface="Calibri" panose="020F0502020204030204" pitchFamily="34" charset="0"/>
              <a:cs typeface="Calibri" panose="020F0502020204030204" pitchFamily="34" charset="0"/>
            </a:endParaRPr>
          </a:p>
        </p:txBody>
      </p:sp>
      <p:sp>
        <p:nvSpPr>
          <p:cNvPr id="34" name="Connection Line">
            <a:extLst>
              <a:ext uri="{FF2B5EF4-FFF2-40B4-BE49-F238E27FC236}">
                <a16:creationId xmlns:a16="http://schemas.microsoft.com/office/drawing/2014/main" id="{332132E1-39F7-8444-8789-0159F239EE82}"/>
              </a:ext>
            </a:extLst>
          </p:cNvPr>
          <p:cNvSpPr/>
          <p:nvPr/>
        </p:nvSpPr>
        <p:spPr>
          <a:xfrm>
            <a:off x="8296867" y="4380866"/>
            <a:ext cx="1280584" cy="1280584"/>
          </a:xfrm>
          <a:custGeom>
            <a:avLst/>
            <a:gdLst/>
            <a:ahLst/>
            <a:cxnLst>
              <a:cxn ang="0">
                <a:pos x="wd2" y="hd2"/>
              </a:cxn>
              <a:cxn ang="5400000">
                <a:pos x="wd2" y="hd2"/>
              </a:cxn>
              <a:cxn ang="10800000">
                <a:pos x="wd2" y="hd2"/>
              </a:cxn>
              <a:cxn ang="16200000">
                <a:pos x="wd2" y="hd2"/>
              </a:cxn>
            </a:cxnLst>
            <a:rect l="0" t="0" r="r" b="b"/>
            <a:pathLst>
              <a:path w="20419" h="20419" extrusionOk="0">
                <a:moveTo>
                  <a:pt x="169" y="0"/>
                </a:moveTo>
                <a:cubicBezTo>
                  <a:pt x="-1181" y="14850"/>
                  <a:pt x="5569" y="21600"/>
                  <a:pt x="20419" y="20250"/>
                </a:cubicBezTo>
              </a:path>
            </a:pathLst>
          </a:custGeom>
          <a:ln w="25400">
            <a:solidFill>
              <a:schemeClr val="bg1"/>
            </a:solidFill>
          </a:ln>
          <a:effectLst>
            <a:outerShdw blurRad="38100" dist="23000" dir="5400000" rotWithShape="0">
              <a:srgbClr val="000000">
                <a:alpha val="35000"/>
              </a:srgbClr>
            </a:outerShdw>
          </a:effectLst>
        </p:spPr>
        <p:txBody>
          <a:bodyPr/>
          <a:lstStyle/>
          <a:p>
            <a:endParaRPr>
              <a:solidFill>
                <a:srgbClr val="FFFF0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524953-B5F9-A044-8B52-CF0A17529025}"/>
                  </a:ext>
                </a:extLst>
              </p:cNvPr>
              <p:cNvSpPr txBox="1"/>
              <p:nvPr/>
            </p:nvSpPr>
            <p:spPr>
              <a:xfrm>
                <a:off x="7720181" y="6008309"/>
                <a:ext cx="19793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0</m:t>
                      </m:r>
                    </m:oMath>
                  </m:oMathPara>
                </a14:m>
                <a:endParaRPr lang="en-GB">
                  <a:solidFill>
                    <a:schemeClr val="bg1"/>
                  </a:solidFill>
                </a:endParaRPr>
              </a:p>
            </p:txBody>
          </p:sp>
        </mc:Choice>
        <mc:Fallback xmlns="">
          <p:sp>
            <p:nvSpPr>
              <p:cNvPr id="40" name="TextBox 39">
                <a:extLst>
                  <a:ext uri="{FF2B5EF4-FFF2-40B4-BE49-F238E27FC236}">
                    <a16:creationId xmlns:a16="http://schemas.microsoft.com/office/drawing/2014/main" id="{A5524953-B5F9-A044-8B52-CF0A17529025}"/>
                  </a:ext>
                </a:extLst>
              </p:cNvPr>
              <p:cNvSpPr txBox="1">
                <a:spLocks noRot="1" noChangeAspect="1" noMove="1" noResize="1" noEditPoints="1" noAdjustHandles="1" noChangeArrowheads="1" noChangeShapeType="1" noTextEdit="1"/>
              </p:cNvSpPr>
              <p:nvPr/>
            </p:nvSpPr>
            <p:spPr>
              <a:xfrm>
                <a:off x="7720181" y="6008309"/>
                <a:ext cx="197939" cy="276999"/>
              </a:xfrm>
              <a:prstGeom prst="rect">
                <a:avLst/>
              </a:prstGeom>
              <a:blipFill>
                <a:blip r:embed="rId4"/>
                <a:stretch>
                  <a:fillRect l="-17647" r="-17647" b="-9091"/>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76BA035A-40A2-EB4C-B7EC-95AE118018C4}"/>
              </a:ext>
            </a:extLst>
          </p:cNvPr>
          <p:cNvSpPr txBox="1"/>
          <p:nvPr/>
        </p:nvSpPr>
        <p:spPr>
          <a:xfrm>
            <a:off x="6736301" y="4509545"/>
            <a:ext cx="1132491" cy="707886"/>
          </a:xfrm>
          <a:prstGeom prst="rect">
            <a:avLst/>
          </a:prstGeom>
          <a:noFill/>
          <a:effectLst/>
        </p:spPr>
        <p:txBody>
          <a:bodyPr wrap="none" rtlCol="0">
            <a:spAutoFit/>
          </a:bodyPr>
          <a:lstStyle/>
          <a:p>
            <a:pPr algn="ctr"/>
            <a:r>
              <a:rPr lang="en-US" sz="2000" b="1" dirty="0">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Mistakes</a:t>
            </a:r>
          </a:p>
          <a:p>
            <a:pPr algn="ctr"/>
            <a:r>
              <a:rPr lang="en-US" sz="2000" b="1" dirty="0">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made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B64CDA2-769F-1845-8656-40DC8F192D8A}"/>
                  </a:ext>
                </a:extLst>
              </p:cNvPr>
              <p:cNvSpPr txBox="1"/>
              <p:nvPr/>
            </p:nvSpPr>
            <p:spPr>
              <a:xfrm>
                <a:off x="8869154" y="6008309"/>
                <a:ext cx="1979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𝜇</m:t>
                      </m:r>
                    </m:oMath>
                  </m:oMathPara>
                </a14:m>
                <a:endParaRPr lang="en-GB" sz="2400" dirty="0">
                  <a:solidFill>
                    <a:schemeClr val="bg1"/>
                  </a:solidFill>
                  <a:effectLst>
                    <a:outerShdw blurRad="50800" dist="38100" dir="2700000" algn="tl" rotWithShape="0">
                      <a:prstClr val="black">
                        <a:alpha val="40000"/>
                      </a:prstClr>
                    </a:outerShdw>
                  </a:effectLst>
                </a:endParaRPr>
              </a:p>
            </p:txBody>
          </p:sp>
        </mc:Choice>
        <mc:Fallback xmlns="">
          <p:sp>
            <p:nvSpPr>
              <p:cNvPr id="41" name="TextBox 40">
                <a:extLst>
                  <a:ext uri="{FF2B5EF4-FFF2-40B4-BE49-F238E27FC236}">
                    <a16:creationId xmlns:a16="http://schemas.microsoft.com/office/drawing/2014/main" id="{3B64CDA2-769F-1845-8656-40DC8F192D8A}"/>
                  </a:ext>
                </a:extLst>
              </p:cNvPr>
              <p:cNvSpPr txBox="1">
                <a:spLocks noRot="1" noChangeAspect="1" noMove="1" noResize="1" noEditPoints="1" noAdjustHandles="1" noChangeArrowheads="1" noChangeShapeType="1" noTextEdit="1"/>
              </p:cNvSpPr>
              <p:nvPr/>
            </p:nvSpPr>
            <p:spPr>
              <a:xfrm>
                <a:off x="8869154" y="6008309"/>
                <a:ext cx="197939" cy="369332"/>
              </a:xfrm>
              <a:prstGeom prst="rect">
                <a:avLst/>
              </a:prstGeom>
              <a:blipFill>
                <a:blip r:embed="rId5"/>
                <a:stretch>
                  <a:fillRect l="-50000" r="-62500" b="-33333"/>
                </a:stretch>
              </a:blipFill>
            </p:spPr>
            <p:txBody>
              <a:bodyPr/>
              <a:lstStyle/>
              <a:p>
                <a:r>
                  <a:rPr lang="en-GB">
                    <a:noFill/>
                  </a:rPr>
                  <a:t> </a:t>
                </a:r>
              </a:p>
            </p:txBody>
          </p:sp>
        </mc:Fallback>
      </mc:AlternateContent>
      <p:cxnSp>
        <p:nvCxnSpPr>
          <p:cNvPr id="6" name="Straight Connector 5">
            <a:extLst>
              <a:ext uri="{FF2B5EF4-FFF2-40B4-BE49-F238E27FC236}">
                <a16:creationId xmlns:a16="http://schemas.microsoft.com/office/drawing/2014/main" id="{3D36DAA1-CE74-7C44-A72C-6181C76FD3A0}"/>
              </a:ext>
            </a:extLst>
          </p:cNvPr>
          <p:cNvCxnSpPr>
            <a:cxnSpLocks/>
          </p:cNvCxnSpPr>
          <p:nvPr/>
        </p:nvCxnSpPr>
        <p:spPr>
          <a:xfrm>
            <a:off x="9603289" y="3772685"/>
            <a:ext cx="0" cy="219884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9AA932C-B7B3-D146-8D99-FF31318729DB}"/>
                  </a:ext>
                </a:extLst>
              </p:cNvPr>
              <p:cNvSpPr txBox="1"/>
              <p:nvPr/>
            </p:nvSpPr>
            <p:spPr>
              <a:xfrm>
                <a:off x="9209523" y="3362173"/>
                <a:ext cx="915166"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i="1">
                          <a:solidFill>
                            <a:schemeClr val="bg1"/>
                          </a:solidFill>
                          <a:latin typeface="Cambria Math" panose="02040503050406030204" pitchFamily="18" charset="0"/>
                          <a:ea typeface="Cambria Math" panose="02040503050406030204" pitchFamily="18" charset="0"/>
                        </a:rPr>
                        <m:t>𝜙</m:t>
                      </m:r>
                    </m:oMath>
                  </m:oMathPara>
                </a14:m>
                <a:endParaRPr lang="en-GB" dirty="0">
                  <a:solidFill>
                    <a:schemeClr val="bg1"/>
                  </a:solidFill>
                </a:endParaRPr>
              </a:p>
            </p:txBody>
          </p:sp>
        </mc:Choice>
        <mc:Fallback xmlns="">
          <p:sp>
            <p:nvSpPr>
              <p:cNvPr id="43" name="TextBox 42">
                <a:extLst>
                  <a:ext uri="{FF2B5EF4-FFF2-40B4-BE49-F238E27FC236}">
                    <a16:creationId xmlns:a16="http://schemas.microsoft.com/office/drawing/2014/main" id="{89AA932C-B7B3-D146-8D99-FF31318729DB}"/>
                  </a:ext>
                </a:extLst>
              </p:cNvPr>
              <p:cNvSpPr txBox="1">
                <a:spLocks noRot="1" noChangeAspect="1" noMove="1" noResize="1" noEditPoints="1" noAdjustHandles="1" noChangeArrowheads="1" noChangeShapeType="1" noTextEdit="1"/>
              </p:cNvSpPr>
              <p:nvPr/>
            </p:nvSpPr>
            <p:spPr>
              <a:xfrm>
                <a:off x="9209523" y="3362173"/>
                <a:ext cx="915166" cy="276999"/>
              </a:xfrm>
              <a:prstGeom prst="rect">
                <a:avLst/>
              </a:prstGeom>
              <a:blipFill>
                <a:blip r:embed="rId6"/>
                <a:stretch>
                  <a:fillRect b="-30435"/>
                </a:stretch>
              </a:blipFill>
            </p:spPr>
            <p:txBody>
              <a:bodyPr/>
              <a:lstStyle/>
              <a:p>
                <a:r>
                  <a:rPr lang="en-GB">
                    <a:noFill/>
                  </a:rPr>
                  <a:t> </a:t>
                </a:r>
              </a:p>
            </p:txBody>
          </p:sp>
        </mc:Fallback>
      </mc:AlternateContent>
      <p:sp>
        <p:nvSpPr>
          <p:cNvPr id="35" name="Circle">
            <a:extLst>
              <a:ext uri="{FF2B5EF4-FFF2-40B4-BE49-F238E27FC236}">
                <a16:creationId xmlns:a16="http://schemas.microsoft.com/office/drawing/2014/main" id="{71E84C2D-BA1A-DB41-9842-E5BF946BB1EE}"/>
              </a:ext>
            </a:extLst>
          </p:cNvPr>
          <p:cNvSpPr/>
          <p:nvPr/>
        </p:nvSpPr>
        <p:spPr>
          <a:xfrm>
            <a:off x="8233658" y="4282353"/>
            <a:ext cx="126417" cy="132769"/>
          </a:xfrm>
          <a:prstGeom prst="ellipse">
            <a:avLst/>
          </a:prstGeom>
          <a:solidFill>
            <a:schemeClr val="accent2">
              <a:satOff val="-4966"/>
              <a:lumOff val="-10549"/>
            </a:schemeClr>
          </a:solidFill>
          <a:ln w="25400">
            <a:solidFill>
              <a:srgbClr val="000000"/>
            </a:solidFill>
          </a:ln>
          <a:effectLst>
            <a:outerShdw blurRad="38100" dist="23000" dir="5400000" rotWithShape="0">
              <a:srgbClr val="000000">
                <a:alpha val="35000"/>
              </a:srgbClr>
            </a:outerShdw>
          </a:effectLst>
        </p:spPr>
        <p:txBody>
          <a:bodyPr lIns="45718" tIns="45718" rIns="45718" bIns="45718" anchor="ctr"/>
          <a:lstStyle/>
          <a:p>
            <a:endParaRPr>
              <a:solidFill>
                <a:srgbClr val="FFFF00"/>
              </a:solidFill>
              <a:latin typeface="Calibri" panose="020F0502020204030204" pitchFamily="34" charset="0"/>
              <a:cs typeface="Calibri" panose="020F0502020204030204" pitchFamily="34" charset="0"/>
            </a:endParaRPr>
          </a:p>
        </p:txBody>
      </p:sp>
      <p:sp>
        <p:nvSpPr>
          <p:cNvPr id="25" name="Title 1">
            <a:extLst>
              <a:ext uri="{FF2B5EF4-FFF2-40B4-BE49-F238E27FC236}">
                <a16:creationId xmlns:a16="http://schemas.microsoft.com/office/drawing/2014/main" id="{A265D98F-B306-2147-AECE-BA51D0DC915B}"/>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Decision Stump</a:t>
            </a:r>
          </a:p>
        </p:txBody>
      </p:sp>
      <p:grpSp>
        <p:nvGrpSpPr>
          <p:cNvPr id="23" name="Group 22">
            <a:extLst>
              <a:ext uri="{FF2B5EF4-FFF2-40B4-BE49-F238E27FC236}">
                <a16:creationId xmlns:a16="http://schemas.microsoft.com/office/drawing/2014/main" id="{5D9DEB2D-DE43-424B-883F-94724E1E89FD}"/>
              </a:ext>
            </a:extLst>
          </p:cNvPr>
          <p:cNvGrpSpPr/>
          <p:nvPr/>
        </p:nvGrpSpPr>
        <p:grpSpPr>
          <a:xfrm>
            <a:off x="2025262" y="3374629"/>
            <a:ext cx="2210838" cy="1881016"/>
            <a:chOff x="1615891" y="1094097"/>
            <a:chExt cx="2210838" cy="1881016"/>
          </a:xfrm>
        </p:grpSpPr>
        <p:sp>
          <p:nvSpPr>
            <p:cNvPr id="24" name="Oval 23">
              <a:extLst>
                <a:ext uri="{FF2B5EF4-FFF2-40B4-BE49-F238E27FC236}">
                  <a16:creationId xmlns:a16="http://schemas.microsoft.com/office/drawing/2014/main" id="{F2D719C9-3BB1-C840-B185-011944D5E574}"/>
                </a:ext>
              </a:extLst>
            </p:cNvPr>
            <p:cNvSpPr/>
            <p:nvPr/>
          </p:nvSpPr>
          <p:spPr>
            <a:xfrm>
              <a:off x="1615891" y="2336113"/>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35A858D-66E4-9840-80FB-005A484C6A94}"/>
                </a:ext>
              </a:extLst>
            </p:cNvPr>
            <p:cNvSpPr/>
            <p:nvPr/>
          </p:nvSpPr>
          <p:spPr>
            <a:xfrm>
              <a:off x="3088175" y="2316518"/>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E42042B2-483E-4046-A87E-49A418A4DE5A}"/>
                </a:ext>
              </a:extLst>
            </p:cNvPr>
            <p:cNvCxnSpPr>
              <a:cxnSpLocks/>
              <a:endCxn id="26" idx="1"/>
            </p:cNvCxnSpPr>
            <p:nvPr/>
          </p:nvCxnSpPr>
          <p:spPr>
            <a:xfrm>
              <a:off x="2750561" y="1433192"/>
              <a:ext cx="445773" cy="976905"/>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11109E-E555-4344-8CF3-56F0DB57E362}"/>
                </a:ext>
              </a:extLst>
            </p:cNvPr>
            <p:cNvCxnSpPr>
              <a:cxnSpLocks/>
              <a:endCxn id="24" idx="7"/>
            </p:cNvCxnSpPr>
            <p:nvPr/>
          </p:nvCxnSpPr>
          <p:spPr>
            <a:xfrm flipH="1">
              <a:off x="2246286" y="1418993"/>
              <a:ext cx="531114" cy="1010699"/>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EE2C11E-518F-0C4D-85CF-0B32B7A2F09C}"/>
                </a:ext>
              </a:extLst>
            </p:cNvPr>
            <p:cNvSpPr/>
            <p:nvPr/>
          </p:nvSpPr>
          <p:spPr>
            <a:xfrm>
              <a:off x="2381284" y="1113692"/>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E9C1719-AE6F-3E4A-9AD0-126FC588435D}"/>
                    </a:ext>
                  </a:extLst>
                </p:cNvPr>
                <p:cNvSpPr txBox="1"/>
                <p:nvPr/>
              </p:nvSpPr>
              <p:spPr>
                <a:xfrm>
                  <a:off x="2576871" y="1094097"/>
                  <a:ext cx="36984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𝜇</m:t>
                        </m:r>
                      </m:oMath>
                    </m:oMathPara>
                  </a14:m>
                  <a:endParaRPr lang="en-GB" sz="3600" dirty="0">
                    <a:solidFill>
                      <a:schemeClr val="bg1"/>
                    </a:solidFill>
                    <a:effectLst>
                      <a:outerShdw blurRad="50800" dist="38100" dir="2700000" algn="tl" rotWithShape="0">
                        <a:prstClr val="black">
                          <a:alpha val="40000"/>
                        </a:prstClr>
                      </a:outerShdw>
                    </a:effectLst>
                  </a:endParaRPr>
                </a:p>
              </p:txBody>
            </p:sp>
          </mc:Choice>
          <mc:Fallback xmlns="">
            <p:sp>
              <p:nvSpPr>
                <p:cNvPr id="37" name="TextBox 36">
                  <a:extLst>
                    <a:ext uri="{FF2B5EF4-FFF2-40B4-BE49-F238E27FC236}">
                      <a16:creationId xmlns:a16="http://schemas.microsoft.com/office/drawing/2014/main" id="{FE9C1719-AE6F-3E4A-9AD0-126FC588435D}"/>
                    </a:ext>
                  </a:extLst>
                </p:cNvPr>
                <p:cNvSpPr txBox="1">
                  <a:spLocks noRot="1" noChangeAspect="1" noMove="1" noResize="1" noEditPoints="1" noAdjustHandles="1" noChangeArrowheads="1" noChangeShapeType="1" noTextEdit="1"/>
                </p:cNvSpPr>
                <p:nvPr/>
              </p:nvSpPr>
              <p:spPr>
                <a:xfrm>
                  <a:off x="2576871" y="1094097"/>
                  <a:ext cx="369845" cy="553998"/>
                </a:xfrm>
                <a:prstGeom prst="rect">
                  <a:avLst/>
                </a:prstGeom>
                <a:blipFill>
                  <a:blip r:embed="rId18"/>
                  <a:stretch>
                    <a:fillRect l="-30000" r="-36667" b="-29545"/>
                  </a:stretch>
                </a:blipFill>
              </p:spPr>
              <p:txBody>
                <a:bodyPr/>
                <a:lstStyle/>
                <a:p>
                  <a:r>
                    <a:rPr lang="en-GB">
                      <a:noFill/>
                    </a:rPr>
                    <a:t> </a:t>
                  </a:r>
                </a:p>
              </p:txBody>
            </p:sp>
          </mc:Fallback>
        </mc:AlternateContent>
      </p:grpSp>
      <p:grpSp>
        <p:nvGrpSpPr>
          <p:cNvPr id="42" name="Group 41">
            <a:extLst>
              <a:ext uri="{FF2B5EF4-FFF2-40B4-BE49-F238E27FC236}">
                <a16:creationId xmlns:a16="http://schemas.microsoft.com/office/drawing/2014/main" id="{2C0DA0AC-B2F2-8942-9F31-D59C2B08FEBF}"/>
              </a:ext>
            </a:extLst>
          </p:cNvPr>
          <p:cNvGrpSpPr/>
          <p:nvPr/>
        </p:nvGrpSpPr>
        <p:grpSpPr>
          <a:xfrm>
            <a:off x="1065850" y="3932937"/>
            <a:ext cx="2070629" cy="1730812"/>
            <a:chOff x="656479" y="1652405"/>
            <a:chExt cx="2070629" cy="1730812"/>
          </a:xfrm>
        </p:grpSpPr>
        <p:sp>
          <p:nvSpPr>
            <p:cNvPr id="44" name="Features">
              <a:extLst>
                <a:ext uri="{FF2B5EF4-FFF2-40B4-BE49-F238E27FC236}">
                  <a16:creationId xmlns:a16="http://schemas.microsoft.com/office/drawing/2014/main" id="{76D9DC70-628B-8244-96C0-2F093822A481}"/>
                </a:ext>
              </a:extLst>
            </p:cNvPr>
            <p:cNvSpPr txBox="1"/>
            <p:nvPr/>
          </p:nvSpPr>
          <p:spPr>
            <a:xfrm>
              <a:off x="1169313" y="2983112"/>
              <a:ext cx="1557795" cy="40010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Predict Pulsar</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70D2F72-0186-7141-8462-1A292229175A}"/>
                    </a:ext>
                  </a:extLst>
                </p:cNvPr>
                <p:cNvSpPr/>
                <p:nvPr/>
              </p:nvSpPr>
              <p:spPr>
                <a:xfrm>
                  <a:off x="656479" y="1652405"/>
                  <a:ext cx="1698094" cy="461665"/>
                </a:xfrm>
                <a:prstGeom prst="rect">
                  <a:avLst/>
                </a:prstGeom>
              </p:spPr>
              <p:txBody>
                <a:bodyPr wrap="none">
                  <a:spAutoFit/>
                </a:bodyPr>
                <a:lstStyle/>
                <a:p>
                  <a:r>
                    <a:rPr lang="en-GB" sz="2400" i="0" dirty="0">
                      <a:solidFill>
                        <a:schemeClr val="bg1"/>
                      </a:solidFill>
                      <a:latin typeface="+mj-lt"/>
                    </a:rPr>
                    <a:t>if </a:t>
                  </a:r>
                  <a:r>
                    <a:rPr lang="en-GB" sz="2400" b="0" i="0" dirty="0">
                      <a:solidFill>
                        <a:srgbClr val="FFA43D"/>
                      </a:solidFill>
                      <a:latin typeface="+mj-lt"/>
                    </a:rPr>
                    <a:t>mean</a:t>
                  </a:r>
                  <a:r>
                    <a:rPr lang="en-GB" sz="2400" b="0" i="0" dirty="0">
                      <a:solidFill>
                        <a:schemeClr val="bg1"/>
                      </a:solidFill>
                      <a:latin typeface="+mj-lt"/>
                    </a:rPr>
                    <a:t> </a:t>
                  </a:r>
                  <a14:m>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m:t>
                      </m:r>
                    </m:oMath>
                  </a14:m>
                  <a:r>
                    <a:rPr lang="en-GB" sz="2400" b="0" i="0" dirty="0">
                      <a:solidFill>
                        <a:schemeClr val="bg1"/>
                      </a:solidFill>
                      <a:latin typeface="+mj-lt"/>
                      <a:ea typeface="Cambria Math" panose="02040503050406030204" pitchFamily="18" charset="0"/>
                    </a:rPr>
                    <a:t> </a:t>
                  </a:r>
                  <a14:m>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𝜙</m:t>
                      </m:r>
                    </m:oMath>
                  </a14:m>
                  <a:endParaRPr lang="en-GB" sz="2400" dirty="0"/>
                </a:p>
              </p:txBody>
            </p:sp>
          </mc:Choice>
          <mc:Fallback xmlns="">
            <p:sp>
              <p:nvSpPr>
                <p:cNvPr id="45" name="Rectangle 44">
                  <a:extLst>
                    <a:ext uri="{FF2B5EF4-FFF2-40B4-BE49-F238E27FC236}">
                      <a16:creationId xmlns:a16="http://schemas.microsoft.com/office/drawing/2014/main" id="{A70D2F72-0186-7141-8462-1A292229175A}"/>
                    </a:ext>
                  </a:extLst>
                </p:cNvPr>
                <p:cNvSpPr>
                  <a:spLocks noRot="1" noChangeAspect="1" noMove="1" noResize="1" noEditPoints="1" noAdjustHandles="1" noChangeArrowheads="1" noChangeShapeType="1" noTextEdit="1"/>
                </p:cNvSpPr>
                <p:nvPr/>
              </p:nvSpPr>
              <p:spPr>
                <a:xfrm>
                  <a:off x="656479" y="1652405"/>
                  <a:ext cx="1698094" cy="461665"/>
                </a:xfrm>
                <a:prstGeom prst="rect">
                  <a:avLst/>
                </a:prstGeom>
                <a:blipFill>
                  <a:blip r:embed="rId19"/>
                  <a:stretch>
                    <a:fillRect l="-5926" t="-8108" r="-741" b="-29730"/>
                  </a:stretch>
                </a:blipFill>
              </p:spPr>
              <p:txBody>
                <a:bodyPr/>
                <a:lstStyle/>
                <a:p>
                  <a:r>
                    <a:rPr lang="en-GB">
                      <a:noFill/>
                    </a:rPr>
                    <a:t> </a:t>
                  </a:r>
                </a:p>
              </p:txBody>
            </p:sp>
          </mc:Fallback>
        </mc:AlternateContent>
      </p:grpSp>
      <p:grpSp>
        <p:nvGrpSpPr>
          <p:cNvPr id="46" name="Group 45">
            <a:extLst>
              <a:ext uri="{FF2B5EF4-FFF2-40B4-BE49-F238E27FC236}">
                <a16:creationId xmlns:a16="http://schemas.microsoft.com/office/drawing/2014/main" id="{BB74B7F6-3852-164B-BA9D-4230033653EF}"/>
              </a:ext>
            </a:extLst>
          </p:cNvPr>
          <p:cNvGrpSpPr/>
          <p:nvPr/>
        </p:nvGrpSpPr>
        <p:grpSpPr>
          <a:xfrm>
            <a:off x="3276728" y="3910058"/>
            <a:ext cx="1976560" cy="2061468"/>
            <a:chOff x="2867357" y="1629526"/>
            <a:chExt cx="1976560" cy="2061468"/>
          </a:xfrm>
        </p:grpSpPr>
        <p:sp>
          <p:nvSpPr>
            <p:cNvPr id="47" name="Features">
              <a:extLst>
                <a:ext uri="{FF2B5EF4-FFF2-40B4-BE49-F238E27FC236}">
                  <a16:creationId xmlns:a16="http://schemas.microsoft.com/office/drawing/2014/main" id="{FD818223-BD89-2242-8503-2860A1AE0756}"/>
                </a:ext>
              </a:extLst>
            </p:cNvPr>
            <p:cNvSpPr txBox="1"/>
            <p:nvPr/>
          </p:nvSpPr>
          <p:spPr>
            <a:xfrm>
              <a:off x="2867357" y="2983112"/>
              <a:ext cx="1273743" cy="707882"/>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FFFFFF"/>
                  </a:solidFill>
                  <a:latin typeface="Arial"/>
                  <a:ea typeface="Arial"/>
                  <a:cs typeface="Arial"/>
                  <a:sym typeface="Arial"/>
                </a:defRPr>
              </a:lvl1pPr>
            </a:lstStyle>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Predict</a:t>
              </a:r>
            </a:p>
            <a:p>
              <a:pPr algn="ctr"/>
              <a:r>
                <a:rPr lang="en-GB"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Non-pulsar</a:t>
              </a:r>
              <a:endPar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C511BCF1-7DFE-C54A-A88A-6DABCF7013EE}"/>
                    </a:ext>
                  </a:extLst>
                </p:cNvPr>
                <p:cNvSpPr/>
                <p:nvPr/>
              </p:nvSpPr>
              <p:spPr>
                <a:xfrm>
                  <a:off x="3076895" y="1629526"/>
                  <a:ext cx="1767022" cy="461665"/>
                </a:xfrm>
                <a:prstGeom prst="rect">
                  <a:avLst/>
                </a:prstGeom>
              </p:spPr>
              <p:txBody>
                <a:bodyPr wrap="none">
                  <a:spAutoFit/>
                </a:bodyPr>
                <a:lstStyle/>
                <a:p>
                  <a:r>
                    <a:rPr lang="en-GB" sz="2400" i="0" dirty="0">
                      <a:solidFill>
                        <a:schemeClr val="bg1"/>
                      </a:solidFill>
                      <a:latin typeface="+mj-lt"/>
                    </a:rPr>
                    <a:t>if </a:t>
                  </a:r>
                  <a:r>
                    <a:rPr lang="en-GB" sz="2400" dirty="0">
                      <a:solidFill>
                        <a:srgbClr val="FFA43D"/>
                      </a:solidFill>
                      <a:latin typeface="+mj-lt"/>
                    </a:rPr>
                    <a:t>mean</a:t>
                  </a:r>
                  <a:r>
                    <a:rPr lang="en-GB" sz="2400" dirty="0">
                      <a:solidFill>
                        <a:schemeClr val="bg1"/>
                      </a:solidFill>
                      <a:latin typeface="+mj-lt"/>
                    </a:rPr>
                    <a:t> </a:t>
                  </a:r>
                  <a:r>
                    <a:rPr lang="en-GB" sz="2400" b="0" i="0" dirty="0">
                      <a:solidFill>
                        <a:schemeClr val="bg1"/>
                      </a:solidFill>
                      <a:latin typeface="+mj-lt"/>
                    </a:rPr>
                    <a:t> </a:t>
                  </a:r>
                  <a14:m>
                    <m:oMath xmlns:m="http://schemas.openxmlformats.org/officeDocument/2006/math">
                      <m:r>
                        <a:rPr lang="en-GB" sz="2400" b="0" i="1" smtClean="0">
                          <a:solidFill>
                            <a:schemeClr val="bg1"/>
                          </a:solidFill>
                          <a:latin typeface="Cambria Math" panose="02040503050406030204" pitchFamily="18" charset="0"/>
                          <a:ea typeface="Cambria Math" panose="02040503050406030204" pitchFamily="18" charset="0"/>
                        </a:rPr>
                        <m:t>&gt;</m:t>
                      </m:r>
                    </m:oMath>
                  </a14:m>
                  <a:r>
                    <a:rPr lang="en-GB" sz="2400" b="0" i="0" dirty="0">
                      <a:solidFill>
                        <a:schemeClr val="bg1"/>
                      </a:solidFill>
                      <a:latin typeface="+mj-lt"/>
                      <a:ea typeface="Cambria Math" panose="02040503050406030204" pitchFamily="18" charset="0"/>
                    </a:rPr>
                    <a:t> </a:t>
                  </a:r>
                  <a14:m>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𝜙</m:t>
                      </m:r>
                    </m:oMath>
                  </a14:m>
                  <a:endParaRPr lang="en-GB" sz="2400" dirty="0"/>
                </a:p>
              </p:txBody>
            </p:sp>
          </mc:Choice>
          <mc:Fallback xmlns="">
            <p:sp>
              <p:nvSpPr>
                <p:cNvPr id="48" name="Rectangle 47">
                  <a:extLst>
                    <a:ext uri="{FF2B5EF4-FFF2-40B4-BE49-F238E27FC236}">
                      <a16:creationId xmlns:a16="http://schemas.microsoft.com/office/drawing/2014/main" id="{C511BCF1-7DFE-C54A-A88A-6DABCF7013EE}"/>
                    </a:ext>
                  </a:extLst>
                </p:cNvPr>
                <p:cNvSpPr>
                  <a:spLocks noRot="1" noChangeAspect="1" noMove="1" noResize="1" noEditPoints="1" noAdjustHandles="1" noChangeArrowheads="1" noChangeShapeType="1" noTextEdit="1"/>
                </p:cNvSpPr>
                <p:nvPr/>
              </p:nvSpPr>
              <p:spPr>
                <a:xfrm>
                  <a:off x="3076895" y="1629526"/>
                  <a:ext cx="1767022" cy="461665"/>
                </a:xfrm>
                <a:prstGeom prst="rect">
                  <a:avLst/>
                </a:prstGeom>
                <a:blipFill>
                  <a:blip r:embed="rId20"/>
                  <a:stretch>
                    <a:fillRect l="-5000" t="-8108" r="-1429" b="-29730"/>
                  </a:stretch>
                </a:blipFill>
              </p:spPr>
              <p:txBody>
                <a:bodyPr/>
                <a:lstStyle/>
                <a:p>
                  <a:r>
                    <a:rPr lang="en-GB">
                      <a:noFill/>
                    </a:rPr>
                    <a:t> </a:t>
                  </a:r>
                </a:p>
              </p:txBody>
            </p:sp>
          </mc:Fallback>
        </mc:AlternateContent>
      </p:grpSp>
      <p:pic>
        <p:nvPicPr>
          <p:cNvPr id="49" name="Picture 48">
            <a:extLst>
              <a:ext uri="{FF2B5EF4-FFF2-40B4-BE49-F238E27FC236}">
                <a16:creationId xmlns:a16="http://schemas.microsoft.com/office/drawing/2014/main" id="{C5A73A73-F947-084B-9419-C237635D1C04}"/>
              </a:ext>
            </a:extLst>
          </p:cNvPr>
          <p:cNvPicPr>
            <a:picLocks noChangeAspect="1"/>
          </p:cNvPicPr>
          <p:nvPr/>
        </p:nvPicPr>
        <p:blipFill rotWithShape="1">
          <a:blip r:embed="rId21">
            <a:extLst>
              <a:ext uri="{28A0092B-C50C-407E-A947-70E740481C1C}">
                <a14:useLocalDpi xmlns:a14="http://schemas.microsoft.com/office/drawing/2010/main" val="0"/>
              </a:ext>
            </a:extLst>
          </a:blip>
          <a:srcRect l="9651" r="56734" b="76905"/>
          <a:stretch/>
        </p:blipFill>
        <p:spPr>
          <a:xfrm>
            <a:off x="2100526" y="1823663"/>
            <a:ext cx="2172490" cy="1255308"/>
          </a:xfrm>
          <a:prstGeom prst="rect">
            <a:avLst/>
          </a:prstGeom>
        </p:spPr>
      </p:pic>
    </p:spTree>
    <p:extLst>
      <p:ext uri="{BB962C8B-B14F-4D97-AF65-F5344CB8AC3E}">
        <p14:creationId xmlns:p14="http://schemas.microsoft.com/office/powerpoint/2010/main" val="35092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65 2.22222E-6 C 0.00143 0.01481 -0.00091 0.03287 0.00039 0.04791 C 0.00065 0.05972 0.00078 0.06227 0.00143 0.07014 C 0.00208 0.07847 0.00273 0.08773 0.00417 0.09768 L 0.01055 0.12569 L 0.02031 0.14953 L 0.03021 0.16643 L 0.04375 0.17662 L 0.05755 0.18565 L 0.07109 0.19028 L 0.08776 0.19166 L 0.1 0.19074 C 0.10299 0.18866 0.10417 0.19097 0.10742 0.18866 " pathEditMode="relative" rAng="0" ptsTypes="AAAAAAAAAAAAA">
                                      <p:cBhvr>
                                        <p:cTn id="26" dur="2000" fill="hold"/>
                                        <p:tgtEl>
                                          <p:spTgt spid="35"/>
                                        </p:tgtEl>
                                        <p:attrNameLst>
                                          <p:attrName>ppt_x</p:attrName>
                                          <p:attrName>ppt_y</p:attrName>
                                        </p:attrNameLst>
                                      </p:cBhvr>
                                      <p:rCtr x="5299" y="9583"/>
                                    </p:animMotion>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40" grpId="0"/>
      <p:bldP spid="3" grpId="0"/>
      <p:bldP spid="41" grpId="0"/>
      <p:bldP spid="43" grpId="0"/>
      <p:bldP spid="35" grpId="0" animBg="1"/>
      <p:bldP spid="3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88ADCB2D-73BD-4BA3-A72C-F7C5A07216A6}"/>
              </a:ext>
            </a:extLst>
          </p:cNvPr>
          <p:cNvSpPr txBox="1"/>
          <p:nvPr/>
        </p:nvSpPr>
        <p:spPr>
          <a:xfrm>
            <a:off x="-967968" y="6399428"/>
            <a:ext cx="92394" cy="369328"/>
          </a:xfrm>
          <a:prstGeom prst="rect">
            <a:avLst/>
          </a:prstGeom>
          <a:ln w="12700">
            <a:miter lim="400000"/>
          </a:ln>
        </p:spPr>
        <p:txBody>
          <a:bodyPr wrap="none" lIns="45718" tIns="45718" rIns="45718" bIns="45718">
            <a:spAutoFit/>
          </a:bodyPr>
          <a:lstStyle/>
          <a:p>
            <a:endParaRPr/>
          </a:p>
        </p:txBody>
      </p:sp>
      <p:sp>
        <p:nvSpPr>
          <p:cNvPr id="15" name="Rectangle">
            <a:extLst>
              <a:ext uri="{FF2B5EF4-FFF2-40B4-BE49-F238E27FC236}">
                <a16:creationId xmlns:a16="http://schemas.microsoft.com/office/drawing/2014/main" id="{399B014A-5883-44D0-9459-85BBB808FE43}"/>
              </a:ext>
            </a:extLst>
          </p:cNvPr>
          <p:cNvSpPr/>
          <p:nvPr/>
        </p:nvSpPr>
        <p:spPr>
          <a:xfrm>
            <a:off x="674634" y="3294659"/>
            <a:ext cx="4414804" cy="3086281"/>
          </a:xfrm>
          <a:prstGeom prst="rect">
            <a:avLst/>
          </a:prstGeom>
          <a:ln w="25400">
            <a:solidFill>
              <a:schemeClr val="bg1"/>
            </a:solidFill>
          </a:ln>
          <a:effectLst>
            <a:outerShdw blurRad="38100" dist="23000" dir="5400000" rotWithShape="0">
              <a:srgbClr val="000000">
                <a:alpha val="35000"/>
              </a:srgbClr>
            </a:outerShdw>
          </a:effectLst>
        </p:spPr>
        <p:txBody>
          <a:bodyPr lIns="45718" tIns="45718" rIns="45718" bIns="45718" anchor="ctr"/>
          <a:lstStyle/>
          <a:p>
            <a:pPr>
              <a:defRPr>
                <a:latin typeface="+mj-lt"/>
                <a:ea typeface="+mj-ea"/>
                <a:cs typeface="+mj-cs"/>
                <a:sym typeface="Calibri"/>
              </a:defRPr>
            </a:pPr>
            <a:endParaRPr/>
          </a:p>
        </p:txBody>
      </p:sp>
      <p:sp>
        <p:nvSpPr>
          <p:cNvPr id="16" name="Star">
            <a:extLst>
              <a:ext uri="{FF2B5EF4-FFF2-40B4-BE49-F238E27FC236}">
                <a16:creationId xmlns:a16="http://schemas.microsoft.com/office/drawing/2014/main" id="{9110E730-EB9D-45F0-810B-5C7BC7BB9F79}"/>
              </a:ext>
            </a:extLst>
          </p:cNvPr>
          <p:cNvSpPr/>
          <p:nvPr/>
        </p:nvSpPr>
        <p:spPr>
          <a:xfrm>
            <a:off x="3611948" y="5166571"/>
            <a:ext cx="193070"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17" name="Circle">
            <a:extLst>
              <a:ext uri="{FF2B5EF4-FFF2-40B4-BE49-F238E27FC236}">
                <a16:creationId xmlns:a16="http://schemas.microsoft.com/office/drawing/2014/main" id="{9FA1F0C3-84F0-4F5C-96E4-633B6177A98F}"/>
              </a:ext>
            </a:extLst>
          </p:cNvPr>
          <p:cNvSpPr/>
          <p:nvPr/>
        </p:nvSpPr>
        <p:spPr>
          <a:xfrm>
            <a:off x="2359596" y="5230665"/>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18" name="Circle">
            <a:extLst>
              <a:ext uri="{FF2B5EF4-FFF2-40B4-BE49-F238E27FC236}">
                <a16:creationId xmlns:a16="http://schemas.microsoft.com/office/drawing/2014/main" id="{4189FCA0-847F-42E4-9218-A45D5EF418C4}"/>
              </a:ext>
            </a:extLst>
          </p:cNvPr>
          <p:cNvSpPr/>
          <p:nvPr/>
        </p:nvSpPr>
        <p:spPr>
          <a:xfrm>
            <a:off x="2868871" y="3569896"/>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19" name="Circle">
            <a:extLst>
              <a:ext uri="{FF2B5EF4-FFF2-40B4-BE49-F238E27FC236}">
                <a16:creationId xmlns:a16="http://schemas.microsoft.com/office/drawing/2014/main" id="{A2FE017A-E271-4A90-8223-EB7B8FE117F9}"/>
              </a:ext>
            </a:extLst>
          </p:cNvPr>
          <p:cNvSpPr/>
          <p:nvPr/>
        </p:nvSpPr>
        <p:spPr>
          <a:xfrm>
            <a:off x="1070483" y="5141893"/>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0" name="Circle">
            <a:extLst>
              <a:ext uri="{FF2B5EF4-FFF2-40B4-BE49-F238E27FC236}">
                <a16:creationId xmlns:a16="http://schemas.microsoft.com/office/drawing/2014/main" id="{493DFC5C-6BC9-490C-9BCB-F4FDC65F83EE}"/>
              </a:ext>
            </a:extLst>
          </p:cNvPr>
          <p:cNvSpPr/>
          <p:nvPr/>
        </p:nvSpPr>
        <p:spPr>
          <a:xfrm>
            <a:off x="1884302" y="5384733"/>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1" name="Circle">
            <a:extLst>
              <a:ext uri="{FF2B5EF4-FFF2-40B4-BE49-F238E27FC236}">
                <a16:creationId xmlns:a16="http://schemas.microsoft.com/office/drawing/2014/main" id="{1E62B871-4E08-4574-A4EC-D4C183882167}"/>
              </a:ext>
            </a:extLst>
          </p:cNvPr>
          <p:cNvSpPr/>
          <p:nvPr/>
        </p:nvSpPr>
        <p:spPr>
          <a:xfrm>
            <a:off x="2359596" y="5762876"/>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2" name="Circle">
            <a:extLst>
              <a:ext uri="{FF2B5EF4-FFF2-40B4-BE49-F238E27FC236}">
                <a16:creationId xmlns:a16="http://schemas.microsoft.com/office/drawing/2014/main" id="{FBE6D719-4A7B-4063-AF17-822AE7216B8C}"/>
              </a:ext>
            </a:extLst>
          </p:cNvPr>
          <p:cNvSpPr/>
          <p:nvPr/>
        </p:nvSpPr>
        <p:spPr>
          <a:xfrm>
            <a:off x="3105880" y="5828021"/>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3" name="Circle">
            <a:extLst>
              <a:ext uri="{FF2B5EF4-FFF2-40B4-BE49-F238E27FC236}">
                <a16:creationId xmlns:a16="http://schemas.microsoft.com/office/drawing/2014/main" id="{E3C54595-6745-4A38-A1A4-4441B0CF8405}"/>
              </a:ext>
            </a:extLst>
          </p:cNvPr>
          <p:cNvSpPr/>
          <p:nvPr/>
        </p:nvSpPr>
        <p:spPr>
          <a:xfrm>
            <a:off x="862730" y="3864758"/>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4" name="Circle">
            <a:extLst>
              <a:ext uri="{FF2B5EF4-FFF2-40B4-BE49-F238E27FC236}">
                <a16:creationId xmlns:a16="http://schemas.microsoft.com/office/drawing/2014/main" id="{64EB9DA2-2F0D-42CA-A264-80765DEBCFA1}"/>
              </a:ext>
            </a:extLst>
          </p:cNvPr>
          <p:cNvSpPr/>
          <p:nvPr/>
        </p:nvSpPr>
        <p:spPr>
          <a:xfrm>
            <a:off x="864325" y="4301055"/>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5" name="Circle">
            <a:extLst>
              <a:ext uri="{FF2B5EF4-FFF2-40B4-BE49-F238E27FC236}">
                <a16:creationId xmlns:a16="http://schemas.microsoft.com/office/drawing/2014/main" id="{FB3C5809-529E-4B53-8574-83EBFB701AC5}"/>
              </a:ext>
            </a:extLst>
          </p:cNvPr>
          <p:cNvSpPr/>
          <p:nvPr/>
        </p:nvSpPr>
        <p:spPr>
          <a:xfrm>
            <a:off x="1238952" y="4678215"/>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6" name="Circle">
            <a:extLst>
              <a:ext uri="{FF2B5EF4-FFF2-40B4-BE49-F238E27FC236}">
                <a16:creationId xmlns:a16="http://schemas.microsoft.com/office/drawing/2014/main" id="{87DC4001-1CFD-4BD0-AF27-B564EC898EB4}"/>
              </a:ext>
            </a:extLst>
          </p:cNvPr>
          <p:cNvSpPr/>
          <p:nvPr/>
        </p:nvSpPr>
        <p:spPr>
          <a:xfrm>
            <a:off x="2204294" y="4662397"/>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7" name="Circle">
            <a:extLst>
              <a:ext uri="{FF2B5EF4-FFF2-40B4-BE49-F238E27FC236}">
                <a16:creationId xmlns:a16="http://schemas.microsoft.com/office/drawing/2014/main" id="{182EBFC2-DC55-458B-8D51-BCB4F8488415}"/>
              </a:ext>
            </a:extLst>
          </p:cNvPr>
          <p:cNvSpPr/>
          <p:nvPr/>
        </p:nvSpPr>
        <p:spPr>
          <a:xfrm>
            <a:off x="3105880" y="4240065"/>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8" name="Circle">
            <a:extLst>
              <a:ext uri="{FF2B5EF4-FFF2-40B4-BE49-F238E27FC236}">
                <a16:creationId xmlns:a16="http://schemas.microsoft.com/office/drawing/2014/main" id="{5F3825D3-D787-4A3C-9010-E8EAFFE0D36A}"/>
              </a:ext>
            </a:extLst>
          </p:cNvPr>
          <p:cNvSpPr/>
          <p:nvPr/>
        </p:nvSpPr>
        <p:spPr>
          <a:xfrm>
            <a:off x="1375877" y="5574712"/>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29" name="Circle">
            <a:extLst>
              <a:ext uri="{FF2B5EF4-FFF2-40B4-BE49-F238E27FC236}">
                <a16:creationId xmlns:a16="http://schemas.microsoft.com/office/drawing/2014/main" id="{3FB6E8CA-28A6-41B4-B80B-5266D932E9D0}"/>
              </a:ext>
            </a:extLst>
          </p:cNvPr>
          <p:cNvSpPr/>
          <p:nvPr/>
        </p:nvSpPr>
        <p:spPr>
          <a:xfrm>
            <a:off x="2780438" y="5230665"/>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0" name="Circle">
            <a:extLst>
              <a:ext uri="{FF2B5EF4-FFF2-40B4-BE49-F238E27FC236}">
                <a16:creationId xmlns:a16="http://schemas.microsoft.com/office/drawing/2014/main" id="{A4FE0510-D264-4EEA-BFF8-369FAD6D0BF4}"/>
              </a:ext>
            </a:extLst>
          </p:cNvPr>
          <p:cNvSpPr/>
          <p:nvPr/>
        </p:nvSpPr>
        <p:spPr>
          <a:xfrm>
            <a:off x="1721623" y="4736199"/>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1" name="Circle">
            <a:extLst>
              <a:ext uri="{FF2B5EF4-FFF2-40B4-BE49-F238E27FC236}">
                <a16:creationId xmlns:a16="http://schemas.microsoft.com/office/drawing/2014/main" id="{E3CC34B4-3104-4D0E-ABDB-5F053E13C2CC}"/>
              </a:ext>
            </a:extLst>
          </p:cNvPr>
          <p:cNvSpPr/>
          <p:nvPr/>
        </p:nvSpPr>
        <p:spPr>
          <a:xfrm>
            <a:off x="4493536" y="3960665"/>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2" name="Circle">
            <a:extLst>
              <a:ext uri="{FF2B5EF4-FFF2-40B4-BE49-F238E27FC236}">
                <a16:creationId xmlns:a16="http://schemas.microsoft.com/office/drawing/2014/main" id="{C8DA163B-17B5-4DE6-A3F4-1F799BB690DB}"/>
              </a:ext>
            </a:extLst>
          </p:cNvPr>
          <p:cNvSpPr/>
          <p:nvPr/>
        </p:nvSpPr>
        <p:spPr>
          <a:xfrm>
            <a:off x="2359596" y="4354365"/>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3" name="Circle">
            <a:extLst>
              <a:ext uri="{FF2B5EF4-FFF2-40B4-BE49-F238E27FC236}">
                <a16:creationId xmlns:a16="http://schemas.microsoft.com/office/drawing/2014/main" id="{92EA7960-CD5A-4800-96FC-1BF9A84B2EB2}"/>
              </a:ext>
            </a:extLst>
          </p:cNvPr>
          <p:cNvSpPr/>
          <p:nvPr/>
        </p:nvSpPr>
        <p:spPr>
          <a:xfrm>
            <a:off x="1985103" y="4419294"/>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4" name="Circle">
            <a:extLst>
              <a:ext uri="{FF2B5EF4-FFF2-40B4-BE49-F238E27FC236}">
                <a16:creationId xmlns:a16="http://schemas.microsoft.com/office/drawing/2014/main" id="{BA8BEFC4-CE6D-4BCE-92E7-477EB4384CD9}"/>
              </a:ext>
            </a:extLst>
          </p:cNvPr>
          <p:cNvSpPr/>
          <p:nvPr/>
        </p:nvSpPr>
        <p:spPr>
          <a:xfrm>
            <a:off x="2780438" y="4739045"/>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5" name="Circle">
            <a:extLst>
              <a:ext uri="{FF2B5EF4-FFF2-40B4-BE49-F238E27FC236}">
                <a16:creationId xmlns:a16="http://schemas.microsoft.com/office/drawing/2014/main" id="{53EFF9F2-F4EC-4229-A495-5079FD99728F}"/>
              </a:ext>
            </a:extLst>
          </p:cNvPr>
          <p:cNvSpPr/>
          <p:nvPr/>
        </p:nvSpPr>
        <p:spPr>
          <a:xfrm>
            <a:off x="864325" y="4662397"/>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6" name="Circle">
            <a:extLst>
              <a:ext uri="{FF2B5EF4-FFF2-40B4-BE49-F238E27FC236}">
                <a16:creationId xmlns:a16="http://schemas.microsoft.com/office/drawing/2014/main" id="{7D7949B0-378F-466B-8525-38D6B2DA875E}"/>
              </a:ext>
            </a:extLst>
          </p:cNvPr>
          <p:cNvSpPr/>
          <p:nvPr/>
        </p:nvSpPr>
        <p:spPr>
          <a:xfrm>
            <a:off x="3105880" y="5230665"/>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7" name="Circle">
            <a:extLst>
              <a:ext uri="{FF2B5EF4-FFF2-40B4-BE49-F238E27FC236}">
                <a16:creationId xmlns:a16="http://schemas.microsoft.com/office/drawing/2014/main" id="{D1A8F546-1170-467F-A5D5-2ED1C3F53E9F}"/>
              </a:ext>
            </a:extLst>
          </p:cNvPr>
          <p:cNvSpPr/>
          <p:nvPr/>
        </p:nvSpPr>
        <p:spPr>
          <a:xfrm>
            <a:off x="1611961" y="4419294"/>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8" name="Star">
            <a:extLst>
              <a:ext uri="{FF2B5EF4-FFF2-40B4-BE49-F238E27FC236}">
                <a16:creationId xmlns:a16="http://schemas.microsoft.com/office/drawing/2014/main" id="{02F3DE31-AD17-43C3-B2FE-69D1A1CBE9F5}"/>
              </a:ext>
            </a:extLst>
          </p:cNvPr>
          <p:cNvSpPr/>
          <p:nvPr/>
        </p:nvSpPr>
        <p:spPr>
          <a:xfrm>
            <a:off x="1532858" y="3451770"/>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39" name="Star">
            <a:extLst>
              <a:ext uri="{FF2B5EF4-FFF2-40B4-BE49-F238E27FC236}">
                <a16:creationId xmlns:a16="http://schemas.microsoft.com/office/drawing/2014/main" id="{0BEBC30B-2AB7-4942-B817-71EF3DE4918E}"/>
              </a:ext>
            </a:extLst>
          </p:cNvPr>
          <p:cNvSpPr/>
          <p:nvPr/>
        </p:nvSpPr>
        <p:spPr>
          <a:xfrm>
            <a:off x="1855803" y="3757059"/>
            <a:ext cx="193070"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0" name="Star">
            <a:extLst>
              <a:ext uri="{FF2B5EF4-FFF2-40B4-BE49-F238E27FC236}">
                <a16:creationId xmlns:a16="http://schemas.microsoft.com/office/drawing/2014/main" id="{B048683C-BA2C-4AA0-A924-FC0F95D480AE}"/>
              </a:ext>
            </a:extLst>
          </p:cNvPr>
          <p:cNvSpPr/>
          <p:nvPr/>
        </p:nvSpPr>
        <p:spPr>
          <a:xfrm>
            <a:off x="2172675" y="3959770"/>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1" name="Star">
            <a:extLst>
              <a:ext uri="{FF2B5EF4-FFF2-40B4-BE49-F238E27FC236}">
                <a16:creationId xmlns:a16="http://schemas.microsoft.com/office/drawing/2014/main" id="{F26CFA61-905B-4B96-84EE-49D237797464}"/>
              </a:ext>
            </a:extLst>
          </p:cNvPr>
          <p:cNvSpPr/>
          <p:nvPr/>
        </p:nvSpPr>
        <p:spPr>
          <a:xfrm>
            <a:off x="1862726" y="3364206"/>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2" name="Star">
            <a:extLst>
              <a:ext uri="{FF2B5EF4-FFF2-40B4-BE49-F238E27FC236}">
                <a16:creationId xmlns:a16="http://schemas.microsoft.com/office/drawing/2014/main" id="{0C76B793-85D4-4F06-AFDA-A17081DC2D44}"/>
              </a:ext>
            </a:extLst>
          </p:cNvPr>
          <p:cNvSpPr/>
          <p:nvPr/>
        </p:nvSpPr>
        <p:spPr>
          <a:xfrm>
            <a:off x="4215013" y="3569896"/>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3" name="Star">
            <a:extLst>
              <a:ext uri="{FF2B5EF4-FFF2-40B4-BE49-F238E27FC236}">
                <a16:creationId xmlns:a16="http://schemas.microsoft.com/office/drawing/2014/main" id="{CD45700B-5D4B-427C-A56E-ED74D1D09DE3}"/>
              </a:ext>
            </a:extLst>
          </p:cNvPr>
          <p:cNvSpPr/>
          <p:nvPr/>
        </p:nvSpPr>
        <p:spPr>
          <a:xfrm>
            <a:off x="4189807" y="4309032"/>
            <a:ext cx="193070" cy="187186"/>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4" name="Star">
            <a:extLst>
              <a:ext uri="{FF2B5EF4-FFF2-40B4-BE49-F238E27FC236}">
                <a16:creationId xmlns:a16="http://schemas.microsoft.com/office/drawing/2014/main" id="{EFA34A81-E4B8-4065-90CA-63EDC6E25063}"/>
              </a:ext>
            </a:extLst>
          </p:cNvPr>
          <p:cNvSpPr/>
          <p:nvPr/>
        </p:nvSpPr>
        <p:spPr>
          <a:xfrm>
            <a:off x="3611948" y="3894163"/>
            <a:ext cx="193070"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5" name="Star">
            <a:extLst>
              <a:ext uri="{FF2B5EF4-FFF2-40B4-BE49-F238E27FC236}">
                <a16:creationId xmlns:a16="http://schemas.microsoft.com/office/drawing/2014/main" id="{3D6BF1EA-65BC-4F60-ABAF-33A8959E9502}"/>
              </a:ext>
            </a:extLst>
          </p:cNvPr>
          <p:cNvSpPr/>
          <p:nvPr/>
        </p:nvSpPr>
        <p:spPr>
          <a:xfrm>
            <a:off x="3910122" y="4731391"/>
            <a:ext cx="193070"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6" name="Star">
            <a:extLst>
              <a:ext uri="{FF2B5EF4-FFF2-40B4-BE49-F238E27FC236}">
                <a16:creationId xmlns:a16="http://schemas.microsoft.com/office/drawing/2014/main" id="{F0D48C4F-3E60-4582-A0A3-D49BA005C4B7}"/>
              </a:ext>
            </a:extLst>
          </p:cNvPr>
          <p:cNvSpPr/>
          <p:nvPr/>
        </p:nvSpPr>
        <p:spPr>
          <a:xfrm>
            <a:off x="2813062" y="4036662"/>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7" name="Star">
            <a:extLst>
              <a:ext uri="{FF2B5EF4-FFF2-40B4-BE49-F238E27FC236}">
                <a16:creationId xmlns:a16="http://schemas.microsoft.com/office/drawing/2014/main" id="{53D7E867-DA93-4617-8584-998E9EC098A1}"/>
              </a:ext>
            </a:extLst>
          </p:cNvPr>
          <p:cNvSpPr/>
          <p:nvPr/>
        </p:nvSpPr>
        <p:spPr>
          <a:xfrm>
            <a:off x="3061616" y="4605845"/>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8" name="Star">
            <a:extLst>
              <a:ext uri="{FF2B5EF4-FFF2-40B4-BE49-F238E27FC236}">
                <a16:creationId xmlns:a16="http://schemas.microsoft.com/office/drawing/2014/main" id="{940C8803-2F09-47AD-8486-AF3B641F76C1}"/>
              </a:ext>
            </a:extLst>
          </p:cNvPr>
          <p:cNvSpPr/>
          <p:nvPr/>
        </p:nvSpPr>
        <p:spPr>
          <a:xfrm>
            <a:off x="3484100" y="5501562"/>
            <a:ext cx="193071" cy="187186"/>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49" name="Star">
            <a:extLst>
              <a:ext uri="{FF2B5EF4-FFF2-40B4-BE49-F238E27FC236}">
                <a16:creationId xmlns:a16="http://schemas.microsoft.com/office/drawing/2014/main" id="{E63A5F81-7959-4C22-90C3-04C25F72969C}"/>
              </a:ext>
            </a:extLst>
          </p:cNvPr>
          <p:cNvSpPr/>
          <p:nvPr/>
        </p:nvSpPr>
        <p:spPr>
          <a:xfrm>
            <a:off x="3455431" y="4603642"/>
            <a:ext cx="193071" cy="187186"/>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50" name="Star">
            <a:extLst>
              <a:ext uri="{FF2B5EF4-FFF2-40B4-BE49-F238E27FC236}">
                <a16:creationId xmlns:a16="http://schemas.microsoft.com/office/drawing/2014/main" id="{BE094F0C-CF20-4737-A4AB-C7D2AC0916F9}"/>
              </a:ext>
            </a:extLst>
          </p:cNvPr>
          <p:cNvSpPr/>
          <p:nvPr/>
        </p:nvSpPr>
        <p:spPr>
          <a:xfrm>
            <a:off x="4107913" y="5942321"/>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51" name="Star">
            <a:extLst>
              <a:ext uri="{FF2B5EF4-FFF2-40B4-BE49-F238E27FC236}">
                <a16:creationId xmlns:a16="http://schemas.microsoft.com/office/drawing/2014/main" id="{DA47C926-111F-4A3E-8CAA-FA78B4940F92}"/>
              </a:ext>
            </a:extLst>
          </p:cNvPr>
          <p:cNvSpPr/>
          <p:nvPr/>
        </p:nvSpPr>
        <p:spPr>
          <a:xfrm>
            <a:off x="4585334" y="5836000"/>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52" name="Star">
            <a:extLst>
              <a:ext uri="{FF2B5EF4-FFF2-40B4-BE49-F238E27FC236}">
                <a16:creationId xmlns:a16="http://schemas.microsoft.com/office/drawing/2014/main" id="{AB0589F7-988F-4EB9-9FE9-1CEFF06D14FB}"/>
              </a:ext>
            </a:extLst>
          </p:cNvPr>
          <p:cNvSpPr/>
          <p:nvPr/>
        </p:nvSpPr>
        <p:spPr>
          <a:xfrm>
            <a:off x="4107913" y="5231499"/>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53" name="Star">
            <a:extLst>
              <a:ext uri="{FF2B5EF4-FFF2-40B4-BE49-F238E27FC236}">
                <a16:creationId xmlns:a16="http://schemas.microsoft.com/office/drawing/2014/main" id="{E17F68CE-B502-44BC-ADBB-39E165A9A9B2}"/>
              </a:ext>
            </a:extLst>
          </p:cNvPr>
          <p:cNvSpPr/>
          <p:nvPr/>
        </p:nvSpPr>
        <p:spPr>
          <a:xfrm>
            <a:off x="4585334" y="4755001"/>
            <a:ext cx="193071" cy="187187"/>
          </a:xfrm>
          <a:prstGeom prst="star5">
            <a:avLst>
              <a:gd name="adj" fmla="val 19100"/>
              <a:gd name="hf" fmla="val 105146"/>
              <a:gd name="vf" fmla="val 110557"/>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sp>
        <p:nvSpPr>
          <p:cNvPr id="54" name="Line">
            <a:extLst>
              <a:ext uri="{FF2B5EF4-FFF2-40B4-BE49-F238E27FC236}">
                <a16:creationId xmlns:a16="http://schemas.microsoft.com/office/drawing/2014/main" id="{02EC3E06-500C-4AB9-8E84-1C2EDAA1374C}"/>
              </a:ext>
            </a:extLst>
          </p:cNvPr>
          <p:cNvSpPr/>
          <p:nvPr/>
        </p:nvSpPr>
        <p:spPr>
          <a:xfrm>
            <a:off x="673445" y="5052865"/>
            <a:ext cx="4417187" cy="1"/>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55" name="Title 1">
            <a:extLst>
              <a:ext uri="{FF2B5EF4-FFF2-40B4-BE49-F238E27FC236}">
                <a16:creationId xmlns:a16="http://schemas.microsoft.com/office/drawing/2014/main" id="{AC8520D4-F744-49BA-9422-C787C15EEFD3}"/>
              </a:ext>
            </a:extLst>
          </p:cNvPr>
          <p:cNvSpPr txBox="1"/>
          <p:nvPr/>
        </p:nvSpPr>
        <p:spPr>
          <a:xfrm>
            <a:off x="5128579" y="4839165"/>
            <a:ext cx="523387" cy="427398"/>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1.</a:t>
            </a:r>
          </a:p>
        </p:txBody>
      </p:sp>
      <p:sp>
        <p:nvSpPr>
          <p:cNvPr id="56" name="Line">
            <a:extLst>
              <a:ext uri="{FF2B5EF4-FFF2-40B4-BE49-F238E27FC236}">
                <a16:creationId xmlns:a16="http://schemas.microsoft.com/office/drawing/2014/main" id="{55B381E5-E625-40A0-8D90-9BEE7351580A}"/>
              </a:ext>
            </a:extLst>
          </p:cNvPr>
          <p:cNvSpPr/>
          <p:nvPr/>
        </p:nvSpPr>
        <p:spPr>
          <a:xfrm flipH="1">
            <a:off x="2713313" y="3303446"/>
            <a:ext cx="1" cy="1733536"/>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57" name="Title 1">
            <a:extLst>
              <a:ext uri="{FF2B5EF4-FFF2-40B4-BE49-F238E27FC236}">
                <a16:creationId xmlns:a16="http://schemas.microsoft.com/office/drawing/2014/main" id="{D987CC9E-8616-40C5-B757-E2918F95F750}"/>
              </a:ext>
            </a:extLst>
          </p:cNvPr>
          <p:cNvSpPr txBox="1"/>
          <p:nvPr/>
        </p:nvSpPr>
        <p:spPr>
          <a:xfrm>
            <a:off x="2620342" y="2889665"/>
            <a:ext cx="523388" cy="427398"/>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2.</a:t>
            </a:r>
          </a:p>
        </p:txBody>
      </p:sp>
      <p:sp>
        <p:nvSpPr>
          <p:cNvPr id="58" name="Line">
            <a:extLst>
              <a:ext uri="{FF2B5EF4-FFF2-40B4-BE49-F238E27FC236}">
                <a16:creationId xmlns:a16="http://schemas.microsoft.com/office/drawing/2014/main" id="{6672F134-B379-4496-9338-504FD68C7CD0}"/>
              </a:ext>
            </a:extLst>
          </p:cNvPr>
          <p:cNvSpPr/>
          <p:nvPr/>
        </p:nvSpPr>
        <p:spPr>
          <a:xfrm>
            <a:off x="663408" y="4239509"/>
            <a:ext cx="2034482" cy="1"/>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59" name="Title 1">
            <a:extLst>
              <a:ext uri="{FF2B5EF4-FFF2-40B4-BE49-F238E27FC236}">
                <a16:creationId xmlns:a16="http://schemas.microsoft.com/office/drawing/2014/main" id="{368EBA98-412D-45CD-8152-97BBFFDCEB9D}"/>
              </a:ext>
            </a:extLst>
          </p:cNvPr>
          <p:cNvSpPr txBox="1"/>
          <p:nvPr/>
        </p:nvSpPr>
        <p:spPr>
          <a:xfrm>
            <a:off x="229467" y="4025810"/>
            <a:ext cx="523388" cy="42739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3.</a:t>
            </a:r>
          </a:p>
        </p:txBody>
      </p:sp>
      <p:sp>
        <p:nvSpPr>
          <p:cNvPr id="60" name="Line">
            <a:extLst>
              <a:ext uri="{FF2B5EF4-FFF2-40B4-BE49-F238E27FC236}">
                <a16:creationId xmlns:a16="http://schemas.microsoft.com/office/drawing/2014/main" id="{D008170A-D182-4A42-A969-C3299ADDF618}"/>
              </a:ext>
            </a:extLst>
          </p:cNvPr>
          <p:cNvSpPr/>
          <p:nvPr/>
        </p:nvSpPr>
        <p:spPr>
          <a:xfrm flipH="1">
            <a:off x="1325657" y="3303446"/>
            <a:ext cx="1" cy="936062"/>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61" name="Title 1">
            <a:extLst>
              <a:ext uri="{FF2B5EF4-FFF2-40B4-BE49-F238E27FC236}">
                <a16:creationId xmlns:a16="http://schemas.microsoft.com/office/drawing/2014/main" id="{B2F0DB98-44AD-4BD4-85ED-94DF3CBF904B}"/>
              </a:ext>
            </a:extLst>
          </p:cNvPr>
          <p:cNvSpPr txBox="1"/>
          <p:nvPr/>
        </p:nvSpPr>
        <p:spPr>
          <a:xfrm>
            <a:off x="1040052" y="2907935"/>
            <a:ext cx="523388" cy="42739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dirty="0">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4.</a:t>
            </a:r>
          </a:p>
        </p:txBody>
      </p:sp>
      <p:sp>
        <p:nvSpPr>
          <p:cNvPr id="62" name="Line">
            <a:extLst>
              <a:ext uri="{FF2B5EF4-FFF2-40B4-BE49-F238E27FC236}">
                <a16:creationId xmlns:a16="http://schemas.microsoft.com/office/drawing/2014/main" id="{BF22FF07-29BD-4D06-BEB0-A9D51120F1C9}"/>
              </a:ext>
            </a:extLst>
          </p:cNvPr>
          <p:cNvSpPr/>
          <p:nvPr/>
        </p:nvSpPr>
        <p:spPr>
          <a:xfrm flipH="1">
            <a:off x="3431323" y="5040166"/>
            <a:ext cx="1" cy="1325375"/>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63" name="Title 1">
            <a:extLst>
              <a:ext uri="{FF2B5EF4-FFF2-40B4-BE49-F238E27FC236}">
                <a16:creationId xmlns:a16="http://schemas.microsoft.com/office/drawing/2014/main" id="{DE81D712-99F1-4AE9-A3BB-4BCC6F194B19}"/>
              </a:ext>
            </a:extLst>
          </p:cNvPr>
          <p:cNvSpPr txBox="1"/>
          <p:nvPr/>
        </p:nvSpPr>
        <p:spPr>
          <a:xfrm>
            <a:off x="3290271" y="6335891"/>
            <a:ext cx="523388" cy="42739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5.</a:t>
            </a:r>
          </a:p>
        </p:txBody>
      </p:sp>
      <p:sp>
        <p:nvSpPr>
          <p:cNvPr id="64" name="Line">
            <a:extLst>
              <a:ext uri="{FF2B5EF4-FFF2-40B4-BE49-F238E27FC236}">
                <a16:creationId xmlns:a16="http://schemas.microsoft.com/office/drawing/2014/main" id="{C42A25BA-E0B0-4D3B-8393-C378D46A6C5C}"/>
              </a:ext>
            </a:extLst>
          </p:cNvPr>
          <p:cNvSpPr/>
          <p:nvPr/>
        </p:nvSpPr>
        <p:spPr>
          <a:xfrm>
            <a:off x="3414308" y="5763542"/>
            <a:ext cx="1651001" cy="1"/>
          </a:xfrm>
          <a:prstGeom prst="line">
            <a:avLst/>
          </a:prstGeom>
          <a:ln w="25400">
            <a:solidFill>
              <a:schemeClr val="bg1"/>
            </a:solidFill>
          </a:ln>
          <a:effectLst>
            <a:outerShdw blurRad="38100" dist="23000" dir="5400000" rotWithShape="0">
              <a:srgbClr val="000000">
                <a:alpha val="35000"/>
              </a:srgbClr>
            </a:outerShdw>
          </a:effectLst>
        </p:spPr>
        <p:txBody>
          <a:bodyPr lIns="45718" tIns="45718" rIns="45718" bIns="45718"/>
          <a:lstStyle/>
          <a:p>
            <a:endParaRPr/>
          </a:p>
        </p:txBody>
      </p:sp>
      <p:sp>
        <p:nvSpPr>
          <p:cNvPr id="65" name="Title 1">
            <a:extLst>
              <a:ext uri="{FF2B5EF4-FFF2-40B4-BE49-F238E27FC236}">
                <a16:creationId xmlns:a16="http://schemas.microsoft.com/office/drawing/2014/main" id="{2F3E6295-3315-42A7-893B-BA3C1ADA5656}"/>
              </a:ext>
            </a:extLst>
          </p:cNvPr>
          <p:cNvSpPr txBox="1"/>
          <p:nvPr/>
        </p:nvSpPr>
        <p:spPr>
          <a:xfrm>
            <a:off x="5096080" y="5549841"/>
            <a:ext cx="523388" cy="427398"/>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defRPr sz="2000" b="1">
                <a:solidFill>
                  <a:srgbClr val="FFFFFF"/>
                </a:solidFill>
                <a:latin typeface="Arial"/>
                <a:ea typeface="Arial"/>
                <a:cs typeface="Arial"/>
                <a:sym typeface="Arial"/>
              </a:defRPr>
            </a:lvl1pPr>
          </a:lstStyle>
          <a:p>
            <a:r>
              <a:rPr>
                <a:solidFill>
                  <a:srgbClr val="FFC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6.</a:t>
            </a:r>
          </a:p>
        </p:txBody>
      </p:sp>
      <p:grpSp>
        <p:nvGrpSpPr>
          <p:cNvPr id="66" name="Group">
            <a:extLst>
              <a:ext uri="{FF2B5EF4-FFF2-40B4-BE49-F238E27FC236}">
                <a16:creationId xmlns:a16="http://schemas.microsoft.com/office/drawing/2014/main" id="{9FAC3180-91CC-41B9-A9EB-A619158EBBA3}"/>
              </a:ext>
            </a:extLst>
          </p:cNvPr>
          <p:cNvGrpSpPr/>
          <p:nvPr/>
        </p:nvGrpSpPr>
        <p:grpSpPr>
          <a:xfrm>
            <a:off x="6964688" y="4463373"/>
            <a:ext cx="595355" cy="583256"/>
            <a:chOff x="0" y="0"/>
            <a:chExt cx="595354" cy="583255"/>
          </a:xfrm>
        </p:grpSpPr>
        <p:sp>
          <p:nvSpPr>
            <p:cNvPr id="67" name="Line">
              <a:extLst>
                <a:ext uri="{FF2B5EF4-FFF2-40B4-BE49-F238E27FC236}">
                  <a16:creationId xmlns:a16="http://schemas.microsoft.com/office/drawing/2014/main" id="{0F957899-9E3E-4748-81F4-0F6A5022ECE0}"/>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68" name="Line">
              <a:extLst>
                <a:ext uri="{FF2B5EF4-FFF2-40B4-BE49-F238E27FC236}">
                  <a16:creationId xmlns:a16="http://schemas.microsoft.com/office/drawing/2014/main" id="{3D3BB622-A308-4C1E-A5F5-BE2C43D1D1C5}"/>
                </a:ext>
              </a:extLst>
            </p:cNvPr>
            <p:cNvSpPr/>
            <p:nvPr/>
          </p:nvSpPr>
          <p:spPr>
            <a:xfrm flipH="1" flipV="1">
              <a:off x="299956" y="0"/>
              <a:ext cx="233687"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69" name="Circle">
              <a:extLst>
                <a:ext uri="{FF2B5EF4-FFF2-40B4-BE49-F238E27FC236}">
                  <a16:creationId xmlns:a16="http://schemas.microsoft.com/office/drawing/2014/main" id="{1ABFFEE4-F164-4207-86D1-E53CDBCD5A6E}"/>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70" name="Circle">
              <a:extLst>
                <a:ext uri="{FF2B5EF4-FFF2-40B4-BE49-F238E27FC236}">
                  <a16:creationId xmlns:a16="http://schemas.microsoft.com/office/drawing/2014/main" id="{D5284C46-6811-45C3-89FD-86B3EEC4A07B}"/>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grpSp>
        <p:nvGrpSpPr>
          <p:cNvPr id="71" name="Group">
            <a:extLst>
              <a:ext uri="{FF2B5EF4-FFF2-40B4-BE49-F238E27FC236}">
                <a16:creationId xmlns:a16="http://schemas.microsoft.com/office/drawing/2014/main" id="{3EB4CE6E-8A7D-4FCB-A5F2-30107EC85799}"/>
              </a:ext>
            </a:extLst>
          </p:cNvPr>
          <p:cNvGrpSpPr/>
          <p:nvPr/>
        </p:nvGrpSpPr>
        <p:grpSpPr>
          <a:xfrm>
            <a:off x="7159934" y="3976827"/>
            <a:ext cx="595356" cy="583256"/>
            <a:chOff x="0" y="0"/>
            <a:chExt cx="595354" cy="583255"/>
          </a:xfrm>
        </p:grpSpPr>
        <p:sp>
          <p:nvSpPr>
            <p:cNvPr id="72" name="Line">
              <a:extLst>
                <a:ext uri="{FF2B5EF4-FFF2-40B4-BE49-F238E27FC236}">
                  <a16:creationId xmlns:a16="http://schemas.microsoft.com/office/drawing/2014/main" id="{8CD6663C-5C33-4BE6-AB1E-FF515434FD09}"/>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73" name="Line">
              <a:extLst>
                <a:ext uri="{FF2B5EF4-FFF2-40B4-BE49-F238E27FC236}">
                  <a16:creationId xmlns:a16="http://schemas.microsoft.com/office/drawing/2014/main" id="{60613BDF-D0B2-4838-9E57-C539801CD1B1}"/>
                </a:ext>
              </a:extLst>
            </p:cNvPr>
            <p:cNvSpPr/>
            <p:nvPr/>
          </p:nvSpPr>
          <p:spPr>
            <a:xfrm flipH="1" flipV="1">
              <a:off x="299956" y="0"/>
              <a:ext cx="233687"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74" name="Circle">
              <a:extLst>
                <a:ext uri="{FF2B5EF4-FFF2-40B4-BE49-F238E27FC236}">
                  <a16:creationId xmlns:a16="http://schemas.microsoft.com/office/drawing/2014/main" id="{A086AE94-8415-4803-8424-EF81E6DE7AD7}"/>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75" name="Circle">
              <a:extLst>
                <a:ext uri="{FF2B5EF4-FFF2-40B4-BE49-F238E27FC236}">
                  <a16:creationId xmlns:a16="http://schemas.microsoft.com/office/drawing/2014/main" id="{E50F6B5C-BD62-4043-B9E9-E0F26678B8FD}"/>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sp>
        <p:nvSpPr>
          <p:cNvPr id="76" name="Circle">
            <a:extLst>
              <a:ext uri="{FF2B5EF4-FFF2-40B4-BE49-F238E27FC236}">
                <a16:creationId xmlns:a16="http://schemas.microsoft.com/office/drawing/2014/main" id="{A9CF849D-A879-4DFE-92E2-9FC245913351}"/>
              </a:ext>
            </a:extLst>
          </p:cNvPr>
          <p:cNvSpPr/>
          <p:nvPr/>
        </p:nvSpPr>
        <p:spPr>
          <a:xfrm>
            <a:off x="4527669" y="5387562"/>
            <a:ext cx="203201" cy="203201"/>
          </a:xfrm>
          <a:prstGeom prst="ellipse">
            <a:avLst/>
          </a:prstGeom>
          <a:ln w="25400">
            <a:solidFill>
              <a:srgbClr val="FFA43D"/>
            </a:solidFill>
          </a:ln>
          <a:effectLst>
            <a:outerShdw blurRad="38100" dist="23000" dir="5400000" rotWithShape="0">
              <a:srgbClr val="000000">
                <a:alpha val="35000"/>
              </a:srgbClr>
            </a:outerShdw>
          </a:effectLst>
        </p:spPr>
        <p:txBody>
          <a:bodyPr lIns="45718" tIns="45718" rIns="45718" bIns="45718" anchor="ctr"/>
          <a:lstStyle/>
          <a:p>
            <a:endParaRPr>
              <a:solidFill>
                <a:srgbClr val="FFA43D"/>
              </a:solidFill>
            </a:endParaRPr>
          </a:p>
        </p:txBody>
      </p:sp>
      <p:grpSp>
        <p:nvGrpSpPr>
          <p:cNvPr id="77" name="Group">
            <a:extLst>
              <a:ext uri="{FF2B5EF4-FFF2-40B4-BE49-F238E27FC236}">
                <a16:creationId xmlns:a16="http://schemas.microsoft.com/office/drawing/2014/main" id="{1F48E87B-CD57-4BC6-8661-AF234DAB50D0}"/>
              </a:ext>
            </a:extLst>
          </p:cNvPr>
          <p:cNvGrpSpPr/>
          <p:nvPr/>
        </p:nvGrpSpPr>
        <p:grpSpPr>
          <a:xfrm>
            <a:off x="5641569" y="5602931"/>
            <a:ext cx="980330" cy="661418"/>
            <a:chOff x="0" y="702930"/>
            <a:chExt cx="980329" cy="661416"/>
          </a:xfrm>
          <a:effectLst/>
        </p:grpSpPr>
        <p:sp>
          <p:nvSpPr>
            <p:cNvPr id="78" name="Circle">
              <a:extLst>
                <a:ext uri="{FF2B5EF4-FFF2-40B4-BE49-F238E27FC236}">
                  <a16:creationId xmlns:a16="http://schemas.microsoft.com/office/drawing/2014/main" id="{BBD914E4-1699-4D52-970B-132CAE42647C}"/>
                </a:ext>
              </a:extLst>
            </p:cNvPr>
            <p:cNvSpPr/>
            <p:nvPr/>
          </p:nvSpPr>
          <p:spPr>
            <a:xfrm>
              <a:off x="160093" y="710102"/>
              <a:ext cx="203201" cy="203201"/>
            </a:xfrm>
            <a:prstGeom prst="ellipse">
              <a:avLst/>
            </a:prstGeom>
            <a:no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79" name="Star">
              <a:extLst>
                <a:ext uri="{FF2B5EF4-FFF2-40B4-BE49-F238E27FC236}">
                  <a16:creationId xmlns:a16="http://schemas.microsoft.com/office/drawing/2014/main" id="{7EE9D8DE-AEFE-42C6-9E79-470EB0DF8EB7}"/>
                </a:ext>
              </a:extLst>
            </p:cNvPr>
            <p:cNvSpPr/>
            <p:nvPr/>
          </p:nvSpPr>
          <p:spPr>
            <a:xfrm>
              <a:off x="555656" y="702930"/>
              <a:ext cx="193071" cy="187187"/>
            </a:xfrm>
            <a:prstGeom prst="star5">
              <a:avLst>
                <a:gd name="adj" fmla="val 19100"/>
                <a:gd name="hf" fmla="val 105146"/>
                <a:gd name="vf" fmla="val 110557"/>
              </a:avLst>
            </a:prstGeom>
            <a:no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80" name="Title 1">
              <a:extLst>
                <a:ext uri="{FF2B5EF4-FFF2-40B4-BE49-F238E27FC236}">
                  <a16:creationId xmlns:a16="http://schemas.microsoft.com/office/drawing/2014/main" id="{6C43E4A4-4FC4-4B26-A2EE-1A7D00CF532C}"/>
                </a:ext>
              </a:extLst>
            </p:cNvPr>
            <p:cNvSpPr txBox="1"/>
            <p:nvPr/>
          </p:nvSpPr>
          <p:spPr>
            <a:xfrm>
              <a:off x="0" y="936949"/>
              <a:ext cx="523387" cy="427399"/>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rmAutofit/>
            </a:bodyPr>
            <a:lstStyle>
              <a:lvl1pPr>
                <a:defRPr sz="20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1/1</a:t>
              </a:r>
            </a:p>
          </p:txBody>
        </p:sp>
        <p:sp>
          <p:nvSpPr>
            <p:cNvPr id="81" name="Title 1">
              <a:extLst>
                <a:ext uri="{FF2B5EF4-FFF2-40B4-BE49-F238E27FC236}">
                  <a16:creationId xmlns:a16="http://schemas.microsoft.com/office/drawing/2014/main" id="{38C66A6C-8E6A-4E02-9CDA-7C125CCA4F0A}"/>
                </a:ext>
              </a:extLst>
            </p:cNvPr>
            <p:cNvSpPr txBox="1"/>
            <p:nvPr/>
          </p:nvSpPr>
          <p:spPr>
            <a:xfrm>
              <a:off x="456942" y="933568"/>
              <a:ext cx="523388" cy="427399"/>
            </a:xfrm>
            <a:prstGeom prst="rect">
              <a:avLst/>
            </a:prstGeom>
            <a:noFill/>
            <a:ln w="12700" cap="flat">
              <a:noFill/>
              <a:miter lim="400000"/>
            </a:ln>
            <a:effectLst>
              <a:outerShdw blurRad="38100" dist="23000" dir="5400000" rotWithShape="0">
                <a:srgbClr val="000000">
                  <a:alpha val="8212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rmAutofit/>
            </a:bodyPr>
            <a:lstStyle>
              <a:lvl1pPr>
                <a:defRPr sz="2000" b="1">
                  <a:solidFill>
                    <a:srgbClr val="FFFFFF"/>
                  </a:solidFill>
                  <a:latin typeface="Arial"/>
                  <a:ea typeface="Arial"/>
                  <a:cs typeface="Arial"/>
                  <a:sym typeface="Arial"/>
                </a:defRPr>
              </a:lvl1pPr>
            </a:lstStyle>
            <a:p>
              <a:r>
                <a:rPr>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4/4</a:t>
              </a:r>
            </a:p>
          </p:txBody>
        </p:sp>
      </p:grpSp>
      <p:grpSp>
        <p:nvGrpSpPr>
          <p:cNvPr id="82" name="Group">
            <a:extLst>
              <a:ext uri="{FF2B5EF4-FFF2-40B4-BE49-F238E27FC236}">
                <a16:creationId xmlns:a16="http://schemas.microsoft.com/office/drawing/2014/main" id="{9CC4FABF-735E-4A17-A93E-2A10FC142ADC}"/>
              </a:ext>
            </a:extLst>
          </p:cNvPr>
          <p:cNvGrpSpPr/>
          <p:nvPr/>
        </p:nvGrpSpPr>
        <p:grpSpPr>
          <a:xfrm>
            <a:off x="5807859" y="4924532"/>
            <a:ext cx="595355" cy="583256"/>
            <a:chOff x="0" y="0"/>
            <a:chExt cx="595354" cy="583255"/>
          </a:xfrm>
        </p:grpSpPr>
        <p:sp>
          <p:nvSpPr>
            <p:cNvPr id="83" name="Line">
              <a:extLst>
                <a:ext uri="{FF2B5EF4-FFF2-40B4-BE49-F238E27FC236}">
                  <a16:creationId xmlns:a16="http://schemas.microsoft.com/office/drawing/2014/main" id="{E959AECC-F23B-43BF-9E80-FB185CDCAD67}"/>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4" name="Line">
              <a:extLst>
                <a:ext uri="{FF2B5EF4-FFF2-40B4-BE49-F238E27FC236}">
                  <a16:creationId xmlns:a16="http://schemas.microsoft.com/office/drawing/2014/main" id="{81A49B00-96FD-4801-A58E-29B5FC878C1D}"/>
                </a:ext>
              </a:extLst>
            </p:cNvPr>
            <p:cNvSpPr/>
            <p:nvPr/>
          </p:nvSpPr>
          <p:spPr>
            <a:xfrm flipH="1" flipV="1">
              <a:off x="299956"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5" name="Circle">
              <a:extLst>
                <a:ext uri="{FF2B5EF4-FFF2-40B4-BE49-F238E27FC236}">
                  <a16:creationId xmlns:a16="http://schemas.microsoft.com/office/drawing/2014/main" id="{EE59611A-8256-458C-AE86-BE5FFD917ED7}"/>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86" name="Circle">
              <a:extLst>
                <a:ext uri="{FF2B5EF4-FFF2-40B4-BE49-F238E27FC236}">
                  <a16:creationId xmlns:a16="http://schemas.microsoft.com/office/drawing/2014/main" id="{9CEBEA53-0BD8-4795-8D5B-3A40FA504CD0}"/>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grpSp>
        <p:nvGrpSpPr>
          <p:cNvPr id="87" name="Group">
            <a:extLst>
              <a:ext uri="{FF2B5EF4-FFF2-40B4-BE49-F238E27FC236}">
                <a16:creationId xmlns:a16="http://schemas.microsoft.com/office/drawing/2014/main" id="{E3C0823E-5CBF-4534-92B9-9B9EF34A91B8}"/>
              </a:ext>
            </a:extLst>
          </p:cNvPr>
          <p:cNvGrpSpPr/>
          <p:nvPr/>
        </p:nvGrpSpPr>
        <p:grpSpPr>
          <a:xfrm>
            <a:off x="6003108" y="4457649"/>
            <a:ext cx="595355" cy="583256"/>
            <a:chOff x="0" y="0"/>
            <a:chExt cx="595354" cy="583255"/>
          </a:xfrm>
        </p:grpSpPr>
        <p:sp>
          <p:nvSpPr>
            <p:cNvPr id="88" name="Line">
              <a:extLst>
                <a:ext uri="{FF2B5EF4-FFF2-40B4-BE49-F238E27FC236}">
                  <a16:creationId xmlns:a16="http://schemas.microsoft.com/office/drawing/2014/main" id="{223F7EBD-243C-4FE1-AD31-788ED75799CD}"/>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9" name="Line">
              <a:extLst>
                <a:ext uri="{FF2B5EF4-FFF2-40B4-BE49-F238E27FC236}">
                  <a16:creationId xmlns:a16="http://schemas.microsoft.com/office/drawing/2014/main" id="{3E011B75-6D55-42E5-AD9C-2C08A17C1ECD}"/>
                </a:ext>
              </a:extLst>
            </p:cNvPr>
            <p:cNvSpPr/>
            <p:nvPr/>
          </p:nvSpPr>
          <p:spPr>
            <a:xfrm flipH="1" flipV="1">
              <a:off x="299956"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0" name="Circle">
              <a:extLst>
                <a:ext uri="{FF2B5EF4-FFF2-40B4-BE49-F238E27FC236}">
                  <a16:creationId xmlns:a16="http://schemas.microsoft.com/office/drawing/2014/main" id="{49142BB8-4452-4EEB-B841-255E89B66254}"/>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91" name="Circle">
              <a:extLst>
                <a:ext uri="{FF2B5EF4-FFF2-40B4-BE49-F238E27FC236}">
                  <a16:creationId xmlns:a16="http://schemas.microsoft.com/office/drawing/2014/main" id="{75C5058E-D547-436C-9A15-B74791D65923}"/>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grpSp>
        <p:nvGrpSpPr>
          <p:cNvPr id="92" name="Group">
            <a:extLst>
              <a:ext uri="{FF2B5EF4-FFF2-40B4-BE49-F238E27FC236}">
                <a16:creationId xmlns:a16="http://schemas.microsoft.com/office/drawing/2014/main" id="{F782E376-742F-4139-BF17-F065B03AA9C2}"/>
              </a:ext>
            </a:extLst>
          </p:cNvPr>
          <p:cNvGrpSpPr/>
          <p:nvPr/>
        </p:nvGrpSpPr>
        <p:grpSpPr>
          <a:xfrm>
            <a:off x="6200433" y="3955996"/>
            <a:ext cx="602612" cy="589386"/>
            <a:chOff x="0" y="0"/>
            <a:chExt cx="602610" cy="589385"/>
          </a:xfrm>
        </p:grpSpPr>
        <p:sp>
          <p:nvSpPr>
            <p:cNvPr id="93" name="Line">
              <a:extLst>
                <a:ext uri="{FF2B5EF4-FFF2-40B4-BE49-F238E27FC236}">
                  <a16:creationId xmlns:a16="http://schemas.microsoft.com/office/drawing/2014/main" id="{33303610-060A-4D4F-94AA-60CAA134E379}"/>
                </a:ext>
              </a:extLst>
            </p:cNvPr>
            <p:cNvSpPr/>
            <p:nvPr/>
          </p:nvSpPr>
          <p:spPr>
            <a:xfrm flipV="1">
              <a:off x="79194"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4" name="Line">
              <a:extLst>
                <a:ext uri="{FF2B5EF4-FFF2-40B4-BE49-F238E27FC236}">
                  <a16:creationId xmlns:a16="http://schemas.microsoft.com/office/drawing/2014/main" id="{B88B73E4-B035-4AC4-8D21-172055258C4F}"/>
                </a:ext>
              </a:extLst>
            </p:cNvPr>
            <p:cNvSpPr/>
            <p:nvPr/>
          </p:nvSpPr>
          <p:spPr>
            <a:xfrm flipH="1" flipV="1">
              <a:off x="307212"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5" name="Circle">
              <a:extLst>
                <a:ext uri="{FF2B5EF4-FFF2-40B4-BE49-F238E27FC236}">
                  <a16:creationId xmlns:a16="http://schemas.microsoft.com/office/drawing/2014/main" id="{E084138D-0433-4561-B902-44C64E841648}"/>
                </a:ext>
              </a:extLst>
            </p:cNvPr>
            <p:cNvSpPr/>
            <p:nvPr/>
          </p:nvSpPr>
          <p:spPr>
            <a:xfrm>
              <a:off x="397753"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96" name="Circle">
              <a:extLst>
                <a:ext uri="{FF2B5EF4-FFF2-40B4-BE49-F238E27FC236}">
                  <a16:creationId xmlns:a16="http://schemas.microsoft.com/office/drawing/2014/main" id="{ED062151-DAA8-451E-9623-064EB7211C8E}"/>
                </a:ext>
              </a:extLst>
            </p:cNvPr>
            <p:cNvSpPr/>
            <p:nvPr/>
          </p:nvSpPr>
          <p:spPr>
            <a:xfrm>
              <a:off x="0" y="38508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grpSp>
        <p:nvGrpSpPr>
          <p:cNvPr id="97" name="Group">
            <a:extLst>
              <a:ext uri="{FF2B5EF4-FFF2-40B4-BE49-F238E27FC236}">
                <a16:creationId xmlns:a16="http://schemas.microsoft.com/office/drawing/2014/main" id="{B86A6D99-F2EE-4CC0-AF53-C4CD2D86FA7B}"/>
              </a:ext>
            </a:extLst>
          </p:cNvPr>
          <p:cNvGrpSpPr/>
          <p:nvPr/>
        </p:nvGrpSpPr>
        <p:grpSpPr>
          <a:xfrm>
            <a:off x="6405019" y="3461318"/>
            <a:ext cx="1157103" cy="603243"/>
            <a:chOff x="0" y="0"/>
            <a:chExt cx="1157102" cy="603242"/>
          </a:xfrm>
        </p:grpSpPr>
        <p:sp>
          <p:nvSpPr>
            <p:cNvPr id="98" name="Line">
              <a:extLst>
                <a:ext uri="{FF2B5EF4-FFF2-40B4-BE49-F238E27FC236}">
                  <a16:creationId xmlns:a16="http://schemas.microsoft.com/office/drawing/2014/main" id="{B6162CAB-660A-48F9-A81A-447FC6583C25}"/>
                </a:ext>
              </a:extLst>
            </p:cNvPr>
            <p:cNvSpPr/>
            <p:nvPr/>
          </p:nvSpPr>
          <p:spPr>
            <a:xfrm flipV="1">
              <a:off x="40223" y="0"/>
              <a:ext cx="508348"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9" name="Line">
              <a:extLst>
                <a:ext uri="{FF2B5EF4-FFF2-40B4-BE49-F238E27FC236}">
                  <a16:creationId xmlns:a16="http://schemas.microsoft.com/office/drawing/2014/main" id="{DE75A1A2-B341-4CDB-8F98-C09E907E1B83}"/>
                </a:ext>
              </a:extLst>
            </p:cNvPr>
            <p:cNvSpPr/>
            <p:nvPr/>
          </p:nvSpPr>
          <p:spPr>
            <a:xfrm flipH="1" flipV="1">
              <a:off x="566979" y="0"/>
              <a:ext cx="508348"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100" name="Circle">
              <a:extLst>
                <a:ext uri="{FF2B5EF4-FFF2-40B4-BE49-F238E27FC236}">
                  <a16:creationId xmlns:a16="http://schemas.microsoft.com/office/drawing/2014/main" id="{0138FAC4-74FF-467F-B9F2-F6F5A1E9E722}"/>
                </a:ext>
              </a:extLst>
            </p:cNvPr>
            <p:cNvSpPr/>
            <p:nvPr/>
          </p:nvSpPr>
          <p:spPr>
            <a:xfrm>
              <a:off x="0" y="378109"/>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sp>
          <p:nvSpPr>
            <p:cNvPr id="101" name="Circle">
              <a:extLst>
                <a:ext uri="{FF2B5EF4-FFF2-40B4-BE49-F238E27FC236}">
                  <a16:creationId xmlns:a16="http://schemas.microsoft.com/office/drawing/2014/main" id="{5FF790FE-9E62-431C-9C6E-AB448919458F}"/>
                </a:ext>
              </a:extLst>
            </p:cNvPr>
            <p:cNvSpPr/>
            <p:nvPr/>
          </p:nvSpPr>
          <p:spPr>
            <a:xfrm>
              <a:off x="952245" y="398940"/>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p>
          </p:txBody>
        </p:sp>
      </p:grpSp>
      <p:sp>
        <p:nvSpPr>
          <p:cNvPr id="102" name="Circle">
            <a:extLst>
              <a:ext uri="{FF2B5EF4-FFF2-40B4-BE49-F238E27FC236}">
                <a16:creationId xmlns:a16="http://schemas.microsoft.com/office/drawing/2014/main" id="{87C9151A-AFD2-4B48-B9E3-BAE7DC6255CB}"/>
              </a:ext>
            </a:extLst>
          </p:cNvPr>
          <p:cNvSpPr/>
          <p:nvPr/>
        </p:nvSpPr>
        <p:spPr>
          <a:xfrm>
            <a:off x="6843857" y="3330381"/>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p>
        </p:txBody>
      </p:sp>
      <p:sp>
        <p:nvSpPr>
          <p:cNvPr id="103" name="Content Placeholder 2">
            <a:extLst>
              <a:ext uri="{FF2B5EF4-FFF2-40B4-BE49-F238E27FC236}">
                <a16:creationId xmlns:a16="http://schemas.microsoft.com/office/drawing/2014/main" id="{6D4123D1-CA83-1A47-8C12-C18A9347D68A}"/>
              </a:ext>
            </a:extLst>
          </p:cNvPr>
          <p:cNvSpPr txBox="1">
            <a:spLocks/>
          </p:cNvSpPr>
          <p:nvPr/>
        </p:nvSpPr>
        <p:spPr>
          <a:xfrm>
            <a:off x="8129570" y="1786895"/>
            <a:ext cx="4062430" cy="4872850"/>
          </a:xfrm>
          <a:prstGeom prst="rect">
            <a:avLst/>
          </a:prstGeom>
          <a:effectLst/>
        </p:spPr>
        <p:txBody>
          <a:bodyPr lIns="45718" tIns="45718" rIns="45718" bIns="45718"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 could combine multiple stumps to do this. Here’s how…</a:t>
            </a:r>
          </a:p>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Successively discriminates into classes by partitioning the data.</a:t>
            </a:r>
          </a:p>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Each partition forms an extra decision boundary.</a:t>
            </a:r>
          </a:p>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This approach can build complex boundaries over the data.</a:t>
            </a:r>
          </a:p>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Using just a few stumps – I’m able to accurately separate data.</a:t>
            </a:r>
          </a:p>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An algorithm that works this way is called a </a:t>
            </a:r>
            <a:r>
              <a:rPr lang="en-US" sz="2000" b="1"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decision tree</a:t>
            </a:r>
            <a:r>
              <a:rPr lang="en-US"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a:r>
          </a:p>
          <a:p>
            <a:pPr marL="315468" indent="-315468" defTabSz="841247">
              <a:spcBef>
                <a:spcPts val="500"/>
              </a:spcBef>
              <a:defRPr sz="1840" b="1">
                <a:solidFill>
                  <a:srgbClr val="FFFFFF"/>
                </a:solidFill>
                <a:effectLst>
                  <a:outerShdw blurRad="46736" dist="35052" dir="5400000" rotWithShape="0">
                    <a:srgbClr val="000000">
                      <a:alpha val="40000"/>
                    </a:srgbClr>
                  </a:outerShdw>
                </a:effectLst>
              </a:defRPr>
            </a:pPr>
            <a:r>
              <a:rPr lang="en-US"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Key question – which feature to split on at any given time?</a:t>
            </a:r>
          </a:p>
        </p:txBody>
      </p:sp>
      <p:sp>
        <p:nvSpPr>
          <p:cNvPr id="2" name="Rectangle 1">
            <a:extLst>
              <a:ext uri="{FF2B5EF4-FFF2-40B4-BE49-F238E27FC236}">
                <a16:creationId xmlns:a16="http://schemas.microsoft.com/office/drawing/2014/main" id="{C62613BF-4CCF-45AC-8987-28E698740F09}"/>
              </a:ext>
            </a:extLst>
          </p:cNvPr>
          <p:cNvSpPr/>
          <p:nvPr/>
        </p:nvSpPr>
        <p:spPr>
          <a:xfrm>
            <a:off x="253178" y="1347488"/>
            <a:ext cx="6766299" cy="1631216"/>
          </a:xfrm>
          <a:prstGeom prst="rect">
            <a:avLst/>
          </a:prstGeom>
          <a:effectLst/>
        </p:spPr>
        <p:txBody>
          <a:bodyPr wrap="square">
            <a:spAutoFit/>
          </a:bodyPr>
          <a:lstStyle/>
          <a:p>
            <a:pPr marL="342900" indent="-342900">
              <a:buFont typeface="Arial" panose="020B0604020202020204" pitchFamily="34" charset="0"/>
              <a:buChar char="•"/>
            </a:pPr>
            <a:r>
              <a:rPr lang="en-GB"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Suppose we have the dataset below plotted in some 2D space.</a:t>
            </a:r>
          </a:p>
          <a:p>
            <a:pPr marL="342900" indent="-342900">
              <a:buFont typeface="Arial" panose="020B0604020202020204" pitchFamily="34" charset="0"/>
              <a:buChar char="•"/>
            </a:pPr>
            <a:r>
              <a:rPr lang="en-GB"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Our goal is the separate pulsar and non-pulsar  as accurately as possible.</a:t>
            </a:r>
          </a:p>
          <a:p>
            <a:pPr marL="342900" indent="-342900">
              <a:buFont typeface="Arial" panose="020B0604020202020204" pitchFamily="34" charset="0"/>
              <a:buChar char="•"/>
            </a:pPr>
            <a:r>
              <a:rPr lang="en-GB" sz="20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For complex data like this, we could use a decision tree.</a:t>
            </a:r>
          </a:p>
        </p:txBody>
      </p:sp>
      <p:grpSp>
        <p:nvGrpSpPr>
          <p:cNvPr id="111" name="Group 110">
            <a:extLst>
              <a:ext uri="{FF2B5EF4-FFF2-40B4-BE49-F238E27FC236}">
                <a16:creationId xmlns:a16="http://schemas.microsoft.com/office/drawing/2014/main" id="{0F84BA2F-5B22-FF4D-A9C4-44566956D40C}"/>
              </a:ext>
            </a:extLst>
          </p:cNvPr>
          <p:cNvGrpSpPr/>
          <p:nvPr/>
        </p:nvGrpSpPr>
        <p:grpSpPr>
          <a:xfrm>
            <a:off x="1270580" y="2947752"/>
            <a:ext cx="1348568" cy="578627"/>
            <a:chOff x="1194890" y="2512538"/>
            <a:chExt cx="1348568" cy="578627"/>
          </a:xfrm>
          <a:effectLst/>
        </p:grpSpPr>
        <p:sp>
          <p:nvSpPr>
            <p:cNvPr id="3" name="TextBox 2">
              <a:extLst>
                <a:ext uri="{FF2B5EF4-FFF2-40B4-BE49-F238E27FC236}">
                  <a16:creationId xmlns:a16="http://schemas.microsoft.com/office/drawing/2014/main" id="{D3BE20B9-7A8A-1A4B-9451-D647C9D6440B}"/>
                </a:ext>
              </a:extLst>
            </p:cNvPr>
            <p:cNvSpPr txBox="1"/>
            <p:nvPr/>
          </p:nvSpPr>
          <p:spPr>
            <a:xfrm>
              <a:off x="1580158" y="2512538"/>
              <a:ext cx="578300" cy="338554"/>
            </a:xfrm>
            <a:prstGeom prst="rect">
              <a:avLst/>
            </a:prstGeom>
            <a:noFill/>
          </p:spPr>
          <p:txBody>
            <a:bodyPr wrap="none" rtlCol="0">
              <a:spAutoFit/>
            </a:bodyPr>
            <a:lstStyle/>
            <a:p>
              <a:pPr algn="ctr"/>
              <a:r>
                <a:rPr lang="en-US" sz="1600" b="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Pure</a:t>
              </a:r>
            </a:p>
          </p:txBody>
        </p:sp>
        <p:cxnSp>
          <p:nvCxnSpPr>
            <p:cNvPr id="5" name="Straight Arrow Connector 4">
              <a:extLst>
                <a:ext uri="{FF2B5EF4-FFF2-40B4-BE49-F238E27FC236}">
                  <a16:creationId xmlns:a16="http://schemas.microsoft.com/office/drawing/2014/main" id="{A8BEF9C9-7D82-044A-9847-3316916B0B54}"/>
                </a:ext>
              </a:extLst>
            </p:cNvPr>
            <p:cNvCxnSpPr>
              <a:cxnSpLocks/>
            </p:cNvCxnSpPr>
            <p:nvPr/>
          </p:nvCxnSpPr>
          <p:spPr>
            <a:xfrm rot="10800000" flipV="1">
              <a:off x="1194890" y="2695124"/>
              <a:ext cx="435743" cy="396041"/>
            </a:xfrm>
            <a:prstGeom prst="curvedConnector3">
              <a:avLst>
                <a:gd name="adj1" fmla="val 98912"/>
              </a:avLst>
            </a:prstGeom>
            <a:ln w="38100">
              <a:solidFill>
                <a:schemeClr val="accent3">
                  <a:lumMod val="60000"/>
                  <a:lumOff val="40000"/>
                </a:schemeClr>
              </a:solidFill>
              <a:tailEnd type="stealth"/>
            </a:ln>
            <a:effectLst>
              <a:outerShdw blurRad="50800" dist="38100" dir="2700000" algn="tl" rotWithShape="0">
                <a:prstClr val="black">
                  <a:alpha val="91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Arrow Connector 4">
              <a:extLst>
                <a:ext uri="{FF2B5EF4-FFF2-40B4-BE49-F238E27FC236}">
                  <a16:creationId xmlns:a16="http://schemas.microsoft.com/office/drawing/2014/main" id="{F458F243-2FE7-FF4C-ACA8-7F8639E3F2D7}"/>
                </a:ext>
              </a:extLst>
            </p:cNvPr>
            <p:cNvCxnSpPr>
              <a:cxnSpLocks/>
            </p:cNvCxnSpPr>
            <p:nvPr/>
          </p:nvCxnSpPr>
          <p:spPr>
            <a:xfrm rot="10800000">
              <a:off x="2203123" y="2690005"/>
              <a:ext cx="340335" cy="318906"/>
            </a:xfrm>
            <a:prstGeom prst="curvedConnector3">
              <a:avLst>
                <a:gd name="adj1" fmla="val 1517"/>
              </a:avLst>
            </a:prstGeom>
            <a:ln w="38100">
              <a:solidFill>
                <a:schemeClr val="accent3">
                  <a:lumMod val="60000"/>
                  <a:lumOff val="40000"/>
                </a:schemeClr>
              </a:solidFill>
              <a:headEnd type="stealth"/>
              <a:tailEnd type="none"/>
            </a:ln>
            <a:effectLst>
              <a:outerShdw blurRad="50800" dist="38100" dir="2700000" algn="tl" rotWithShape="0">
                <a:prstClr val="black">
                  <a:alpha val="91000"/>
                </a:prstClr>
              </a:outerShdw>
            </a:effectLst>
          </p:spPr>
          <p:style>
            <a:lnRef idx="1">
              <a:schemeClr val="accent1"/>
            </a:lnRef>
            <a:fillRef idx="0">
              <a:schemeClr val="accent1"/>
            </a:fillRef>
            <a:effectRef idx="0">
              <a:schemeClr val="accent1"/>
            </a:effectRef>
            <a:fontRef idx="minor">
              <a:schemeClr val="tx1"/>
            </a:fontRef>
          </p:style>
        </p:cxnSp>
      </p:grpSp>
      <p:sp>
        <p:nvSpPr>
          <p:cNvPr id="104" name="Title 1">
            <a:extLst>
              <a:ext uri="{FF2B5EF4-FFF2-40B4-BE49-F238E27FC236}">
                <a16:creationId xmlns:a16="http://schemas.microsoft.com/office/drawing/2014/main" id="{5880F8C9-3848-9E45-BA19-D952AC35D9ED}"/>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Combining Stumps: Decision Tree</a:t>
            </a:r>
          </a:p>
        </p:txBody>
      </p:sp>
    </p:spTree>
    <p:extLst>
      <p:ext uri="{BB962C8B-B14F-4D97-AF65-F5344CB8AC3E}">
        <p14:creationId xmlns:p14="http://schemas.microsoft.com/office/powerpoint/2010/main" val="198838008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5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56"/>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9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9"/>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iterate>
                                    <p:tmAbs val="0"/>
                                  </p:iterate>
                                  <p:childTnLst>
                                    <p:set>
                                      <p:cBhvr>
                                        <p:cTn id="45" fill="hold"/>
                                        <p:tgtEl>
                                          <p:spTgt spid="58"/>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8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p:tmAbs val="0"/>
                                  </p:iterate>
                                  <p:childTnLst>
                                    <p:set>
                                      <p:cBhvr>
                                        <p:cTn id="52" fill="hold"/>
                                        <p:tgtEl>
                                          <p:spTgt spid="6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iterate>
                                    <p:tmAbs val="0"/>
                                  </p:iterate>
                                  <p:childTnLst>
                                    <p:set>
                                      <p:cBhvr>
                                        <p:cTn id="55" fill="hold"/>
                                        <p:tgtEl>
                                          <p:spTgt spid="60"/>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8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iterate>
                                    <p:tmAbs val="0"/>
                                  </p:iterate>
                                  <p:childTnLst>
                                    <p:set>
                                      <p:cBhvr>
                                        <p:cTn id="61" fill="hold"/>
                                        <p:tgtEl>
                                          <p:spTgt spid="7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1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p:tmAbs val="0"/>
                                  </p:iterate>
                                  <p:childTnLst>
                                    <p:set>
                                      <p:cBhvr>
                                        <p:cTn id="67" fill="hold"/>
                                        <p:tgtEl>
                                          <p:spTgt spid="63"/>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iterate>
                                    <p:tmAbs val="0"/>
                                  </p:iterate>
                                  <p:childTnLst>
                                    <p:set>
                                      <p:cBhvr>
                                        <p:cTn id="70" fill="hold"/>
                                        <p:tgtEl>
                                          <p:spTgt spid="62"/>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iterate>
                                    <p:tmAbs val="0"/>
                                  </p:iterate>
                                  <p:childTnLst>
                                    <p:set>
                                      <p:cBhvr>
                                        <p:cTn id="73" fill="hold"/>
                                        <p:tgtEl>
                                          <p:spTgt spid="7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iterate>
                                    <p:tmAbs val="0"/>
                                  </p:iterate>
                                  <p:childTnLst>
                                    <p:set>
                                      <p:cBhvr>
                                        <p:cTn id="77" fill="hold"/>
                                        <p:tgtEl>
                                          <p:spTgt spid="65"/>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iterate>
                                    <p:tmAbs val="0"/>
                                  </p:iterate>
                                  <p:childTnLst>
                                    <p:set>
                                      <p:cBhvr>
                                        <p:cTn id="80" fill="hold"/>
                                        <p:tgtEl>
                                          <p:spTgt spid="64"/>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0"/>
                                  </p:stCondLst>
                                  <p:iterate>
                                    <p:tmAbs val="0"/>
                                  </p:iterate>
                                  <p:childTnLst>
                                    <p:set>
                                      <p:cBhvr>
                                        <p:cTn id="83" fill="hold"/>
                                        <p:tgtEl>
                                          <p:spTgt spid="6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03">
                                            <p:txEl>
                                              <p:pRg st="1" end="1"/>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03">
                                            <p:txEl>
                                              <p:pRg st="2" end="2"/>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03">
                                            <p:txEl>
                                              <p:pRg st="3" end="3"/>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03">
                                            <p:txEl>
                                              <p:pRg st="4" end="4"/>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03">
                                            <p:txEl>
                                              <p:pRg st="5" end="5"/>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advAuto="0"/>
      <p:bldP spid="55" grpId="0" animBg="1" advAuto="0"/>
      <p:bldP spid="56" grpId="0" animBg="1" advAuto="0"/>
      <p:bldP spid="57" grpId="0" animBg="1" advAuto="0"/>
      <p:bldP spid="58" grpId="0" animBg="1" advAuto="0"/>
      <p:bldP spid="59" grpId="0" animBg="1" advAuto="0"/>
      <p:bldP spid="60" grpId="0" animBg="1" advAuto="0"/>
      <p:bldP spid="61" grpId="0" animBg="1" advAuto="0"/>
      <p:bldP spid="62" grpId="0" animBg="1" advAuto="0"/>
      <p:bldP spid="63" grpId="0" animBg="1" advAuto="0"/>
      <p:bldP spid="64" grpId="0" animBg="1" advAuto="0"/>
      <p:bldP spid="65" grpId="0" animBg="1" advAuto="0"/>
      <p:bldP spid="66" grpId="0" animBg="1" advAuto="0"/>
      <p:bldP spid="71" grpId="0" animBg="1" advAuto="0"/>
      <p:bldP spid="77" grpId="0" advAuto="0"/>
      <p:bldP spid="82" grpId="0" animBg="1" advAuto="0"/>
      <p:bldP spid="87" grpId="0" animBg="1" advAuto="0"/>
      <p:bldP spid="92" grpId="0" animBg="1" advAuto="0"/>
      <p:bldP spid="97" grpId="0" animBg="1" advAuto="0"/>
      <p:bldP spid="102" grpId="0" animBg="1"/>
      <p:bldP spid="103" grpId="0" uiExpand="1" build="p"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5047C2F9-3419-499E-BA33-FA364DC45C06}"/>
              </a:ext>
            </a:extLst>
          </p:cNvPr>
          <p:cNvSpPr txBox="1"/>
          <p:nvPr/>
        </p:nvSpPr>
        <p:spPr>
          <a:xfrm>
            <a:off x="213446" y="5927689"/>
            <a:ext cx="92394" cy="369328"/>
          </a:xfrm>
          <a:prstGeom prst="rect">
            <a:avLst/>
          </a:prstGeom>
          <a:ln w="12700">
            <a:miter lim="400000"/>
          </a:ln>
        </p:spPr>
        <p:txBody>
          <a:bodyPr wrap="none" lIns="45718" tIns="45718" rIns="45718" bIns="45718">
            <a:spAutoFit/>
          </a:bodyPr>
          <a:lstStyle/>
          <a:p>
            <a:endParaRPr>
              <a:solidFill>
                <a:srgbClr val="FFFF00"/>
              </a:solidFill>
              <a:latin typeface="Calibri" panose="020F0502020204030204" pitchFamily="34" charset="0"/>
              <a:cs typeface="Calibri" panose="020F0502020204030204" pitchFamily="34" charset="0"/>
            </a:endParaRPr>
          </a:p>
        </p:txBody>
      </p:sp>
      <p:sp>
        <p:nvSpPr>
          <p:cNvPr id="15" name="Content Placeholder 2">
            <a:extLst>
              <a:ext uri="{FF2B5EF4-FFF2-40B4-BE49-F238E27FC236}">
                <a16:creationId xmlns:a16="http://schemas.microsoft.com/office/drawing/2014/main" id="{EEAD7BB4-E1FF-4A5E-BBBE-5613898C5233}"/>
              </a:ext>
            </a:extLst>
          </p:cNvPr>
          <p:cNvSpPr txBox="1">
            <a:spLocks/>
          </p:cNvSpPr>
          <p:nvPr/>
        </p:nvSpPr>
        <p:spPr>
          <a:xfrm>
            <a:off x="404256" y="1414923"/>
            <a:ext cx="4721132" cy="5286369"/>
          </a:xfrm>
          <a:prstGeom prst="rect">
            <a:avLst/>
          </a:prstGeom>
          <a:effectLst/>
        </p:spPr>
        <p:txBody>
          <a:bodyPr lIns="45718" tIns="45718" rIns="45718" bIns="45718"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1465" indent="-291465" defTabSz="777240">
              <a:spcBef>
                <a:spcPts val="500"/>
              </a:spcBef>
              <a:defRPr sz="1700" b="1">
                <a:solidFill>
                  <a:srgbClr val="FFFFFF"/>
                </a:solidFill>
                <a:effectLst>
                  <a:outerShdw blurRad="43180" dist="32385" dir="5400000" rotWithShape="0">
                    <a:srgbClr val="000000">
                      <a:alpha val="40000"/>
                    </a:srgbClr>
                  </a:outerShdw>
                </a:effectLst>
              </a:defRPr>
            </a:pP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At each spilt point, find the feature that </a:t>
            </a:r>
            <a:r>
              <a:rPr lang="en-US" sz="2400" b="1"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maximizes the separation</a:t>
            </a: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between each class is chosen.</a:t>
            </a:r>
          </a:p>
          <a:p>
            <a:pPr marL="291465" indent="-291465" defTabSz="777240">
              <a:spcBef>
                <a:spcPts val="500"/>
              </a:spcBef>
              <a:defRPr sz="1700" b="1">
                <a:solidFill>
                  <a:srgbClr val="FFFFFF"/>
                </a:solidFill>
                <a:effectLst>
                  <a:outerShdw blurRad="43180" dist="32385" dir="5400000" rotWithShape="0">
                    <a:srgbClr val="000000">
                      <a:alpha val="40000"/>
                    </a:srgbClr>
                  </a:outerShdw>
                </a:effectLst>
              </a:defRPr>
            </a:pP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Done by considering the statistical distribution of the features.</a:t>
            </a:r>
          </a:p>
          <a:p>
            <a:pPr marL="291465" indent="-291465" defTabSz="777240">
              <a:spcBef>
                <a:spcPts val="500"/>
              </a:spcBef>
              <a:defRPr sz="1700" b="1">
                <a:solidFill>
                  <a:srgbClr val="FFFFFF"/>
                </a:solidFill>
                <a:effectLst>
                  <a:outerShdw blurRad="43180" dist="32385" dir="5400000" rotWithShape="0">
                    <a:srgbClr val="000000">
                      <a:alpha val="40000"/>
                    </a:srgbClr>
                  </a:outerShdw>
                </a:effectLst>
              </a:defRPr>
            </a:pP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Via an optimization method (search over all the possible split-points, find the best).</a:t>
            </a:r>
          </a:p>
          <a:p>
            <a:pPr marL="291465" indent="-291465" defTabSz="777240">
              <a:spcBef>
                <a:spcPts val="500"/>
              </a:spcBef>
              <a:defRPr sz="1700" b="1">
                <a:solidFill>
                  <a:srgbClr val="FFFFFF"/>
                </a:solidFill>
                <a:effectLst>
                  <a:outerShdw blurRad="43180" dist="32385" dir="5400000" rotWithShape="0">
                    <a:srgbClr val="000000">
                      <a:alpha val="40000"/>
                    </a:srgbClr>
                  </a:outerShdw>
                </a:effectLst>
              </a:defRPr>
            </a:pP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We can build </a:t>
            </a:r>
            <a:r>
              <a:rPr lang="en-US" sz="2400" b="1"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arbitrarily deep </a:t>
            </a:r>
            <a:r>
              <a:rPr lang="en-US" sz="2400" b="1" dirty="0">
                <a:solidFill>
                  <a:srgbClr val="FFE699"/>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decision trees to classify our data.</a:t>
            </a:r>
          </a:p>
        </p:txBody>
      </p:sp>
      <p:grpSp>
        <p:nvGrpSpPr>
          <p:cNvPr id="17" name="Group">
            <a:extLst>
              <a:ext uri="{FF2B5EF4-FFF2-40B4-BE49-F238E27FC236}">
                <a16:creationId xmlns:a16="http://schemas.microsoft.com/office/drawing/2014/main" id="{02EE4E32-7051-46FA-AC95-0CB832AB34A2}"/>
              </a:ext>
            </a:extLst>
          </p:cNvPr>
          <p:cNvGrpSpPr/>
          <p:nvPr/>
        </p:nvGrpSpPr>
        <p:grpSpPr>
          <a:xfrm>
            <a:off x="7737265" y="2547915"/>
            <a:ext cx="595356" cy="583256"/>
            <a:chOff x="0" y="0"/>
            <a:chExt cx="595354" cy="583255"/>
          </a:xfrm>
        </p:grpSpPr>
        <p:sp>
          <p:nvSpPr>
            <p:cNvPr id="18" name="Line">
              <a:extLst>
                <a:ext uri="{FF2B5EF4-FFF2-40B4-BE49-F238E27FC236}">
                  <a16:creationId xmlns:a16="http://schemas.microsoft.com/office/drawing/2014/main" id="{5F31C062-4067-4C07-A2B2-D66AD25757FC}"/>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19" name="Line">
              <a:extLst>
                <a:ext uri="{FF2B5EF4-FFF2-40B4-BE49-F238E27FC236}">
                  <a16:creationId xmlns:a16="http://schemas.microsoft.com/office/drawing/2014/main" id="{CDB0233B-05D2-4B78-B9E9-BCDCB67278ED}"/>
                </a:ext>
              </a:extLst>
            </p:cNvPr>
            <p:cNvSpPr/>
            <p:nvPr/>
          </p:nvSpPr>
          <p:spPr>
            <a:xfrm flipH="1" flipV="1">
              <a:off x="299956" y="0"/>
              <a:ext cx="233687"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20" name="Circle">
              <a:extLst>
                <a:ext uri="{FF2B5EF4-FFF2-40B4-BE49-F238E27FC236}">
                  <a16:creationId xmlns:a16="http://schemas.microsoft.com/office/drawing/2014/main" id="{D44D541B-57B0-4D97-BA2C-5DD38E954B21}"/>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21" name="Circle">
              <a:extLst>
                <a:ext uri="{FF2B5EF4-FFF2-40B4-BE49-F238E27FC236}">
                  <a16:creationId xmlns:a16="http://schemas.microsoft.com/office/drawing/2014/main" id="{63FA726E-320E-4EB9-B39E-5752C9181842}"/>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22" name="Group">
            <a:extLst>
              <a:ext uri="{FF2B5EF4-FFF2-40B4-BE49-F238E27FC236}">
                <a16:creationId xmlns:a16="http://schemas.microsoft.com/office/drawing/2014/main" id="{7E310804-F1C3-4818-88B2-2F3CF04A4016}"/>
              </a:ext>
            </a:extLst>
          </p:cNvPr>
          <p:cNvGrpSpPr/>
          <p:nvPr/>
        </p:nvGrpSpPr>
        <p:grpSpPr>
          <a:xfrm>
            <a:off x="7932513" y="2061369"/>
            <a:ext cx="595356" cy="583256"/>
            <a:chOff x="0" y="0"/>
            <a:chExt cx="595354" cy="583255"/>
          </a:xfrm>
        </p:grpSpPr>
        <p:sp>
          <p:nvSpPr>
            <p:cNvPr id="23" name="Line">
              <a:extLst>
                <a:ext uri="{FF2B5EF4-FFF2-40B4-BE49-F238E27FC236}">
                  <a16:creationId xmlns:a16="http://schemas.microsoft.com/office/drawing/2014/main" id="{7023A35F-9194-4E88-9A5A-79D965946F2C}"/>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24" name="Line">
              <a:extLst>
                <a:ext uri="{FF2B5EF4-FFF2-40B4-BE49-F238E27FC236}">
                  <a16:creationId xmlns:a16="http://schemas.microsoft.com/office/drawing/2014/main" id="{1A33B4FB-DA1A-4284-885E-95688B93760C}"/>
                </a:ext>
              </a:extLst>
            </p:cNvPr>
            <p:cNvSpPr/>
            <p:nvPr/>
          </p:nvSpPr>
          <p:spPr>
            <a:xfrm flipH="1" flipV="1">
              <a:off x="299956" y="0"/>
              <a:ext cx="233687"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25" name="Circle">
              <a:extLst>
                <a:ext uri="{FF2B5EF4-FFF2-40B4-BE49-F238E27FC236}">
                  <a16:creationId xmlns:a16="http://schemas.microsoft.com/office/drawing/2014/main" id="{3BD80B92-24AE-4B61-9662-9C76BB6D7447}"/>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26" name="Circle">
              <a:extLst>
                <a:ext uri="{FF2B5EF4-FFF2-40B4-BE49-F238E27FC236}">
                  <a16:creationId xmlns:a16="http://schemas.microsoft.com/office/drawing/2014/main" id="{57B0B8D1-EF1D-4515-8A04-9E70ECD57C03}"/>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32" name="Group">
            <a:extLst>
              <a:ext uri="{FF2B5EF4-FFF2-40B4-BE49-F238E27FC236}">
                <a16:creationId xmlns:a16="http://schemas.microsoft.com/office/drawing/2014/main" id="{B97E8F70-9CC9-48CD-B4A6-BE56059CFAB2}"/>
              </a:ext>
            </a:extLst>
          </p:cNvPr>
          <p:cNvGrpSpPr/>
          <p:nvPr/>
        </p:nvGrpSpPr>
        <p:grpSpPr>
          <a:xfrm>
            <a:off x="6580435" y="3009074"/>
            <a:ext cx="595356" cy="583256"/>
            <a:chOff x="0" y="0"/>
            <a:chExt cx="595354" cy="583255"/>
          </a:xfrm>
        </p:grpSpPr>
        <p:sp>
          <p:nvSpPr>
            <p:cNvPr id="33" name="Line">
              <a:extLst>
                <a:ext uri="{FF2B5EF4-FFF2-40B4-BE49-F238E27FC236}">
                  <a16:creationId xmlns:a16="http://schemas.microsoft.com/office/drawing/2014/main" id="{4D868261-F6C4-406C-86C1-0B130809DE31}"/>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34" name="Line">
              <a:extLst>
                <a:ext uri="{FF2B5EF4-FFF2-40B4-BE49-F238E27FC236}">
                  <a16:creationId xmlns:a16="http://schemas.microsoft.com/office/drawing/2014/main" id="{235C1328-D889-4D1F-B895-9D0A07CE0E1E}"/>
                </a:ext>
              </a:extLst>
            </p:cNvPr>
            <p:cNvSpPr/>
            <p:nvPr/>
          </p:nvSpPr>
          <p:spPr>
            <a:xfrm flipH="1" flipV="1">
              <a:off x="299956"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35" name="Circle">
              <a:extLst>
                <a:ext uri="{FF2B5EF4-FFF2-40B4-BE49-F238E27FC236}">
                  <a16:creationId xmlns:a16="http://schemas.microsoft.com/office/drawing/2014/main" id="{D22B0324-FECE-4C3D-8418-789545EDA7E4}"/>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36" name="Circle">
              <a:extLst>
                <a:ext uri="{FF2B5EF4-FFF2-40B4-BE49-F238E27FC236}">
                  <a16:creationId xmlns:a16="http://schemas.microsoft.com/office/drawing/2014/main" id="{600F1D01-4B3F-4953-A4E2-9B6EAC427C1A}"/>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37" name="Group">
            <a:extLst>
              <a:ext uri="{FF2B5EF4-FFF2-40B4-BE49-F238E27FC236}">
                <a16:creationId xmlns:a16="http://schemas.microsoft.com/office/drawing/2014/main" id="{3AFA1C1B-7CE5-4155-8E92-1607116D11B4}"/>
              </a:ext>
            </a:extLst>
          </p:cNvPr>
          <p:cNvGrpSpPr/>
          <p:nvPr/>
        </p:nvGrpSpPr>
        <p:grpSpPr>
          <a:xfrm>
            <a:off x="6775687" y="2542193"/>
            <a:ext cx="595355" cy="583257"/>
            <a:chOff x="0" y="0"/>
            <a:chExt cx="595354" cy="583255"/>
          </a:xfrm>
        </p:grpSpPr>
        <p:sp>
          <p:nvSpPr>
            <p:cNvPr id="38" name="Line">
              <a:extLst>
                <a:ext uri="{FF2B5EF4-FFF2-40B4-BE49-F238E27FC236}">
                  <a16:creationId xmlns:a16="http://schemas.microsoft.com/office/drawing/2014/main" id="{FFA56F84-2D6E-4DC0-B09F-D7E844FD031C}"/>
                </a:ext>
              </a:extLst>
            </p:cNvPr>
            <p:cNvSpPr/>
            <p:nvPr/>
          </p:nvSpPr>
          <p:spPr>
            <a:xfrm flipV="1">
              <a:off x="71938"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39" name="Line">
              <a:extLst>
                <a:ext uri="{FF2B5EF4-FFF2-40B4-BE49-F238E27FC236}">
                  <a16:creationId xmlns:a16="http://schemas.microsoft.com/office/drawing/2014/main" id="{B878A1FF-8D46-4FD5-9376-A85A8062ED74}"/>
                </a:ext>
              </a:extLst>
            </p:cNvPr>
            <p:cNvSpPr/>
            <p:nvPr/>
          </p:nvSpPr>
          <p:spPr>
            <a:xfrm flipH="1" flipV="1">
              <a:off x="299956"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40" name="Circle">
              <a:extLst>
                <a:ext uri="{FF2B5EF4-FFF2-40B4-BE49-F238E27FC236}">
                  <a16:creationId xmlns:a16="http://schemas.microsoft.com/office/drawing/2014/main" id="{AEC7A779-ADAD-4B88-AEE5-B0A74324491A}"/>
                </a:ext>
              </a:extLst>
            </p:cNvPr>
            <p:cNvSpPr/>
            <p:nvPr/>
          </p:nvSpPr>
          <p:spPr>
            <a:xfrm>
              <a:off x="390497"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41" name="Circle">
              <a:extLst>
                <a:ext uri="{FF2B5EF4-FFF2-40B4-BE49-F238E27FC236}">
                  <a16:creationId xmlns:a16="http://schemas.microsoft.com/office/drawing/2014/main" id="{C668FD7C-D35D-4C7F-B196-48676E2A1BFC}"/>
                </a:ext>
              </a:extLst>
            </p:cNvPr>
            <p:cNvSpPr/>
            <p:nvPr/>
          </p:nvSpPr>
          <p:spPr>
            <a:xfrm>
              <a:off x="0" y="37895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42" name="Group">
            <a:extLst>
              <a:ext uri="{FF2B5EF4-FFF2-40B4-BE49-F238E27FC236}">
                <a16:creationId xmlns:a16="http://schemas.microsoft.com/office/drawing/2014/main" id="{70AE4713-8606-414E-8651-3EFFAEA6C3A8}"/>
              </a:ext>
            </a:extLst>
          </p:cNvPr>
          <p:cNvGrpSpPr/>
          <p:nvPr/>
        </p:nvGrpSpPr>
        <p:grpSpPr>
          <a:xfrm>
            <a:off x="6973012" y="2040538"/>
            <a:ext cx="602612" cy="589386"/>
            <a:chOff x="0" y="0"/>
            <a:chExt cx="602610" cy="589385"/>
          </a:xfrm>
        </p:grpSpPr>
        <p:sp>
          <p:nvSpPr>
            <p:cNvPr id="43" name="Line">
              <a:extLst>
                <a:ext uri="{FF2B5EF4-FFF2-40B4-BE49-F238E27FC236}">
                  <a16:creationId xmlns:a16="http://schemas.microsoft.com/office/drawing/2014/main" id="{F4CB473E-663B-477D-A487-B833E0C26E4E}"/>
                </a:ext>
              </a:extLst>
            </p:cNvPr>
            <p:cNvSpPr/>
            <p:nvPr/>
          </p:nvSpPr>
          <p:spPr>
            <a:xfrm flipV="1">
              <a:off x="79194" y="0"/>
              <a:ext cx="24106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44" name="Line">
              <a:extLst>
                <a:ext uri="{FF2B5EF4-FFF2-40B4-BE49-F238E27FC236}">
                  <a16:creationId xmlns:a16="http://schemas.microsoft.com/office/drawing/2014/main" id="{1799465A-FE10-4C9A-AFBB-C376BCCC8700}"/>
                </a:ext>
              </a:extLst>
            </p:cNvPr>
            <p:cNvSpPr/>
            <p:nvPr/>
          </p:nvSpPr>
          <p:spPr>
            <a:xfrm flipH="1" flipV="1">
              <a:off x="307212" y="0"/>
              <a:ext cx="233686"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45" name="Circle">
              <a:extLst>
                <a:ext uri="{FF2B5EF4-FFF2-40B4-BE49-F238E27FC236}">
                  <a16:creationId xmlns:a16="http://schemas.microsoft.com/office/drawing/2014/main" id="{8EAAE5AA-6A90-4597-8C29-FBBD31854607}"/>
                </a:ext>
              </a:extLst>
            </p:cNvPr>
            <p:cNvSpPr/>
            <p:nvPr/>
          </p:nvSpPr>
          <p:spPr>
            <a:xfrm>
              <a:off x="397753" y="378953"/>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46" name="Circle">
              <a:extLst>
                <a:ext uri="{FF2B5EF4-FFF2-40B4-BE49-F238E27FC236}">
                  <a16:creationId xmlns:a16="http://schemas.microsoft.com/office/drawing/2014/main" id="{4AE067CE-4FF1-4CEC-AF6D-A6B096B6FBDE}"/>
                </a:ext>
              </a:extLst>
            </p:cNvPr>
            <p:cNvSpPr/>
            <p:nvPr/>
          </p:nvSpPr>
          <p:spPr>
            <a:xfrm>
              <a:off x="0" y="385083"/>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grpSp>
        <p:nvGrpSpPr>
          <p:cNvPr id="47" name="Group">
            <a:extLst>
              <a:ext uri="{FF2B5EF4-FFF2-40B4-BE49-F238E27FC236}">
                <a16:creationId xmlns:a16="http://schemas.microsoft.com/office/drawing/2014/main" id="{18C99219-1CB7-4DF5-BACF-16152AE11273}"/>
              </a:ext>
            </a:extLst>
          </p:cNvPr>
          <p:cNvGrpSpPr/>
          <p:nvPr/>
        </p:nvGrpSpPr>
        <p:grpSpPr>
          <a:xfrm>
            <a:off x="7177598" y="1545860"/>
            <a:ext cx="1157103" cy="603243"/>
            <a:chOff x="0" y="0"/>
            <a:chExt cx="1157102" cy="603242"/>
          </a:xfrm>
        </p:grpSpPr>
        <p:sp>
          <p:nvSpPr>
            <p:cNvPr id="48" name="Line">
              <a:extLst>
                <a:ext uri="{FF2B5EF4-FFF2-40B4-BE49-F238E27FC236}">
                  <a16:creationId xmlns:a16="http://schemas.microsoft.com/office/drawing/2014/main" id="{18CE311D-BA1F-4DA8-9B34-85DC478203A2}"/>
                </a:ext>
              </a:extLst>
            </p:cNvPr>
            <p:cNvSpPr/>
            <p:nvPr/>
          </p:nvSpPr>
          <p:spPr>
            <a:xfrm flipV="1">
              <a:off x="40223" y="0"/>
              <a:ext cx="508348"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49" name="Line">
              <a:extLst>
                <a:ext uri="{FF2B5EF4-FFF2-40B4-BE49-F238E27FC236}">
                  <a16:creationId xmlns:a16="http://schemas.microsoft.com/office/drawing/2014/main" id="{B095B342-BFF8-4CBE-9A3C-F9F8543011C8}"/>
                </a:ext>
              </a:extLst>
            </p:cNvPr>
            <p:cNvSpPr/>
            <p:nvPr/>
          </p:nvSpPr>
          <p:spPr>
            <a:xfrm flipH="1" flipV="1">
              <a:off x="566979" y="0"/>
              <a:ext cx="508348" cy="508348"/>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solidFill>
                  <a:srgbClr val="FFFF00"/>
                </a:solidFill>
                <a:latin typeface="Calibri" panose="020F0502020204030204" pitchFamily="34" charset="0"/>
                <a:cs typeface="Calibri" panose="020F0502020204030204" pitchFamily="34" charset="0"/>
              </a:endParaRPr>
            </a:p>
          </p:txBody>
        </p:sp>
        <p:sp>
          <p:nvSpPr>
            <p:cNvPr id="50" name="Circle">
              <a:extLst>
                <a:ext uri="{FF2B5EF4-FFF2-40B4-BE49-F238E27FC236}">
                  <a16:creationId xmlns:a16="http://schemas.microsoft.com/office/drawing/2014/main" id="{25215FE0-085F-4A3B-8F95-8A170DB31F15}"/>
                </a:ext>
              </a:extLst>
            </p:cNvPr>
            <p:cNvSpPr/>
            <p:nvPr/>
          </p:nvSpPr>
          <p:spPr>
            <a:xfrm>
              <a:off x="0" y="378109"/>
              <a:ext cx="204857"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sp>
          <p:nvSpPr>
            <p:cNvPr id="51" name="Circle">
              <a:extLst>
                <a:ext uri="{FF2B5EF4-FFF2-40B4-BE49-F238E27FC236}">
                  <a16:creationId xmlns:a16="http://schemas.microsoft.com/office/drawing/2014/main" id="{C0F95E41-DF43-4AE6-AE14-4A655DE509F0}"/>
                </a:ext>
              </a:extLst>
            </p:cNvPr>
            <p:cNvSpPr/>
            <p:nvPr/>
          </p:nvSpPr>
          <p:spPr>
            <a:xfrm>
              <a:off x="952245" y="398940"/>
              <a:ext cx="204858" cy="204303"/>
            </a:xfrm>
            <a:prstGeom prst="ellipse">
              <a:avLst/>
            </a:prstGeom>
            <a:solidFill>
              <a:schemeClr val="accent3"/>
            </a:solidFill>
            <a:ln w="38100" cap="flat">
              <a:solidFill>
                <a:srgbClr val="FFFFFF"/>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sp>
        <p:nvSpPr>
          <p:cNvPr id="52" name="Circle">
            <a:extLst>
              <a:ext uri="{FF2B5EF4-FFF2-40B4-BE49-F238E27FC236}">
                <a16:creationId xmlns:a16="http://schemas.microsoft.com/office/drawing/2014/main" id="{65CD2D6A-F8BD-401A-B103-6C9112F9BC3F}"/>
              </a:ext>
            </a:extLst>
          </p:cNvPr>
          <p:cNvSpPr/>
          <p:nvPr/>
        </p:nvSpPr>
        <p:spPr>
          <a:xfrm>
            <a:off x="7616436" y="1414923"/>
            <a:ext cx="204858" cy="204303"/>
          </a:xfrm>
          <a:prstGeom prst="ellipse">
            <a:avLst/>
          </a:prstGeom>
          <a:solidFill>
            <a:schemeClr val="accent3"/>
          </a:solidFill>
          <a:ln w="38100">
            <a:solidFill>
              <a:srgbClr val="FFFFFF"/>
            </a:solidFill>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defRPr>
            </a:pPr>
            <a:endParaRPr>
              <a:solidFill>
                <a:srgbClr val="FFFF00"/>
              </a:solidFill>
              <a:latin typeface="Calibri" panose="020F0502020204030204" pitchFamily="34" charset="0"/>
              <a:cs typeface="Calibri" panose="020F0502020204030204" pitchFamily="34" charset="0"/>
            </a:endParaRPr>
          </a:p>
        </p:txBody>
      </p:sp>
      <p:grpSp>
        <p:nvGrpSpPr>
          <p:cNvPr id="53" name="Group">
            <a:extLst>
              <a:ext uri="{FF2B5EF4-FFF2-40B4-BE49-F238E27FC236}">
                <a16:creationId xmlns:a16="http://schemas.microsoft.com/office/drawing/2014/main" id="{9F7E1E83-D51B-4B41-A701-7D57BC8F562F}"/>
              </a:ext>
            </a:extLst>
          </p:cNvPr>
          <p:cNvGrpSpPr/>
          <p:nvPr/>
        </p:nvGrpSpPr>
        <p:grpSpPr>
          <a:xfrm>
            <a:off x="5770585" y="1975387"/>
            <a:ext cx="1286657" cy="506595"/>
            <a:chOff x="0" y="0"/>
            <a:chExt cx="1286655" cy="506594"/>
          </a:xfrm>
        </p:grpSpPr>
        <p:pic>
          <p:nvPicPr>
            <p:cNvPr id="54" name="Picture 30" descr="Picture 30">
              <a:extLst>
                <a:ext uri="{FF2B5EF4-FFF2-40B4-BE49-F238E27FC236}">
                  <a16:creationId xmlns:a16="http://schemas.microsoft.com/office/drawing/2014/main" id="{2BDD18A3-95AF-4FDE-A675-66CA2602EF1C}"/>
                </a:ext>
              </a:extLst>
            </p:cNvPr>
            <p:cNvPicPr>
              <a:picLocks noChangeAspect="1"/>
            </p:cNvPicPr>
            <p:nvPr/>
          </p:nvPicPr>
          <p:blipFill>
            <a:blip r:embed="rId3"/>
            <a:srcRect l="33783" r="33783" b="32672"/>
            <a:stretch>
              <a:fillRect/>
            </a:stretch>
          </p:blipFill>
          <p:spPr>
            <a:xfrm>
              <a:off x="0" y="0"/>
              <a:ext cx="636483" cy="506595"/>
            </a:xfrm>
            <a:prstGeom prst="rect">
              <a:avLst/>
            </a:prstGeom>
            <a:ln w="12700" cap="flat">
              <a:noFill/>
              <a:miter lim="400000"/>
            </a:ln>
            <a:effectLst>
              <a:outerShdw blurRad="50800" dist="38100" dir="5400000" rotWithShape="0">
                <a:srgbClr val="000000">
                  <a:alpha val="53143"/>
                </a:srgbClr>
              </a:outerShdw>
            </a:effectLst>
          </p:spPr>
        </p:pic>
        <p:sp>
          <p:nvSpPr>
            <p:cNvPr id="55" name="Connection Line">
              <a:extLst>
                <a:ext uri="{FF2B5EF4-FFF2-40B4-BE49-F238E27FC236}">
                  <a16:creationId xmlns:a16="http://schemas.microsoft.com/office/drawing/2014/main" id="{4F16C3A3-FD41-4ECE-B180-B4C80618A4C1}"/>
                </a:ext>
              </a:extLst>
            </p:cNvPr>
            <p:cNvSpPr/>
            <p:nvPr/>
          </p:nvSpPr>
          <p:spPr>
            <a:xfrm>
              <a:off x="575455" y="129566"/>
              <a:ext cx="711201" cy="148387"/>
            </a:xfrm>
            <a:custGeom>
              <a:avLst/>
              <a:gdLst/>
              <a:ahLst/>
              <a:cxnLst>
                <a:cxn ang="0">
                  <a:pos x="wd2" y="hd2"/>
                </a:cxn>
                <a:cxn ang="5400000">
                  <a:pos x="wd2" y="hd2"/>
                </a:cxn>
                <a:cxn ang="10800000">
                  <a:pos x="wd2" y="hd2"/>
                </a:cxn>
                <a:cxn ang="16200000">
                  <a:pos x="wd2" y="hd2"/>
                </a:cxn>
              </a:cxnLst>
              <a:rect l="0" t="0" r="r" b="b"/>
              <a:pathLst>
                <a:path w="21600" h="16346" extrusionOk="0">
                  <a:moveTo>
                    <a:pt x="0" y="16346"/>
                  </a:moveTo>
                  <a:cubicBezTo>
                    <a:pt x="6610" y="-3389"/>
                    <a:pt x="13810" y="-5254"/>
                    <a:pt x="21600" y="10750"/>
                  </a:cubicBezTo>
                </a:path>
              </a:pathLst>
            </a:custGeom>
            <a:noFill/>
            <a:ln w="25400" cap="flat">
              <a:solidFill>
                <a:schemeClr val="accent1"/>
              </a:solidFill>
              <a:prstDash val="solid"/>
              <a:round/>
              <a:headEnd type="triangle" w="med" len="med"/>
            </a:ln>
            <a:effectLst>
              <a:outerShdw blurRad="38100" dist="23000" dir="5400000" rotWithShape="0">
                <a:srgbClr val="000000">
                  <a:alpha val="35000"/>
                </a:srgbClr>
              </a:outerShdw>
            </a:effectLst>
          </p:spPr>
          <p:txBody>
            <a:bodyPr/>
            <a:lstStyle/>
            <a:p>
              <a:endParaRPr>
                <a:solidFill>
                  <a:srgbClr val="FFFF00"/>
                </a:solidFill>
                <a:latin typeface="Calibri" panose="020F0502020204030204" pitchFamily="34" charset="0"/>
                <a:cs typeface="Calibri" panose="020F0502020204030204" pitchFamily="34" charset="0"/>
              </a:endParaRPr>
            </a:p>
          </p:txBody>
        </p:sp>
      </p:grpSp>
      <p:grpSp>
        <p:nvGrpSpPr>
          <p:cNvPr id="56" name="Group">
            <a:extLst>
              <a:ext uri="{FF2B5EF4-FFF2-40B4-BE49-F238E27FC236}">
                <a16:creationId xmlns:a16="http://schemas.microsoft.com/office/drawing/2014/main" id="{093E4F00-3E1B-445E-A50E-C9B5ADCFEBC5}"/>
              </a:ext>
            </a:extLst>
          </p:cNvPr>
          <p:cNvGrpSpPr/>
          <p:nvPr/>
        </p:nvGrpSpPr>
        <p:grpSpPr>
          <a:xfrm>
            <a:off x="6136975" y="1296985"/>
            <a:ext cx="1288858" cy="506520"/>
            <a:chOff x="0" y="0"/>
            <a:chExt cx="1288856" cy="506518"/>
          </a:xfrm>
        </p:grpSpPr>
        <p:pic>
          <p:nvPicPr>
            <p:cNvPr id="57" name="Picture 30" descr="Picture 30">
              <a:extLst>
                <a:ext uri="{FF2B5EF4-FFF2-40B4-BE49-F238E27FC236}">
                  <a16:creationId xmlns:a16="http://schemas.microsoft.com/office/drawing/2014/main" id="{24B09B4C-2860-4AE2-BA46-2CFA499C9C7B}"/>
                </a:ext>
              </a:extLst>
            </p:cNvPr>
            <p:cNvPicPr>
              <a:picLocks noChangeAspect="1"/>
            </p:cNvPicPr>
            <p:nvPr/>
          </p:nvPicPr>
          <p:blipFill>
            <a:blip r:embed="rId3"/>
            <a:srcRect r="66952" b="35201"/>
            <a:stretch>
              <a:fillRect/>
            </a:stretch>
          </p:blipFill>
          <p:spPr>
            <a:xfrm>
              <a:off x="0" y="0"/>
              <a:ext cx="673738" cy="506519"/>
            </a:xfrm>
            <a:prstGeom prst="rect">
              <a:avLst/>
            </a:prstGeom>
            <a:ln w="12700" cap="flat">
              <a:noFill/>
              <a:miter lim="400000"/>
            </a:ln>
            <a:effectLst>
              <a:outerShdw blurRad="50800" dist="38100" dir="5400000" rotWithShape="0">
                <a:srgbClr val="000000">
                  <a:alpha val="53143"/>
                </a:srgbClr>
              </a:outerShdw>
            </a:effectLst>
          </p:spPr>
        </p:pic>
        <p:sp>
          <p:nvSpPr>
            <p:cNvPr id="58" name="Connection Line">
              <a:extLst>
                <a:ext uri="{FF2B5EF4-FFF2-40B4-BE49-F238E27FC236}">
                  <a16:creationId xmlns:a16="http://schemas.microsoft.com/office/drawing/2014/main" id="{5A03DD49-4289-4DBE-B0B9-DD98011DD6AE}"/>
                </a:ext>
              </a:extLst>
            </p:cNvPr>
            <p:cNvSpPr/>
            <p:nvPr/>
          </p:nvSpPr>
          <p:spPr>
            <a:xfrm>
              <a:off x="577656" y="152243"/>
              <a:ext cx="711201" cy="148388"/>
            </a:xfrm>
            <a:custGeom>
              <a:avLst/>
              <a:gdLst/>
              <a:ahLst/>
              <a:cxnLst>
                <a:cxn ang="0">
                  <a:pos x="wd2" y="hd2"/>
                </a:cxn>
                <a:cxn ang="5400000">
                  <a:pos x="wd2" y="hd2"/>
                </a:cxn>
                <a:cxn ang="10800000">
                  <a:pos x="wd2" y="hd2"/>
                </a:cxn>
                <a:cxn ang="16200000">
                  <a:pos x="wd2" y="hd2"/>
                </a:cxn>
              </a:cxnLst>
              <a:rect l="0" t="0" r="r" b="b"/>
              <a:pathLst>
                <a:path w="21600" h="16346" extrusionOk="0">
                  <a:moveTo>
                    <a:pt x="0" y="16346"/>
                  </a:moveTo>
                  <a:cubicBezTo>
                    <a:pt x="6610" y="-3389"/>
                    <a:pt x="13810" y="-5254"/>
                    <a:pt x="21600" y="10750"/>
                  </a:cubicBezTo>
                </a:path>
              </a:pathLst>
            </a:custGeom>
            <a:noFill/>
            <a:ln w="25400" cap="flat">
              <a:solidFill>
                <a:schemeClr val="accent1"/>
              </a:solidFill>
              <a:prstDash val="solid"/>
              <a:round/>
              <a:headEnd type="triangle" w="med" len="med"/>
            </a:ln>
            <a:effectLst>
              <a:outerShdw blurRad="38100" dist="23000" dir="5400000" rotWithShape="0">
                <a:srgbClr val="000000">
                  <a:alpha val="35000"/>
                </a:srgbClr>
              </a:outerShdw>
            </a:effectLst>
          </p:spPr>
          <p:txBody>
            <a:bodyPr/>
            <a:lstStyle/>
            <a:p>
              <a:endParaRPr>
                <a:solidFill>
                  <a:srgbClr val="FFFF00"/>
                </a:solidFill>
                <a:latin typeface="Calibri" panose="020F0502020204030204" pitchFamily="34" charset="0"/>
                <a:cs typeface="Calibri" panose="020F0502020204030204" pitchFamily="34" charset="0"/>
              </a:endParaRPr>
            </a:p>
          </p:txBody>
        </p:sp>
      </p:grpSp>
      <p:grpSp>
        <p:nvGrpSpPr>
          <p:cNvPr id="59" name="Group">
            <a:extLst>
              <a:ext uri="{FF2B5EF4-FFF2-40B4-BE49-F238E27FC236}">
                <a16:creationId xmlns:a16="http://schemas.microsoft.com/office/drawing/2014/main" id="{F448C2A1-41D6-43E5-A561-E28DE9D92C00}"/>
              </a:ext>
            </a:extLst>
          </p:cNvPr>
          <p:cNvGrpSpPr/>
          <p:nvPr/>
        </p:nvGrpSpPr>
        <p:grpSpPr>
          <a:xfrm>
            <a:off x="5646267" y="2662634"/>
            <a:ext cx="1180129" cy="506467"/>
            <a:chOff x="0" y="0"/>
            <a:chExt cx="1180127" cy="506466"/>
          </a:xfrm>
        </p:grpSpPr>
        <p:pic>
          <p:nvPicPr>
            <p:cNvPr id="60" name="Picture 30" descr="Picture 30">
              <a:extLst>
                <a:ext uri="{FF2B5EF4-FFF2-40B4-BE49-F238E27FC236}">
                  <a16:creationId xmlns:a16="http://schemas.microsoft.com/office/drawing/2014/main" id="{29E21041-A5F8-4BF3-8545-2606460B51CD}"/>
                </a:ext>
              </a:extLst>
            </p:cNvPr>
            <p:cNvPicPr>
              <a:picLocks noChangeAspect="1"/>
            </p:cNvPicPr>
            <p:nvPr/>
          </p:nvPicPr>
          <p:blipFill>
            <a:blip r:embed="rId3"/>
            <a:srcRect l="66494" b="34976"/>
            <a:stretch>
              <a:fillRect/>
            </a:stretch>
          </p:blipFill>
          <p:spPr>
            <a:xfrm>
              <a:off x="0" y="0"/>
              <a:ext cx="680636" cy="506467"/>
            </a:xfrm>
            <a:prstGeom prst="rect">
              <a:avLst/>
            </a:prstGeom>
            <a:ln w="12700" cap="flat">
              <a:noFill/>
              <a:miter lim="400000"/>
            </a:ln>
            <a:effectLst>
              <a:outerShdw blurRad="50800" dist="38100" dir="5400000" rotWithShape="0">
                <a:srgbClr val="000000">
                  <a:alpha val="53143"/>
                </a:srgbClr>
              </a:outerShdw>
            </a:effectLst>
          </p:spPr>
        </p:pic>
        <p:sp>
          <p:nvSpPr>
            <p:cNvPr id="61" name="Connection Line">
              <a:extLst>
                <a:ext uri="{FF2B5EF4-FFF2-40B4-BE49-F238E27FC236}">
                  <a16:creationId xmlns:a16="http://schemas.microsoft.com/office/drawing/2014/main" id="{41487F65-6002-48D5-AB72-C14FB1B6A590}"/>
                </a:ext>
              </a:extLst>
            </p:cNvPr>
            <p:cNvSpPr/>
            <p:nvPr/>
          </p:nvSpPr>
          <p:spPr>
            <a:xfrm>
              <a:off x="468927" y="14960"/>
              <a:ext cx="711201" cy="148387"/>
            </a:xfrm>
            <a:custGeom>
              <a:avLst/>
              <a:gdLst/>
              <a:ahLst/>
              <a:cxnLst>
                <a:cxn ang="0">
                  <a:pos x="wd2" y="hd2"/>
                </a:cxn>
                <a:cxn ang="5400000">
                  <a:pos x="wd2" y="hd2"/>
                </a:cxn>
                <a:cxn ang="10800000">
                  <a:pos x="wd2" y="hd2"/>
                </a:cxn>
                <a:cxn ang="16200000">
                  <a:pos x="wd2" y="hd2"/>
                </a:cxn>
              </a:cxnLst>
              <a:rect l="0" t="0" r="r" b="b"/>
              <a:pathLst>
                <a:path w="21600" h="16346" extrusionOk="0">
                  <a:moveTo>
                    <a:pt x="0" y="16346"/>
                  </a:moveTo>
                  <a:cubicBezTo>
                    <a:pt x="6610" y="-3389"/>
                    <a:pt x="13810" y="-5254"/>
                    <a:pt x="21600" y="10750"/>
                  </a:cubicBezTo>
                </a:path>
              </a:pathLst>
            </a:custGeom>
            <a:noFill/>
            <a:ln w="25400" cap="flat">
              <a:solidFill>
                <a:schemeClr val="accent1"/>
              </a:solidFill>
              <a:prstDash val="solid"/>
              <a:round/>
              <a:headEnd type="triangle" w="med" len="med"/>
            </a:ln>
            <a:effectLst>
              <a:outerShdw blurRad="38100" dist="23000" dir="5400000" rotWithShape="0">
                <a:srgbClr val="000000">
                  <a:alpha val="35000"/>
                </a:srgbClr>
              </a:outerShdw>
            </a:effectLst>
          </p:spPr>
          <p:txBody>
            <a:bodyPr/>
            <a:lstStyle/>
            <a:p>
              <a:endParaRPr>
                <a:solidFill>
                  <a:srgbClr val="FFFF00"/>
                </a:solidFill>
                <a:latin typeface="Calibri" panose="020F0502020204030204" pitchFamily="34" charset="0"/>
                <a:cs typeface="Calibri" panose="020F0502020204030204" pitchFamily="34" charset="0"/>
              </a:endParaRPr>
            </a:p>
          </p:txBody>
        </p:sp>
      </p:grpSp>
      <p:sp>
        <p:nvSpPr>
          <p:cNvPr id="78" name="Title 1">
            <a:extLst>
              <a:ext uri="{FF2B5EF4-FFF2-40B4-BE49-F238E27FC236}">
                <a16:creationId xmlns:a16="http://schemas.microsoft.com/office/drawing/2014/main" id="{9B3136E2-A634-474D-BE39-B53A30635D9B}"/>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Decision Tree Split Choice</a:t>
            </a:r>
          </a:p>
        </p:txBody>
      </p:sp>
      <p:grpSp>
        <p:nvGrpSpPr>
          <p:cNvPr id="3" name="Group 2">
            <a:extLst>
              <a:ext uri="{FF2B5EF4-FFF2-40B4-BE49-F238E27FC236}">
                <a16:creationId xmlns:a16="http://schemas.microsoft.com/office/drawing/2014/main" id="{1CCB71DA-F80A-4641-BC63-C06295D102C2}"/>
              </a:ext>
            </a:extLst>
          </p:cNvPr>
          <p:cNvGrpSpPr/>
          <p:nvPr/>
        </p:nvGrpSpPr>
        <p:grpSpPr>
          <a:xfrm>
            <a:off x="6096000" y="4251686"/>
            <a:ext cx="2248950" cy="2449606"/>
            <a:chOff x="6096000" y="4251686"/>
            <a:chExt cx="2248950" cy="2449606"/>
          </a:xfrm>
        </p:grpSpPr>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0BD067EA-0EBF-534D-8E24-4412A76B3051}"/>
                    </a:ext>
                  </a:extLst>
                </p:cNvPr>
                <p:cNvSpPr/>
                <p:nvPr/>
              </p:nvSpPr>
              <p:spPr>
                <a:xfrm>
                  <a:off x="6625224" y="4635902"/>
                  <a:ext cx="1225419" cy="369332"/>
                </a:xfrm>
                <a:prstGeom prst="rect">
                  <a:avLst/>
                </a:prstGeom>
                <a:effectLst/>
              </p:spPr>
              <p:txBody>
                <a:bodyPr wrap="square">
                  <a:spAutoFit/>
                </a:bodyPr>
                <a:lstStyle/>
                <a:p>
                  <a:pPr algn="ctr"/>
                  <a:r>
                    <a:rPr lang="en-GB" dirty="0">
                      <a:solidFill>
                        <a:srgbClr val="FFA43D"/>
                      </a:solidFill>
                      <a:effectLst>
                        <a:outerShdw blurRad="50800" dist="38100" dir="2700000" algn="tl" rotWithShape="0">
                          <a:prstClr val="black">
                            <a:alpha val="40000"/>
                          </a:prstClr>
                        </a:outerShdw>
                      </a:effectLst>
                    </a:rPr>
                    <a:t>If </a:t>
                  </a:r>
                  <a14:m>
                    <m:oMath xmlns:m="http://schemas.openxmlformats.org/officeDocument/2006/math">
                      <m:r>
                        <a:rPr lang="en-GB" i="1">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𝜇</m:t>
                      </m:r>
                      <m:r>
                        <a:rPr lang="en-GB" i="1">
                          <a:solidFill>
                            <a:schemeClr val="bg1"/>
                          </a:solidFill>
                          <a:latin typeface="Cambria Math" panose="02040503050406030204" pitchFamily="18" charset="0"/>
                          <a:ea typeface="Cambria Math" panose="02040503050406030204" pitchFamily="18" charset="0"/>
                        </a:rPr>
                        <m:t>≤</m:t>
                      </m:r>
                    </m:oMath>
                  </a14:m>
                  <a:r>
                    <a:rPr lang="en-GB" dirty="0">
                      <a:solidFill>
                        <a:schemeClr val="bg1"/>
                      </a:solidFill>
                      <a:ea typeface="Cambria Math" panose="02040503050406030204" pitchFamily="18" charset="0"/>
                    </a:rPr>
                    <a:t> </a:t>
                  </a:r>
                  <a14:m>
                    <m:oMath xmlns:m="http://schemas.openxmlformats.org/officeDocument/2006/math">
                      <m:r>
                        <a:rPr lang="en-GB" i="1">
                          <a:solidFill>
                            <a:schemeClr val="bg1"/>
                          </a:solidFill>
                          <a:latin typeface="Cambria Math" panose="02040503050406030204" pitchFamily="18" charset="0"/>
                          <a:ea typeface="Cambria Math" panose="02040503050406030204" pitchFamily="18" charset="0"/>
                        </a:rPr>
                        <m:t>𝜙</m:t>
                      </m:r>
                    </m:oMath>
                  </a14:m>
                  <a:endParaRPr lang="en-GB" dirty="0">
                    <a:solidFill>
                      <a:schemeClr val="bg1"/>
                    </a:solidFill>
                    <a:effectLst>
                      <a:outerShdw blurRad="50800" dist="38100" dir="2700000" algn="tl" rotWithShape="0">
                        <a:prstClr val="black">
                          <a:alpha val="40000"/>
                        </a:prstClr>
                      </a:outerShdw>
                    </a:effectLst>
                  </a:endParaRPr>
                </a:p>
              </p:txBody>
            </p:sp>
          </mc:Choice>
          <mc:Fallback xmlns="">
            <p:sp>
              <p:nvSpPr>
                <p:cNvPr id="95" name="Rectangle 94">
                  <a:extLst>
                    <a:ext uri="{FF2B5EF4-FFF2-40B4-BE49-F238E27FC236}">
                      <a16:creationId xmlns:a16="http://schemas.microsoft.com/office/drawing/2014/main" id="{0BD067EA-0EBF-534D-8E24-4412A76B3051}"/>
                    </a:ext>
                  </a:extLst>
                </p:cNvPr>
                <p:cNvSpPr>
                  <a:spLocks noRot="1" noChangeAspect="1" noMove="1" noResize="1" noEditPoints="1" noAdjustHandles="1" noChangeArrowheads="1" noChangeShapeType="1" noTextEdit="1"/>
                </p:cNvSpPr>
                <p:nvPr/>
              </p:nvSpPr>
              <p:spPr>
                <a:xfrm>
                  <a:off x="6625224" y="4635902"/>
                  <a:ext cx="1225419" cy="369332"/>
                </a:xfrm>
                <a:prstGeom prst="rect">
                  <a:avLst/>
                </a:prstGeom>
                <a:blipFill>
                  <a:blip r:embed="rId4"/>
                  <a:stretch>
                    <a:fillRect t="-9677" b="-32258"/>
                  </a:stretch>
                </a:blipFill>
                <a:effectLst/>
              </p:spPr>
              <p:txBody>
                <a:bodyPr/>
                <a:lstStyle/>
                <a:p>
                  <a:r>
                    <a:rPr lang="en-GB">
                      <a:noFill/>
                    </a:rPr>
                    <a:t> </a:t>
                  </a:r>
                </a:p>
              </p:txBody>
            </p:sp>
          </mc:Fallback>
        </mc:AlternateContent>
        <p:grpSp>
          <p:nvGrpSpPr>
            <p:cNvPr id="103" name="Group 102">
              <a:extLst>
                <a:ext uri="{FF2B5EF4-FFF2-40B4-BE49-F238E27FC236}">
                  <a16:creationId xmlns:a16="http://schemas.microsoft.com/office/drawing/2014/main" id="{31E6F06A-8A3E-F742-8E98-A2554F21B7EC}"/>
                </a:ext>
              </a:extLst>
            </p:cNvPr>
            <p:cNvGrpSpPr/>
            <p:nvPr/>
          </p:nvGrpSpPr>
          <p:grpSpPr>
            <a:xfrm>
              <a:off x="6139071" y="4847359"/>
              <a:ext cx="2032915" cy="1274805"/>
              <a:chOff x="6451670" y="4721619"/>
              <a:chExt cx="2032915" cy="1274805"/>
            </a:xfrm>
          </p:grpSpPr>
          <p:cxnSp>
            <p:nvCxnSpPr>
              <p:cNvPr id="90" name="Straight Arrow Connector 89">
                <a:extLst>
                  <a:ext uri="{FF2B5EF4-FFF2-40B4-BE49-F238E27FC236}">
                    <a16:creationId xmlns:a16="http://schemas.microsoft.com/office/drawing/2014/main" id="{404AE0F3-120E-7E43-92C1-71DE714A8CB8}"/>
                  </a:ext>
                </a:extLst>
              </p:cNvPr>
              <p:cNvCxnSpPr>
                <a:cxnSpLocks/>
              </p:cNvCxnSpPr>
              <p:nvPr/>
            </p:nvCxnSpPr>
            <p:spPr>
              <a:xfrm>
                <a:off x="6878534" y="5536339"/>
                <a:ext cx="1606051" cy="460085"/>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E4224C4-BFB6-9A4E-B599-832AE7C699F8}"/>
                  </a:ext>
                </a:extLst>
              </p:cNvPr>
              <p:cNvCxnSpPr>
                <a:cxnSpLocks/>
              </p:cNvCxnSpPr>
              <p:nvPr/>
            </p:nvCxnSpPr>
            <p:spPr>
              <a:xfrm flipV="1">
                <a:off x="6838967" y="4721619"/>
                <a:ext cx="1520941" cy="628986"/>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9810FC14-CFD5-FF41-B59F-5F2D60DF08C5}"/>
                  </a:ext>
                </a:extLst>
              </p:cNvPr>
              <p:cNvSpPr/>
              <p:nvPr/>
            </p:nvSpPr>
            <p:spPr>
              <a:xfrm>
                <a:off x="6451670" y="5094208"/>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E7B2AFAB-47D1-BB4F-B90F-CAEFBF180615}"/>
                    </a:ext>
                  </a:extLst>
                </p:cNvPr>
                <p:cNvSpPr/>
                <p:nvPr/>
              </p:nvSpPr>
              <p:spPr>
                <a:xfrm>
                  <a:off x="6674128" y="5986421"/>
                  <a:ext cx="1225419" cy="369332"/>
                </a:xfrm>
                <a:prstGeom prst="rect">
                  <a:avLst/>
                </a:prstGeom>
                <a:effectLst/>
              </p:spPr>
              <p:txBody>
                <a:bodyPr wrap="square">
                  <a:spAutoFit/>
                </a:bodyPr>
                <a:lstStyle/>
                <a:p>
                  <a:pPr algn="ctr"/>
                  <a:r>
                    <a:rPr lang="en-GB" dirty="0">
                      <a:solidFill>
                        <a:srgbClr val="FFA43D"/>
                      </a:solidFill>
                      <a:effectLst>
                        <a:outerShdw blurRad="50800" dist="38100" dir="2700000" algn="tl" rotWithShape="0">
                          <a:prstClr val="black">
                            <a:alpha val="40000"/>
                          </a:prstClr>
                        </a:outerShdw>
                      </a:effectLst>
                    </a:rPr>
                    <a:t>If </a:t>
                  </a:r>
                  <a14:m>
                    <m:oMath xmlns:m="http://schemas.openxmlformats.org/officeDocument/2006/math">
                      <m:r>
                        <a:rPr lang="en-GB" i="1">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𝜇</m:t>
                      </m:r>
                      <m:r>
                        <a:rPr lang="en-GB" b="0" i="1" smtClean="0">
                          <a:solidFill>
                            <a:schemeClr val="bg1"/>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rPr>
                        <m:t>&gt;</m:t>
                      </m:r>
                    </m:oMath>
                  </a14:m>
                  <a:r>
                    <a:rPr lang="en-GB" dirty="0">
                      <a:solidFill>
                        <a:schemeClr val="bg1"/>
                      </a:solidFill>
                      <a:ea typeface="Cambria Math" panose="02040503050406030204" pitchFamily="18" charset="0"/>
                    </a:rPr>
                    <a:t> </a:t>
                  </a:r>
                  <a14:m>
                    <m:oMath xmlns:m="http://schemas.openxmlformats.org/officeDocument/2006/math">
                      <m:r>
                        <a:rPr lang="en-GB" i="1">
                          <a:solidFill>
                            <a:schemeClr val="bg1"/>
                          </a:solidFill>
                          <a:latin typeface="Cambria Math" panose="02040503050406030204" pitchFamily="18" charset="0"/>
                          <a:ea typeface="Cambria Math" panose="02040503050406030204" pitchFamily="18" charset="0"/>
                        </a:rPr>
                        <m:t>𝜙</m:t>
                      </m:r>
                    </m:oMath>
                  </a14:m>
                  <a:endParaRPr lang="en-GB" dirty="0">
                    <a:solidFill>
                      <a:schemeClr val="bg1"/>
                    </a:solidFill>
                    <a:effectLst>
                      <a:outerShdw blurRad="50800" dist="38100" dir="2700000" algn="tl" rotWithShape="0">
                        <a:prstClr val="black">
                          <a:alpha val="40000"/>
                        </a:prstClr>
                      </a:outerShdw>
                    </a:effectLst>
                  </a:endParaRPr>
                </a:p>
              </p:txBody>
            </p:sp>
          </mc:Choice>
          <mc:Fallback xmlns="">
            <p:sp>
              <p:nvSpPr>
                <p:cNvPr id="84" name="Rectangle 83">
                  <a:extLst>
                    <a:ext uri="{FF2B5EF4-FFF2-40B4-BE49-F238E27FC236}">
                      <a16:creationId xmlns:a16="http://schemas.microsoft.com/office/drawing/2014/main" id="{E7B2AFAB-47D1-BB4F-B90F-CAEFBF180615}"/>
                    </a:ext>
                  </a:extLst>
                </p:cNvPr>
                <p:cNvSpPr>
                  <a:spLocks noRot="1" noChangeAspect="1" noMove="1" noResize="1" noEditPoints="1" noAdjustHandles="1" noChangeArrowheads="1" noChangeShapeType="1" noTextEdit="1"/>
                </p:cNvSpPr>
                <p:nvPr/>
              </p:nvSpPr>
              <p:spPr>
                <a:xfrm>
                  <a:off x="6674128" y="5986421"/>
                  <a:ext cx="1225419" cy="369332"/>
                </a:xfrm>
                <a:prstGeom prst="rect">
                  <a:avLst/>
                </a:prstGeom>
                <a:blipFill>
                  <a:blip r:embed="rId5"/>
                  <a:stretch>
                    <a:fillRect t="-10000" b="-33333"/>
                  </a:stretch>
                </a:blipFill>
                <a:effectLst/>
              </p:spPr>
              <p:txBody>
                <a:bodyPr/>
                <a:lstStyle/>
                <a:p>
                  <a:r>
                    <a:rPr lang="en-GB">
                      <a:noFill/>
                    </a:rPr>
                    <a:t> </a:t>
                  </a:r>
                </a:p>
              </p:txBody>
            </p:sp>
          </mc:Fallback>
        </mc:AlternateContent>
        <p:sp>
          <p:nvSpPr>
            <p:cNvPr id="5" name="TextBox 4">
              <a:extLst>
                <a:ext uri="{FF2B5EF4-FFF2-40B4-BE49-F238E27FC236}">
                  <a16:creationId xmlns:a16="http://schemas.microsoft.com/office/drawing/2014/main" id="{F3E8A1A0-122D-0644-898E-6D011CB94C86}"/>
                </a:ext>
              </a:extLst>
            </p:cNvPr>
            <p:cNvSpPr txBox="1"/>
            <p:nvPr/>
          </p:nvSpPr>
          <p:spPr>
            <a:xfrm>
              <a:off x="6128189" y="6331960"/>
              <a:ext cx="2216761" cy="369332"/>
            </a:xfrm>
            <a:prstGeom prst="rect">
              <a:avLst/>
            </a:prstGeom>
            <a:noFill/>
          </p:spPr>
          <p:txBody>
            <a:bodyPr wrap="none" rtlCol="0">
              <a:spAutoFit/>
            </a:bodyPr>
            <a:lstStyle/>
            <a:p>
              <a:r>
                <a:rPr lang="en-GB" dirty="0">
                  <a:solidFill>
                    <a:srgbClr val="FFE699"/>
                  </a:solidFill>
                  <a:effectLst>
                    <a:outerShdw blurRad="50800" dist="38100" dir="2700000" algn="tl" rotWithShape="0">
                      <a:prstClr val="black">
                        <a:alpha val="40000"/>
                      </a:prstClr>
                    </a:outerShdw>
                  </a:effectLst>
                </a:rPr>
                <a:t>If profile mean is high</a:t>
              </a:r>
            </a:p>
          </p:txBody>
        </p:sp>
        <p:sp>
          <p:nvSpPr>
            <p:cNvPr id="85" name="TextBox 84">
              <a:extLst>
                <a:ext uri="{FF2B5EF4-FFF2-40B4-BE49-F238E27FC236}">
                  <a16:creationId xmlns:a16="http://schemas.microsoft.com/office/drawing/2014/main" id="{8BEB93E9-7E54-E94D-8D9F-FED71E3F58A1}"/>
                </a:ext>
              </a:extLst>
            </p:cNvPr>
            <p:cNvSpPr txBox="1"/>
            <p:nvPr/>
          </p:nvSpPr>
          <p:spPr>
            <a:xfrm>
              <a:off x="6096000" y="4251686"/>
              <a:ext cx="2150140" cy="369332"/>
            </a:xfrm>
            <a:prstGeom prst="rect">
              <a:avLst/>
            </a:prstGeom>
            <a:noFill/>
          </p:spPr>
          <p:txBody>
            <a:bodyPr wrap="none" rtlCol="0">
              <a:spAutoFit/>
            </a:bodyPr>
            <a:lstStyle/>
            <a:p>
              <a:r>
                <a:rPr lang="en-GB" dirty="0">
                  <a:solidFill>
                    <a:srgbClr val="FFE699"/>
                  </a:solidFill>
                  <a:effectLst>
                    <a:outerShdw blurRad="50800" dist="38100" dir="2700000" algn="tl" rotWithShape="0">
                      <a:prstClr val="black">
                        <a:alpha val="40000"/>
                      </a:prstClr>
                    </a:outerShdw>
                  </a:effectLst>
                </a:rPr>
                <a:t>If profile mean is low</a:t>
              </a:r>
            </a:p>
          </p:txBody>
        </p:sp>
      </p:grpSp>
      <p:grpSp>
        <p:nvGrpSpPr>
          <p:cNvPr id="4" name="Group 3">
            <a:extLst>
              <a:ext uri="{FF2B5EF4-FFF2-40B4-BE49-F238E27FC236}">
                <a16:creationId xmlns:a16="http://schemas.microsoft.com/office/drawing/2014/main" id="{43E56296-6D30-CA46-8FE5-59CB78A588F7}"/>
              </a:ext>
            </a:extLst>
          </p:cNvPr>
          <p:cNvGrpSpPr/>
          <p:nvPr/>
        </p:nvGrpSpPr>
        <p:grpSpPr>
          <a:xfrm>
            <a:off x="8008619" y="3022443"/>
            <a:ext cx="3973465" cy="2741161"/>
            <a:chOff x="8008619" y="3022443"/>
            <a:chExt cx="3973465" cy="2741161"/>
          </a:xfrm>
        </p:grpSpPr>
        <p:cxnSp>
          <p:nvCxnSpPr>
            <p:cNvPr id="88" name="Straight Arrow Connector 87">
              <a:extLst>
                <a:ext uri="{FF2B5EF4-FFF2-40B4-BE49-F238E27FC236}">
                  <a16:creationId xmlns:a16="http://schemas.microsoft.com/office/drawing/2014/main" id="{E34DCCF0-EF64-154A-9B5C-0B058BCB78FD}"/>
                </a:ext>
              </a:extLst>
            </p:cNvPr>
            <p:cNvCxnSpPr>
              <a:cxnSpLocks/>
            </p:cNvCxnSpPr>
            <p:nvPr/>
          </p:nvCxnSpPr>
          <p:spPr>
            <a:xfrm>
              <a:off x="8492193" y="4908277"/>
              <a:ext cx="1606051" cy="460085"/>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71AE22D-144E-0C42-BDB1-022CFB223618}"/>
                </a:ext>
              </a:extLst>
            </p:cNvPr>
            <p:cNvCxnSpPr>
              <a:cxnSpLocks/>
            </p:cNvCxnSpPr>
            <p:nvPr/>
          </p:nvCxnSpPr>
          <p:spPr>
            <a:xfrm flipV="1">
              <a:off x="8452626" y="4093557"/>
              <a:ext cx="1520941" cy="628986"/>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6EE2057-1A06-A34D-A3E0-649A4DC9BCEE}"/>
                </a:ext>
              </a:extLst>
            </p:cNvPr>
            <p:cNvSpPr/>
            <p:nvPr/>
          </p:nvSpPr>
          <p:spPr>
            <a:xfrm>
              <a:off x="8065329" y="4466146"/>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Box 96">
              <a:extLst>
                <a:ext uri="{FF2B5EF4-FFF2-40B4-BE49-F238E27FC236}">
                  <a16:creationId xmlns:a16="http://schemas.microsoft.com/office/drawing/2014/main" id="{40C04126-D951-E042-901F-18D4504001A6}"/>
                </a:ext>
              </a:extLst>
            </p:cNvPr>
            <p:cNvSpPr txBox="1"/>
            <p:nvPr/>
          </p:nvSpPr>
          <p:spPr>
            <a:xfrm>
              <a:off x="8008619" y="3709341"/>
              <a:ext cx="1823513" cy="369332"/>
            </a:xfrm>
            <a:prstGeom prst="rect">
              <a:avLst/>
            </a:prstGeom>
            <a:noFill/>
          </p:spPr>
          <p:txBody>
            <a:bodyPr wrap="none" rtlCol="0">
              <a:spAutoFit/>
            </a:bodyPr>
            <a:lstStyle/>
            <a:p>
              <a:r>
                <a:rPr lang="en-GB" dirty="0">
                  <a:solidFill>
                    <a:srgbClr val="FFE699"/>
                  </a:solidFill>
                  <a:effectLst>
                    <a:outerShdw blurRad="50800" dist="38100" dir="2700000" algn="tl" rotWithShape="0">
                      <a:prstClr val="black">
                        <a:alpha val="40000"/>
                      </a:prstClr>
                    </a:outerShdw>
                  </a:effectLst>
                </a:rPr>
                <a:t>If profile is pointy</a:t>
              </a:r>
            </a:p>
          </p:txBody>
        </p:sp>
        <p:sp>
          <p:nvSpPr>
            <p:cNvPr id="98" name="TextBox 97">
              <a:extLst>
                <a:ext uri="{FF2B5EF4-FFF2-40B4-BE49-F238E27FC236}">
                  <a16:creationId xmlns:a16="http://schemas.microsoft.com/office/drawing/2014/main" id="{9407D6C9-A4D8-0C4B-A50F-22EF956A1A01}"/>
                </a:ext>
              </a:extLst>
            </p:cNvPr>
            <p:cNvSpPr txBox="1"/>
            <p:nvPr/>
          </p:nvSpPr>
          <p:spPr>
            <a:xfrm>
              <a:off x="8154066" y="5394272"/>
              <a:ext cx="2079993" cy="369332"/>
            </a:xfrm>
            <a:prstGeom prst="rect">
              <a:avLst/>
            </a:prstGeom>
            <a:noFill/>
          </p:spPr>
          <p:txBody>
            <a:bodyPr wrap="none" rtlCol="0">
              <a:spAutoFit/>
            </a:bodyPr>
            <a:lstStyle/>
            <a:p>
              <a:r>
                <a:rPr lang="en-GB" dirty="0">
                  <a:solidFill>
                    <a:srgbClr val="FFE699"/>
                  </a:solidFill>
                  <a:effectLst>
                    <a:outerShdw blurRad="50800" dist="38100" dir="2700000" algn="tl" rotWithShape="0">
                      <a:prstClr val="black">
                        <a:alpha val="40000"/>
                      </a:prstClr>
                    </a:outerShdw>
                  </a:effectLst>
                </a:rPr>
                <a:t>If profile isn’t pointy</a:t>
              </a:r>
            </a:p>
          </p:txBody>
        </p:sp>
        <p:cxnSp>
          <p:nvCxnSpPr>
            <p:cNvPr id="99" name="Straight Arrow Connector 98">
              <a:extLst>
                <a:ext uri="{FF2B5EF4-FFF2-40B4-BE49-F238E27FC236}">
                  <a16:creationId xmlns:a16="http://schemas.microsoft.com/office/drawing/2014/main" id="{A82C7E6A-F6C8-AC4E-B3BF-3867E72A885C}"/>
                </a:ext>
              </a:extLst>
            </p:cNvPr>
            <p:cNvCxnSpPr>
              <a:cxnSpLocks/>
            </p:cNvCxnSpPr>
            <p:nvPr/>
          </p:nvCxnSpPr>
          <p:spPr>
            <a:xfrm>
              <a:off x="10376033" y="4190278"/>
              <a:ext cx="1606051" cy="460085"/>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63D33BC-40F5-4F4C-98AA-4BB8CDEF91C4}"/>
                </a:ext>
              </a:extLst>
            </p:cNvPr>
            <p:cNvCxnSpPr>
              <a:cxnSpLocks/>
            </p:cNvCxnSpPr>
            <p:nvPr/>
          </p:nvCxnSpPr>
          <p:spPr>
            <a:xfrm flipV="1">
              <a:off x="10336466" y="3375558"/>
              <a:ext cx="1520941" cy="628986"/>
            </a:xfrm>
            <a:prstGeom prst="straightConnector1">
              <a:avLst/>
            </a:prstGeom>
            <a:ln w="38100">
              <a:tailEnd type="stealth"/>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222225EF-4B7A-134B-BA9F-3839C94DAF04}"/>
                </a:ext>
              </a:extLst>
            </p:cNvPr>
            <p:cNvSpPr/>
            <p:nvPr/>
          </p:nvSpPr>
          <p:spPr>
            <a:xfrm>
              <a:off x="9949169" y="3748147"/>
              <a:ext cx="738554" cy="639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TextBox 103">
              <a:extLst>
                <a:ext uri="{FF2B5EF4-FFF2-40B4-BE49-F238E27FC236}">
                  <a16:creationId xmlns:a16="http://schemas.microsoft.com/office/drawing/2014/main" id="{7E5E46F5-F96B-5443-AE35-55757F99A5BC}"/>
                </a:ext>
              </a:extLst>
            </p:cNvPr>
            <p:cNvSpPr txBox="1"/>
            <p:nvPr/>
          </p:nvSpPr>
          <p:spPr>
            <a:xfrm>
              <a:off x="9948746" y="3022443"/>
              <a:ext cx="2011000" cy="369332"/>
            </a:xfrm>
            <a:prstGeom prst="rect">
              <a:avLst/>
            </a:prstGeom>
            <a:noFill/>
          </p:spPr>
          <p:txBody>
            <a:bodyPr wrap="none" rtlCol="0">
              <a:spAutoFit/>
            </a:bodyPr>
            <a:lstStyle/>
            <a:p>
              <a:r>
                <a:rPr lang="en-GB" dirty="0">
                  <a:solidFill>
                    <a:srgbClr val="FFE699"/>
                  </a:solidFill>
                  <a:effectLst>
                    <a:outerShdw blurRad="50800" dist="38100" dir="2700000" algn="tl" rotWithShape="0">
                      <a:prstClr val="black">
                        <a:alpha val="40000"/>
                      </a:prstClr>
                    </a:outerShdw>
                  </a:effectLst>
                </a:rPr>
                <a:t>If profile symmetric</a:t>
              </a:r>
            </a:p>
          </p:txBody>
        </p:sp>
        <p:sp>
          <p:nvSpPr>
            <p:cNvPr id="106" name="TextBox 105">
              <a:extLst>
                <a:ext uri="{FF2B5EF4-FFF2-40B4-BE49-F238E27FC236}">
                  <a16:creationId xmlns:a16="http://schemas.microsoft.com/office/drawing/2014/main" id="{500D8F0F-D517-744C-B202-4055630FD6F5}"/>
                </a:ext>
              </a:extLst>
            </p:cNvPr>
            <p:cNvSpPr txBox="1"/>
            <p:nvPr/>
          </p:nvSpPr>
          <p:spPr>
            <a:xfrm>
              <a:off x="9948746" y="4666380"/>
              <a:ext cx="1719766" cy="369332"/>
            </a:xfrm>
            <a:prstGeom prst="rect">
              <a:avLst/>
            </a:prstGeom>
            <a:noFill/>
          </p:spPr>
          <p:txBody>
            <a:bodyPr wrap="none" rtlCol="0">
              <a:spAutoFit/>
            </a:bodyPr>
            <a:lstStyle/>
            <a:p>
              <a:r>
                <a:rPr lang="en-GB" dirty="0">
                  <a:solidFill>
                    <a:srgbClr val="FFE699"/>
                  </a:solidFill>
                  <a:effectLst>
                    <a:outerShdw blurRad="50800" dist="38100" dir="2700000" algn="tl" rotWithShape="0">
                      <a:prstClr val="black">
                        <a:alpha val="40000"/>
                      </a:prstClr>
                    </a:outerShdw>
                  </a:effectLst>
                </a:rPr>
                <a:t>If not symmetric</a:t>
              </a:r>
            </a:p>
          </p:txBody>
        </p:sp>
      </p:grpSp>
      <p:grpSp>
        <p:nvGrpSpPr>
          <p:cNvPr id="2" name="Group 1">
            <a:extLst>
              <a:ext uri="{FF2B5EF4-FFF2-40B4-BE49-F238E27FC236}">
                <a16:creationId xmlns:a16="http://schemas.microsoft.com/office/drawing/2014/main" id="{2B4EE0BA-6BAB-E945-8D61-519C5B11B0B5}"/>
              </a:ext>
            </a:extLst>
          </p:cNvPr>
          <p:cNvGrpSpPr/>
          <p:nvPr/>
        </p:nvGrpSpPr>
        <p:grpSpPr>
          <a:xfrm>
            <a:off x="5812875" y="1444706"/>
            <a:ext cx="799018" cy="1459135"/>
            <a:chOff x="5812875" y="1444706"/>
            <a:chExt cx="799018" cy="1459135"/>
          </a:xfrm>
        </p:grpSpPr>
        <p:sp>
          <p:nvSpPr>
            <p:cNvPr id="73" name="Star">
              <a:extLst>
                <a:ext uri="{FF2B5EF4-FFF2-40B4-BE49-F238E27FC236}">
                  <a16:creationId xmlns:a16="http://schemas.microsoft.com/office/drawing/2014/main" id="{13BE73B2-1241-9345-A0F7-AC36A9B526EA}"/>
                </a:ext>
              </a:extLst>
            </p:cNvPr>
            <p:cNvSpPr>
              <a:spLocks noChangeAspect="1"/>
            </p:cNvSpPr>
            <p:nvPr/>
          </p:nvSpPr>
          <p:spPr>
            <a:xfrm>
              <a:off x="5812875" y="2793943"/>
              <a:ext cx="67365" cy="63940"/>
            </a:xfrm>
            <a:prstGeom prst="star5">
              <a:avLst>
                <a:gd name="adj" fmla="val 19100"/>
                <a:gd name="hf" fmla="val 105146"/>
                <a:gd name="vf" fmla="val 110557"/>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4" name="Circle">
              <a:extLst>
                <a:ext uri="{FF2B5EF4-FFF2-40B4-BE49-F238E27FC236}">
                  <a16:creationId xmlns:a16="http://schemas.microsoft.com/office/drawing/2014/main" id="{B1118DE9-B20F-E545-84FF-95417280FE83}"/>
                </a:ext>
              </a:extLst>
            </p:cNvPr>
            <p:cNvSpPr>
              <a:spLocks noChangeAspect="1"/>
            </p:cNvSpPr>
            <p:nvPr/>
          </p:nvSpPr>
          <p:spPr>
            <a:xfrm>
              <a:off x="5927790" y="2857883"/>
              <a:ext cx="45958" cy="45958"/>
            </a:xfrm>
            <a:prstGeom prst="ellipse">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5" name="Star">
              <a:extLst>
                <a:ext uri="{FF2B5EF4-FFF2-40B4-BE49-F238E27FC236}">
                  <a16:creationId xmlns:a16="http://schemas.microsoft.com/office/drawing/2014/main" id="{E92056C7-54AA-0E45-AD80-152FD2CFAB0D}"/>
                </a:ext>
              </a:extLst>
            </p:cNvPr>
            <p:cNvSpPr>
              <a:spLocks noChangeAspect="1"/>
            </p:cNvSpPr>
            <p:nvPr/>
          </p:nvSpPr>
          <p:spPr>
            <a:xfrm>
              <a:off x="5821819" y="2196715"/>
              <a:ext cx="67365" cy="63940"/>
            </a:xfrm>
            <a:prstGeom prst="star5">
              <a:avLst>
                <a:gd name="adj" fmla="val 19100"/>
                <a:gd name="hf" fmla="val 105146"/>
                <a:gd name="vf" fmla="val 110557"/>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6" name="Circle">
              <a:extLst>
                <a:ext uri="{FF2B5EF4-FFF2-40B4-BE49-F238E27FC236}">
                  <a16:creationId xmlns:a16="http://schemas.microsoft.com/office/drawing/2014/main" id="{B87B9D1D-BC83-B840-9C78-3F2D7E9F71E3}"/>
                </a:ext>
              </a:extLst>
            </p:cNvPr>
            <p:cNvSpPr>
              <a:spLocks noChangeAspect="1"/>
            </p:cNvSpPr>
            <p:nvPr/>
          </p:nvSpPr>
          <p:spPr>
            <a:xfrm>
              <a:off x="6096000" y="2116224"/>
              <a:ext cx="45958" cy="45958"/>
            </a:xfrm>
            <a:prstGeom prst="ellipse">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77" name="Star">
              <a:extLst>
                <a:ext uri="{FF2B5EF4-FFF2-40B4-BE49-F238E27FC236}">
                  <a16:creationId xmlns:a16="http://schemas.microsoft.com/office/drawing/2014/main" id="{6587E7B3-FE44-F04C-A5D1-0FE6B54BF992}"/>
                </a:ext>
              </a:extLst>
            </p:cNvPr>
            <p:cNvSpPr>
              <a:spLocks noChangeAspect="1"/>
            </p:cNvSpPr>
            <p:nvPr/>
          </p:nvSpPr>
          <p:spPr>
            <a:xfrm>
              <a:off x="6358438" y="1472907"/>
              <a:ext cx="67365" cy="63940"/>
            </a:xfrm>
            <a:prstGeom prst="star5">
              <a:avLst>
                <a:gd name="adj" fmla="val 19100"/>
                <a:gd name="hf" fmla="val 105146"/>
                <a:gd name="vf" fmla="val 110557"/>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sp>
          <p:nvSpPr>
            <p:cNvPr id="82" name="Circle">
              <a:extLst>
                <a:ext uri="{FF2B5EF4-FFF2-40B4-BE49-F238E27FC236}">
                  <a16:creationId xmlns:a16="http://schemas.microsoft.com/office/drawing/2014/main" id="{51D98286-DFBE-D849-ABD5-5B4C6A16232D}"/>
                </a:ext>
              </a:extLst>
            </p:cNvPr>
            <p:cNvSpPr>
              <a:spLocks noChangeAspect="1"/>
            </p:cNvSpPr>
            <p:nvPr/>
          </p:nvSpPr>
          <p:spPr>
            <a:xfrm>
              <a:off x="6565935" y="1444706"/>
              <a:ext cx="45958" cy="45958"/>
            </a:xfrm>
            <a:prstGeom prst="ellipse">
              <a:avLst/>
            </a:prstGeom>
            <a:solidFill>
              <a:srgbClr val="1A1B20"/>
            </a:solidFill>
            <a:ln w="25400" cap="flat">
              <a:solidFill>
                <a:srgbClr val="FFA43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solidFill>
                  <a:srgbClr val="FFFF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90351505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47"/>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56"/>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42"/>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53"/>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37"/>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59"/>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32"/>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22"/>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1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dvAuto="0"/>
      <p:bldP spid="17" grpId="0" advAuto="0"/>
      <p:bldP spid="22" grpId="0" advAuto="0"/>
      <p:bldP spid="32" grpId="0" advAuto="0"/>
      <p:bldP spid="37" grpId="0" advAuto="0"/>
      <p:bldP spid="42" grpId="0" advAuto="0"/>
      <p:bldP spid="47" grpId="0" advAuto="0"/>
      <p:bldP spid="52" grpId="0" animBg="1"/>
      <p:bldP spid="53" grpId="0" advAuto="0"/>
      <p:bldP spid="56" grpId="0" advAuto="0"/>
      <p:bldP spid="59" grpId="0"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5C4DCB70-1752-1442-BBF6-C4D47FF4DF25}"/>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Other Approaches</a:t>
            </a:r>
          </a:p>
        </p:txBody>
      </p:sp>
      <p:sp>
        <p:nvSpPr>
          <p:cNvPr id="44" name="Content Placeholder 2">
            <a:extLst>
              <a:ext uri="{FF2B5EF4-FFF2-40B4-BE49-F238E27FC236}">
                <a16:creationId xmlns:a16="http://schemas.microsoft.com/office/drawing/2014/main" id="{4A08EADC-7A99-4D4E-B81D-3E17536DF828}"/>
              </a:ext>
            </a:extLst>
          </p:cNvPr>
          <p:cNvSpPr txBox="1">
            <a:spLocks/>
          </p:cNvSpPr>
          <p:nvPr/>
        </p:nvSpPr>
        <p:spPr>
          <a:xfrm>
            <a:off x="838199" y="1303506"/>
            <a:ext cx="10862883" cy="145282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There are many other algorithms that we use to classify pulsar data.</a:t>
            </a:r>
          </a:p>
          <a:p>
            <a:r>
              <a:rPr lang="en-GB" dirty="0"/>
              <a:t>Neural networks, Random Forests, Ensemble Algorithms…</a:t>
            </a:r>
          </a:p>
          <a:p>
            <a:r>
              <a:rPr lang="en-GB" dirty="0"/>
              <a:t>Too much to explain in a single masterclass!</a:t>
            </a:r>
          </a:p>
          <a:p>
            <a:pPr marL="0" indent="0">
              <a:buNone/>
            </a:pPr>
            <a:endParaRPr lang="en-GB" dirty="0"/>
          </a:p>
          <a:p>
            <a:endParaRPr lang="en-GB" dirty="0"/>
          </a:p>
          <a:p>
            <a:endParaRPr lang="en-GB" dirty="0"/>
          </a:p>
        </p:txBody>
      </p:sp>
      <p:pic>
        <p:nvPicPr>
          <p:cNvPr id="56" name="Content Placeholder 3">
            <a:extLst>
              <a:ext uri="{FF2B5EF4-FFF2-40B4-BE49-F238E27FC236}">
                <a16:creationId xmlns:a16="http://schemas.microsoft.com/office/drawing/2014/main" id="{0BA5A1C3-D290-7E41-B5CB-893DE303FF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06" y="3250296"/>
            <a:ext cx="2887187" cy="29266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0" name="Content Placeholder 3">
            <a:extLst>
              <a:ext uri="{FF2B5EF4-FFF2-40B4-BE49-F238E27FC236}">
                <a16:creationId xmlns:a16="http://schemas.microsoft.com/office/drawing/2014/main" id="{ED20E829-E83D-7643-A965-4D19634EAEC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4304" y="3250296"/>
            <a:ext cx="4600901" cy="29266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2" name="TextBox 61">
            <a:extLst>
              <a:ext uri="{FF2B5EF4-FFF2-40B4-BE49-F238E27FC236}">
                <a16:creationId xmlns:a16="http://schemas.microsoft.com/office/drawing/2014/main" id="{C9A3F561-E60D-0448-B1DF-21D4B442A1A5}"/>
              </a:ext>
            </a:extLst>
          </p:cNvPr>
          <p:cNvSpPr txBox="1"/>
          <p:nvPr/>
        </p:nvSpPr>
        <p:spPr>
          <a:xfrm>
            <a:off x="7004902" y="6281366"/>
            <a:ext cx="1614545" cy="300082"/>
          </a:xfrm>
          <a:prstGeom prst="rect">
            <a:avLst/>
          </a:prstGeom>
          <a:noFill/>
        </p:spPr>
        <p:txBody>
          <a:bodyPr wrap="none" rtlCol="0">
            <a:spAutoFit/>
          </a:bodyPr>
          <a:lstStyle/>
          <a:p>
            <a:r>
              <a:rPr lang="en-GB" sz="1350" b="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VGG16 Architecture</a:t>
            </a:r>
          </a:p>
        </p:txBody>
      </p:sp>
      <p:sp>
        <p:nvSpPr>
          <p:cNvPr id="63" name="TextBox 62">
            <a:extLst>
              <a:ext uri="{FF2B5EF4-FFF2-40B4-BE49-F238E27FC236}">
                <a16:creationId xmlns:a16="http://schemas.microsoft.com/office/drawing/2014/main" id="{4DEEF433-4F85-CC4A-82CE-A82C430C0EA4}"/>
              </a:ext>
            </a:extLst>
          </p:cNvPr>
          <p:cNvSpPr txBox="1"/>
          <p:nvPr/>
        </p:nvSpPr>
        <p:spPr>
          <a:xfrm>
            <a:off x="2862245" y="6276034"/>
            <a:ext cx="1872629" cy="300082"/>
          </a:xfrm>
          <a:prstGeom prst="rect">
            <a:avLst/>
          </a:prstGeom>
          <a:noFill/>
        </p:spPr>
        <p:txBody>
          <a:bodyPr wrap="none" rtlCol="0">
            <a:spAutoFit/>
          </a:bodyPr>
          <a:lstStyle/>
          <a:p>
            <a:r>
              <a:rPr lang="en-GB" sz="1350" b="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Credit: </a:t>
            </a:r>
            <a:r>
              <a:rPr lang="en-GB" sz="1350" b="1" dirty="0" err="1">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Zafiirah</a:t>
            </a:r>
            <a:r>
              <a:rPr lang="en-GB" sz="1350" b="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r>
              <a:rPr lang="en-GB" sz="1350" b="1" dirty="0" err="1">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Hosenie</a:t>
            </a:r>
            <a:endParaRPr lang="en-GB" sz="1350" b="1" dirty="0">
              <a:solidFill>
                <a:schemeClr val="bg1"/>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64" name="TextBox 63">
            <a:extLst>
              <a:ext uri="{FF2B5EF4-FFF2-40B4-BE49-F238E27FC236}">
                <a16:creationId xmlns:a16="http://schemas.microsoft.com/office/drawing/2014/main" id="{AA8ED46D-890E-6848-85DA-9EF317EBE3CC}"/>
              </a:ext>
            </a:extLst>
          </p:cNvPr>
          <p:cNvSpPr txBox="1"/>
          <p:nvPr/>
        </p:nvSpPr>
        <p:spPr>
          <a:xfrm>
            <a:off x="2792385" y="2756327"/>
            <a:ext cx="599844" cy="369332"/>
          </a:xfrm>
          <a:prstGeom prst="rect">
            <a:avLst/>
          </a:prstGeom>
          <a:noFill/>
        </p:spPr>
        <p:txBody>
          <a:bodyPr wrap="none" rtlCol="0">
            <a:spAutoFit/>
          </a:bodyPr>
          <a:lstStyle/>
          <a:p>
            <a:r>
              <a:rPr lang="en-GB" b="1"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Real</a:t>
            </a:r>
          </a:p>
        </p:txBody>
      </p:sp>
      <p:sp>
        <p:nvSpPr>
          <p:cNvPr id="65" name="TextBox 64">
            <a:extLst>
              <a:ext uri="{FF2B5EF4-FFF2-40B4-BE49-F238E27FC236}">
                <a16:creationId xmlns:a16="http://schemas.microsoft.com/office/drawing/2014/main" id="{8C48DEAC-8612-B34E-88F0-C287A5CC34D1}"/>
              </a:ext>
            </a:extLst>
          </p:cNvPr>
          <p:cNvSpPr txBox="1"/>
          <p:nvPr/>
        </p:nvSpPr>
        <p:spPr>
          <a:xfrm>
            <a:off x="3798559" y="2756327"/>
            <a:ext cx="1367682" cy="369332"/>
          </a:xfrm>
          <a:prstGeom prst="rect">
            <a:avLst/>
          </a:prstGeom>
          <a:noFill/>
        </p:spPr>
        <p:txBody>
          <a:bodyPr wrap="none" rtlCol="0">
            <a:spAutoFit/>
          </a:bodyPr>
          <a:lstStyle/>
          <a:p>
            <a:r>
              <a:rPr lang="en-GB" b="1" dirty="0">
                <a:solidFill>
                  <a:srgbClr val="FFA43D"/>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Interference</a:t>
            </a:r>
          </a:p>
        </p:txBody>
      </p:sp>
    </p:spTree>
    <p:extLst>
      <p:ext uri="{BB962C8B-B14F-4D97-AF65-F5344CB8AC3E}">
        <p14:creationId xmlns:p14="http://schemas.microsoft.com/office/powerpoint/2010/main" val="166470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5C4DCB70-1752-1442-BBF6-C4D47FF4DF25}"/>
              </a:ext>
            </a:extLst>
          </p:cNvPr>
          <p:cNvSpPr txBox="1">
            <a:spLocks/>
          </p:cNvSpPr>
          <p:nvPr/>
        </p:nvSpPr>
        <p:spPr>
          <a:xfrm>
            <a:off x="838200" y="681037"/>
            <a:ext cx="10515600" cy="62246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Discoveries</a:t>
            </a:r>
          </a:p>
        </p:txBody>
      </p:sp>
      <p:sp>
        <p:nvSpPr>
          <p:cNvPr id="4" name="Credit: LOTAAS Collaboration (Chia Min Tan et. al.).">
            <a:extLst>
              <a:ext uri="{FF2B5EF4-FFF2-40B4-BE49-F238E27FC236}">
                <a16:creationId xmlns:a16="http://schemas.microsoft.com/office/drawing/2014/main" id="{5B5CC0D4-F3E3-EA4B-A6B2-50F41AF33FBB}"/>
              </a:ext>
            </a:extLst>
          </p:cNvPr>
          <p:cNvSpPr txBox="1"/>
          <p:nvPr/>
        </p:nvSpPr>
        <p:spPr>
          <a:xfrm>
            <a:off x="6077477" y="5781187"/>
            <a:ext cx="4894926" cy="461020"/>
          </a:xfrm>
          <a:prstGeom prst="rect">
            <a:avLst/>
          </a:prstGeom>
          <a:ln w="12700">
            <a:miter lim="400000"/>
          </a:ln>
          <a:effectLst>
            <a:outerShdw blurRad="101600" dist="22726" dir="5400000" rotWithShape="0">
              <a:srgbClr val="000000"/>
            </a:outerShdw>
          </a:effectLst>
          <a:extLst>
            <a:ext uri="{C572A759-6A51-4108-AA02-DFA0A04FC94B}">
              <ma14:wrappingTextBoxFlag xmlns:ma14="http://schemas.microsoft.com/office/mac/drawingml/2011/main" xmlns="" val="1"/>
            </a:ext>
          </a:extLst>
        </p:spPr>
        <p:txBody>
          <a:bodyPr wrap="none" lIns="45718" tIns="45718" rIns="45718" bIns="45718">
            <a:spAutoFit/>
          </a:bodyPr>
          <a:lstStyle>
            <a:lvl1pPr defTabSz="457200">
              <a:lnSpc>
                <a:spcPts val="3200"/>
              </a:lnSpc>
              <a:spcBef>
                <a:spcPts val="1200"/>
              </a:spcBef>
              <a:defRPr sz="1200">
                <a:solidFill>
                  <a:srgbClr val="FFFFFF"/>
                </a:solidFill>
                <a:latin typeface="Arial"/>
                <a:ea typeface="Arial"/>
                <a:cs typeface="Arial"/>
                <a:sym typeface="Arial"/>
              </a:defRPr>
            </a:lvl1pPr>
          </a:lstStyle>
          <a:p>
            <a:r>
              <a:rPr sz="1800" dirty="0">
                <a:latin typeface="Calibri" panose="020F0502020204030204" pitchFamily="34" charset="0"/>
                <a:cs typeface="Calibri" panose="020F0502020204030204" pitchFamily="34" charset="0"/>
              </a:rPr>
              <a:t>Credit: LOTAAS Collaboration (Chia Min Tan et. al.).</a:t>
            </a:r>
          </a:p>
        </p:txBody>
      </p:sp>
      <p:pic>
        <p:nvPicPr>
          <p:cNvPr id="5" name="Picture 4" descr="apjaade88f1_hr.jpg">
            <a:extLst>
              <a:ext uri="{FF2B5EF4-FFF2-40B4-BE49-F238E27FC236}">
                <a16:creationId xmlns:a16="http://schemas.microsoft.com/office/drawing/2014/main" id="{D2185E7F-AE7B-8443-A723-03AC5722CA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7862" y="1660300"/>
            <a:ext cx="5519961" cy="4115023"/>
          </a:xfrm>
          <a:prstGeom prst="roundRect">
            <a:avLst>
              <a:gd name="adj" fmla="val 4167"/>
            </a:avLst>
          </a:prstGeom>
          <a:solidFill>
            <a:srgbClr val="FFFFFF"/>
          </a:solidFill>
          <a:ln w="3175"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 name="Picture 1">
            <a:extLst>
              <a:ext uri="{FF2B5EF4-FFF2-40B4-BE49-F238E27FC236}">
                <a16:creationId xmlns:a16="http://schemas.microsoft.com/office/drawing/2014/main" id="{E198F224-DD57-0349-874B-A2FFB0CAAF5E}"/>
              </a:ext>
            </a:extLst>
          </p:cNvPr>
          <p:cNvPicPr>
            <a:picLocks noChangeAspect="1"/>
          </p:cNvPicPr>
          <p:nvPr/>
        </p:nvPicPr>
        <p:blipFill rotWithShape="1">
          <a:blip r:embed="rId4"/>
          <a:srcRect b="11264"/>
          <a:stretch/>
        </p:blipFill>
        <p:spPr>
          <a:xfrm>
            <a:off x="838200" y="1212277"/>
            <a:ext cx="3808859" cy="5327063"/>
          </a:xfrm>
          <a:prstGeom prst="rect">
            <a:avLst/>
          </a:prstGeom>
          <a:ln>
            <a:noFill/>
          </a:ln>
          <a:effectLst>
            <a:softEdge rad="112500"/>
          </a:effectLst>
        </p:spPr>
      </p:pic>
      <p:sp>
        <p:nvSpPr>
          <p:cNvPr id="3" name="TextBox 2">
            <a:extLst>
              <a:ext uri="{FF2B5EF4-FFF2-40B4-BE49-F238E27FC236}">
                <a16:creationId xmlns:a16="http://schemas.microsoft.com/office/drawing/2014/main" id="{21FA2577-A82E-864A-80C6-827906BD0AD1}"/>
              </a:ext>
            </a:extLst>
          </p:cNvPr>
          <p:cNvSpPr txBox="1"/>
          <p:nvPr/>
        </p:nvSpPr>
        <p:spPr>
          <a:xfrm>
            <a:off x="5617862" y="1212277"/>
            <a:ext cx="5490477" cy="369332"/>
          </a:xfrm>
          <a:prstGeom prst="rect">
            <a:avLst/>
          </a:prstGeom>
          <a:noFill/>
        </p:spPr>
        <p:txBody>
          <a:bodyPr wrap="none" rtlCol="0">
            <a:spAutoFit/>
          </a:bodyPr>
          <a:lstStyle/>
          <a:p>
            <a:r>
              <a:rPr lang="en-GB" dirty="0">
                <a:solidFill>
                  <a:srgbClr val="FFA43D"/>
                </a:solidFill>
                <a:effectLst>
                  <a:outerShdw blurRad="50800" dist="38100" dir="2700000" algn="tl" rotWithShape="0">
                    <a:prstClr val="black">
                      <a:alpha val="40000"/>
                    </a:prstClr>
                  </a:outerShdw>
                </a:effectLst>
              </a:rPr>
              <a:t>Very slow spinning pulsar... Spins once every 21 seconds.</a:t>
            </a:r>
          </a:p>
        </p:txBody>
      </p:sp>
      <p:sp>
        <p:nvSpPr>
          <p:cNvPr id="6" name="TextBox 5">
            <a:extLst>
              <a:ext uri="{FF2B5EF4-FFF2-40B4-BE49-F238E27FC236}">
                <a16:creationId xmlns:a16="http://schemas.microsoft.com/office/drawing/2014/main" id="{7E9C0FF8-BB75-0B49-97DB-4048A7D228F0}"/>
              </a:ext>
            </a:extLst>
          </p:cNvPr>
          <p:cNvSpPr txBox="1"/>
          <p:nvPr/>
        </p:nvSpPr>
        <p:spPr>
          <a:xfrm>
            <a:off x="5617862" y="6354674"/>
            <a:ext cx="5567101" cy="369332"/>
          </a:xfrm>
          <a:prstGeom prst="rect">
            <a:avLst/>
          </a:prstGeom>
          <a:noFill/>
          <a:effectLst/>
        </p:spPr>
        <p:txBody>
          <a:bodyPr wrap="none" rtlCol="0">
            <a:spAutoFit/>
          </a:bodyPr>
          <a:lstStyle/>
          <a:p>
            <a:r>
              <a:rPr lang="en-GB" dirty="0">
                <a:solidFill>
                  <a:srgbClr val="FFE699"/>
                </a:solidFill>
                <a:effectLst>
                  <a:outerShdw blurRad="50800" dist="38100" dir="2700000" algn="tl" rotWithShape="0">
                    <a:prstClr val="black">
                      <a:alpha val="40000"/>
                    </a:prstClr>
                  </a:outerShdw>
                </a:effectLst>
              </a:rPr>
              <a:t>We’ve made many other discoveries too with these tools.</a:t>
            </a:r>
          </a:p>
        </p:txBody>
      </p:sp>
    </p:spTree>
    <p:extLst>
      <p:ext uri="{BB962C8B-B14F-4D97-AF65-F5344CB8AC3E}">
        <p14:creationId xmlns:p14="http://schemas.microsoft.com/office/powerpoint/2010/main" val="220474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DA3AF9-B7E3-BC47-BD9B-C4222D10B27F}"/>
              </a:ext>
            </a:extLst>
          </p:cNvPr>
          <p:cNvSpPr txBox="1">
            <a:spLocks/>
          </p:cNvSpPr>
          <p:nvPr/>
        </p:nvSpPr>
        <p:spPr>
          <a:xfrm>
            <a:off x="1524000" y="112236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a:lstStyle>
          <a:p>
            <a:pPr algn="ctr"/>
            <a:r>
              <a:rPr lang="en-GB" dirty="0"/>
              <a:t>Masterclass Resources..</a:t>
            </a:r>
          </a:p>
          <a:p>
            <a:pPr algn="ctr"/>
            <a:endParaRPr lang="en-GB" dirty="0"/>
          </a:p>
          <a:p>
            <a:pPr algn="ctr"/>
            <a:r>
              <a:rPr lang="en-GB" dirty="0"/>
              <a:t>How to get them, what they contain…</a:t>
            </a:r>
          </a:p>
        </p:txBody>
      </p:sp>
      <p:pic>
        <p:nvPicPr>
          <p:cNvPr id="3" name="MeerKAT_GalacticCentre_image.png">
            <a:extLst>
              <a:ext uri="{FF2B5EF4-FFF2-40B4-BE49-F238E27FC236}">
                <a16:creationId xmlns:a16="http://schemas.microsoft.com/office/drawing/2014/main" id="{98FBD187-99DA-6042-84C6-9D3A05933B46}"/>
              </a:ext>
              <a:ext uri="{C183D7F6-B498-43B3-948B-1728B52AA6E4}">
                <adec:decorative xmlns:adec="http://schemas.microsoft.com/office/drawing/2017/decorative" val="1"/>
              </a:ext>
            </a:extLst>
          </p:cNvPr>
          <p:cNvPicPr>
            <a:picLocks/>
          </p:cNvPicPr>
          <p:nvPr/>
        </p:nvPicPr>
        <p:blipFill>
          <a:blip r:embed="rId3"/>
          <a:stretch>
            <a:fillRect/>
          </a:stretch>
        </p:blipFill>
        <p:spPr>
          <a:xfrm>
            <a:off x="4875313" y="2860571"/>
            <a:ext cx="7231859" cy="3765770"/>
          </a:xfrm>
          <a:prstGeom prst="rect">
            <a:avLst/>
          </a:prstGeom>
          <a:ln>
            <a:noFill/>
          </a:ln>
          <a:effectLst>
            <a:softEdge rad="112500"/>
          </a:effectLst>
        </p:spPr>
      </p:pic>
      <p:pic>
        <p:nvPicPr>
          <p:cNvPr id="4" name="2017_meerkat_01-1030x578.jpg">
            <a:extLst>
              <a:ext uri="{FF2B5EF4-FFF2-40B4-BE49-F238E27FC236}">
                <a16:creationId xmlns:a16="http://schemas.microsoft.com/office/drawing/2014/main" id="{BBFFB836-DB5A-114A-A37F-10D9ACA173F2}"/>
              </a:ext>
              <a:ext uri="{C183D7F6-B498-43B3-948B-1728B52AA6E4}">
                <adec:decorative xmlns:adec="http://schemas.microsoft.com/office/drawing/2017/decorative" val="1"/>
              </a:ext>
            </a:extLst>
          </p:cNvPr>
          <p:cNvPicPr>
            <a:picLocks noChangeAspect="1"/>
          </p:cNvPicPr>
          <p:nvPr/>
        </p:nvPicPr>
        <p:blipFill>
          <a:blip r:embed="rId4"/>
          <a:srcRect l="11338" r="14393"/>
          <a:stretch>
            <a:fillRect/>
          </a:stretch>
        </p:blipFill>
        <p:spPr>
          <a:xfrm>
            <a:off x="505735" y="3083067"/>
            <a:ext cx="4326144" cy="3268798"/>
          </a:xfrm>
          <a:prstGeom prst="rect">
            <a:avLst/>
          </a:prstGeom>
          <a:ln>
            <a:noFill/>
          </a:ln>
          <a:effectLst>
            <a:softEdge rad="112500"/>
          </a:effectLst>
        </p:spPr>
      </p:pic>
      <p:sp>
        <p:nvSpPr>
          <p:cNvPr id="2" name="Rectangle 1">
            <a:extLst>
              <a:ext uri="{FF2B5EF4-FFF2-40B4-BE49-F238E27FC236}">
                <a16:creationId xmlns:a16="http://schemas.microsoft.com/office/drawing/2014/main" id="{8077F8EA-D76D-554E-9B01-5835A44DF4D7}"/>
              </a:ext>
            </a:extLst>
          </p:cNvPr>
          <p:cNvSpPr/>
          <p:nvPr/>
        </p:nvSpPr>
        <p:spPr>
          <a:xfrm>
            <a:off x="6246087" y="6351865"/>
            <a:ext cx="4335995" cy="369332"/>
          </a:xfrm>
          <a:prstGeom prst="rect">
            <a:avLst/>
          </a:prstGeom>
        </p:spPr>
        <p:txBody>
          <a:bodyPr wrap="none">
            <a:spAutoFit/>
          </a:bodyPr>
          <a:lstStyle/>
          <a:p>
            <a:r>
              <a:rPr lang="en-GB" dirty="0">
                <a:solidFill>
                  <a:schemeClr val="bg1"/>
                </a:solidFill>
                <a:effectLst>
                  <a:outerShdw blurRad="50800" dist="38100" dir="2700000" algn="tl" rotWithShape="0">
                    <a:prstClr val="black">
                      <a:alpha val="40000"/>
                    </a:prstClr>
                  </a:outerShdw>
                </a:effectLst>
              </a:rPr>
              <a:t>https://</a:t>
            </a:r>
            <a:r>
              <a:rPr lang="en-GB" dirty="0" err="1">
                <a:solidFill>
                  <a:schemeClr val="bg1"/>
                </a:solidFill>
                <a:effectLst>
                  <a:outerShdw blurRad="50800" dist="38100" dir="2700000" algn="tl" rotWithShape="0">
                    <a:prstClr val="black">
                      <a:alpha val="40000"/>
                    </a:prstClr>
                  </a:outerShdw>
                </a:effectLst>
              </a:rPr>
              <a:t>apod.nasa.gov</a:t>
            </a:r>
            <a:r>
              <a:rPr lang="en-GB" dirty="0">
                <a:solidFill>
                  <a:schemeClr val="bg1"/>
                </a:solidFill>
                <a:effectLst>
                  <a:outerShdw blurRad="50800" dist="38100" dir="2700000" algn="tl" rotWithShape="0">
                    <a:prstClr val="black">
                      <a:alpha val="40000"/>
                    </a:prstClr>
                  </a:outerShdw>
                </a:effectLst>
              </a:rPr>
              <a:t>/</a:t>
            </a:r>
            <a:r>
              <a:rPr lang="en-GB" dirty="0" err="1">
                <a:solidFill>
                  <a:schemeClr val="bg1"/>
                </a:solidFill>
                <a:effectLst>
                  <a:outerShdw blurRad="50800" dist="38100" dir="2700000" algn="tl" rotWithShape="0">
                    <a:prstClr val="black">
                      <a:alpha val="40000"/>
                    </a:prstClr>
                  </a:outerShdw>
                </a:effectLst>
              </a:rPr>
              <a:t>apod</a:t>
            </a:r>
            <a:r>
              <a:rPr lang="en-GB" dirty="0">
                <a:solidFill>
                  <a:schemeClr val="bg1"/>
                </a:solidFill>
                <a:effectLst>
                  <a:outerShdw blurRad="50800" dist="38100" dir="2700000" algn="tl" rotWithShape="0">
                    <a:prstClr val="black">
                      <a:alpha val="40000"/>
                    </a:prstClr>
                  </a:outerShdw>
                </a:effectLst>
              </a:rPr>
              <a:t>/ap190708.html</a:t>
            </a:r>
          </a:p>
        </p:txBody>
      </p:sp>
    </p:spTree>
    <p:extLst>
      <p:ext uri="{BB962C8B-B14F-4D97-AF65-F5344CB8AC3E}">
        <p14:creationId xmlns:p14="http://schemas.microsoft.com/office/powerpoint/2010/main" val="304437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B2FC-56E2-4E16-8001-BC231118D590}"/>
              </a:ext>
            </a:extLst>
          </p:cNvPr>
          <p:cNvSpPr>
            <a:spLocks noGrp="1"/>
          </p:cNvSpPr>
          <p:nvPr>
            <p:ph type="title"/>
          </p:nvPr>
        </p:nvSpPr>
        <p:spPr/>
        <p:txBody>
          <a:bodyPr>
            <a:normAutofit fontScale="90000"/>
          </a:bodyPr>
          <a:lstStyle/>
          <a:p>
            <a:r>
              <a:rPr lang="en-GB" dirty="0"/>
              <a:t>Software Development Environment</a:t>
            </a:r>
          </a:p>
        </p:txBody>
      </p:sp>
      <p:sp>
        <p:nvSpPr>
          <p:cNvPr id="3" name="Content Placeholder 2">
            <a:extLst>
              <a:ext uri="{FF2B5EF4-FFF2-40B4-BE49-F238E27FC236}">
                <a16:creationId xmlns:a16="http://schemas.microsoft.com/office/drawing/2014/main" id="{3C6972D9-C817-480B-A565-DAAF6EA67D49}"/>
              </a:ext>
            </a:extLst>
          </p:cNvPr>
          <p:cNvSpPr>
            <a:spLocks noGrp="1"/>
          </p:cNvSpPr>
          <p:nvPr>
            <p:ph idx="1"/>
          </p:nvPr>
        </p:nvSpPr>
        <p:spPr>
          <a:xfrm>
            <a:off x="838199" y="1488332"/>
            <a:ext cx="10864065" cy="4688631"/>
          </a:xfrm>
        </p:spPr>
        <p:txBody>
          <a:bodyPr>
            <a:normAutofit/>
          </a:bodyPr>
          <a:lstStyle/>
          <a:p>
            <a:r>
              <a:rPr lang="en-GB" dirty="0"/>
              <a:t>To search for pulsars we need to develop code. We need tools for this…</a:t>
            </a:r>
          </a:p>
          <a:p>
            <a:pPr marL="914400" lvl="1" indent="-457200">
              <a:buFont typeface="+mj-lt"/>
              <a:buAutoNum type="arabicPeriod"/>
            </a:pPr>
            <a:r>
              <a:rPr lang="en-GB" dirty="0"/>
              <a:t>A tool we can use to </a:t>
            </a:r>
            <a:r>
              <a:rPr lang="en-GB" dirty="0">
                <a:solidFill>
                  <a:srgbClr val="FFC000"/>
                </a:solidFill>
              </a:rPr>
              <a:t>write code </a:t>
            </a:r>
            <a:r>
              <a:rPr lang="en-GB" dirty="0"/>
              <a:t>– a little like using Microsoft Word to write essays.</a:t>
            </a:r>
          </a:p>
          <a:p>
            <a:pPr marL="914400" lvl="1" indent="-457200">
              <a:buFont typeface="+mj-lt"/>
              <a:buAutoNum type="arabicPeriod"/>
            </a:pPr>
            <a:r>
              <a:rPr lang="en-GB" dirty="0"/>
              <a:t>A tool that </a:t>
            </a:r>
            <a:r>
              <a:rPr lang="en-GB" dirty="0">
                <a:solidFill>
                  <a:srgbClr val="FFC000"/>
                </a:solidFill>
              </a:rPr>
              <a:t>converts</a:t>
            </a:r>
            <a:r>
              <a:rPr lang="en-GB" dirty="0"/>
              <a:t> the code files we write, into machine code.</a:t>
            </a:r>
          </a:p>
          <a:p>
            <a:pPr marL="914400" lvl="1" indent="-457200">
              <a:buFont typeface="+mj-lt"/>
              <a:buAutoNum type="arabicPeriod"/>
            </a:pPr>
            <a:r>
              <a:rPr lang="en-GB" dirty="0"/>
              <a:t>A tool that allows us to </a:t>
            </a:r>
            <a:r>
              <a:rPr lang="en-GB" dirty="0">
                <a:solidFill>
                  <a:srgbClr val="FFC000"/>
                </a:solidFill>
              </a:rPr>
              <a:t>run</a:t>
            </a:r>
            <a:r>
              <a:rPr lang="en-GB" dirty="0"/>
              <a:t> the machine code.</a:t>
            </a:r>
          </a:p>
          <a:p>
            <a:r>
              <a:rPr lang="en-GB" dirty="0"/>
              <a:t>We don’t have the time to setup our own environments – instead, we’re going to use a </a:t>
            </a:r>
            <a:r>
              <a:rPr lang="en-GB" dirty="0">
                <a:solidFill>
                  <a:srgbClr val="FFC000"/>
                </a:solidFill>
              </a:rPr>
              <a:t>pre-built</a:t>
            </a:r>
            <a:r>
              <a:rPr lang="en-GB" dirty="0"/>
              <a:t>, </a:t>
            </a:r>
            <a:r>
              <a:rPr lang="en-GB" dirty="0">
                <a:solidFill>
                  <a:srgbClr val="FFC000"/>
                </a:solidFill>
              </a:rPr>
              <a:t>on-line development environment</a:t>
            </a:r>
            <a:r>
              <a:rPr lang="en-GB" dirty="0"/>
              <a:t> that allows us to write Python code.</a:t>
            </a:r>
          </a:p>
          <a:p>
            <a:r>
              <a:rPr lang="en-GB" dirty="0"/>
              <a:t>This tool is called </a:t>
            </a:r>
            <a:r>
              <a:rPr lang="en-GB" dirty="0">
                <a:solidFill>
                  <a:srgbClr val="FFA43D"/>
                </a:solidFill>
              </a:rPr>
              <a:t>Google Collaboratory</a:t>
            </a:r>
            <a:r>
              <a:rPr lang="en-GB" dirty="0"/>
              <a:t>.</a:t>
            </a:r>
          </a:p>
          <a:p>
            <a:pPr marL="0" indent="0">
              <a:buNone/>
            </a:pPr>
            <a:endParaRPr lang="en-GB" dirty="0"/>
          </a:p>
        </p:txBody>
      </p:sp>
    </p:spTree>
    <p:extLst>
      <p:ext uri="{BB962C8B-B14F-4D97-AF65-F5344CB8AC3E}">
        <p14:creationId xmlns:p14="http://schemas.microsoft.com/office/powerpoint/2010/main" val="291749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B2FC-56E2-4E16-8001-BC231118D590}"/>
              </a:ext>
            </a:extLst>
          </p:cNvPr>
          <p:cNvSpPr>
            <a:spLocks noGrp="1"/>
          </p:cNvSpPr>
          <p:nvPr>
            <p:ph type="title"/>
          </p:nvPr>
        </p:nvSpPr>
        <p:spPr/>
        <p:txBody>
          <a:bodyPr>
            <a:normAutofit fontScale="90000"/>
          </a:bodyPr>
          <a:lstStyle/>
          <a:p>
            <a:r>
              <a:rPr lang="en-GB" dirty="0"/>
              <a:t>Google Collaboratory</a:t>
            </a:r>
          </a:p>
        </p:txBody>
      </p:sp>
      <p:sp>
        <p:nvSpPr>
          <p:cNvPr id="4" name="Content Placeholder 3">
            <a:extLst>
              <a:ext uri="{FF2B5EF4-FFF2-40B4-BE49-F238E27FC236}">
                <a16:creationId xmlns:a16="http://schemas.microsoft.com/office/drawing/2014/main" id="{CE62FEEA-96B8-284A-A1C8-69332CD91338}"/>
              </a:ext>
            </a:extLst>
          </p:cNvPr>
          <p:cNvSpPr>
            <a:spLocks noGrp="1"/>
          </p:cNvSpPr>
          <p:nvPr>
            <p:ph idx="1"/>
          </p:nvPr>
        </p:nvSpPr>
        <p:spPr>
          <a:xfrm>
            <a:off x="838200" y="1488332"/>
            <a:ext cx="4460835" cy="4688631"/>
          </a:xfrm>
        </p:spPr>
        <p:txBody>
          <a:bodyPr>
            <a:normAutofit fontScale="92500"/>
          </a:bodyPr>
          <a:lstStyle/>
          <a:p>
            <a:r>
              <a:rPr lang="en-GB" dirty="0"/>
              <a:t>Google Collaboratory has it’s own code editor, and tools that can be used to run code.</a:t>
            </a:r>
          </a:p>
          <a:p>
            <a:r>
              <a:rPr lang="en-GB" dirty="0"/>
              <a:t>You connect to this via the Google Chrome web browser.</a:t>
            </a:r>
          </a:p>
          <a:p>
            <a:r>
              <a:rPr lang="en-GB" dirty="0"/>
              <a:t>You may be interested to know that </a:t>
            </a:r>
            <a:r>
              <a:rPr lang="en-GB" dirty="0">
                <a:solidFill>
                  <a:srgbClr val="FFE699"/>
                </a:solidFill>
              </a:rPr>
              <a:t>Google Collaboratory is a </a:t>
            </a:r>
            <a:r>
              <a:rPr lang="en-GB" dirty="0">
                <a:solidFill>
                  <a:srgbClr val="FFA43D"/>
                </a:solidFill>
              </a:rPr>
              <a:t>cloud environment</a:t>
            </a:r>
            <a:r>
              <a:rPr lang="en-GB" dirty="0"/>
              <a:t>.</a:t>
            </a:r>
          </a:p>
          <a:p>
            <a:r>
              <a:rPr lang="en-GB" dirty="0"/>
              <a:t>It is also a great environment for newcomers!</a:t>
            </a:r>
          </a:p>
        </p:txBody>
      </p:sp>
      <p:grpSp>
        <p:nvGrpSpPr>
          <p:cNvPr id="5" name="Group 4">
            <a:extLst>
              <a:ext uri="{FF2B5EF4-FFF2-40B4-BE49-F238E27FC236}">
                <a16:creationId xmlns:a16="http://schemas.microsoft.com/office/drawing/2014/main" id="{76990B05-8ADD-B04F-8A5A-0E44980C01BC}"/>
              </a:ext>
            </a:extLst>
          </p:cNvPr>
          <p:cNvGrpSpPr/>
          <p:nvPr/>
        </p:nvGrpSpPr>
        <p:grpSpPr>
          <a:xfrm>
            <a:off x="9160923" y="1742485"/>
            <a:ext cx="2741926" cy="2822964"/>
            <a:chOff x="9295394" y="1168744"/>
            <a:chExt cx="2741926" cy="2822964"/>
          </a:xfrm>
        </p:grpSpPr>
        <p:sp>
          <p:nvSpPr>
            <p:cNvPr id="6" name="Rounded Rectangle 5">
              <a:extLst>
                <a:ext uri="{FF2B5EF4-FFF2-40B4-BE49-F238E27FC236}">
                  <a16:creationId xmlns:a16="http://schemas.microsoft.com/office/drawing/2014/main" id="{BA6BFD8A-DD78-374D-81EC-8A4666826753}"/>
                </a:ext>
              </a:extLst>
            </p:cNvPr>
            <p:cNvSpPr/>
            <p:nvPr/>
          </p:nvSpPr>
          <p:spPr>
            <a:xfrm>
              <a:off x="9295394" y="1168744"/>
              <a:ext cx="2741926" cy="2822964"/>
            </a:xfrm>
            <a:prstGeom prst="roundRect">
              <a:avLst/>
            </a:prstGeom>
            <a:solidFill>
              <a:schemeClr val="bg2">
                <a:lumMod val="50000"/>
              </a:schemeClr>
            </a:solidFill>
            <a:ln w="508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b="1"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7519A088-7645-1E4C-9B98-C7FA0CC2F1CB}"/>
                </a:ext>
              </a:extLst>
            </p:cNvPr>
            <p:cNvGrpSpPr/>
            <p:nvPr/>
          </p:nvGrpSpPr>
          <p:grpSpPr>
            <a:xfrm>
              <a:off x="9483354" y="1376379"/>
              <a:ext cx="2351523" cy="2329621"/>
              <a:chOff x="9483354" y="1376379"/>
              <a:chExt cx="2351523" cy="2329621"/>
            </a:xfrm>
          </p:grpSpPr>
          <p:sp>
            <p:nvSpPr>
              <p:cNvPr id="8" name="Rounded Rectangle 7">
                <a:extLst>
                  <a:ext uri="{FF2B5EF4-FFF2-40B4-BE49-F238E27FC236}">
                    <a16:creationId xmlns:a16="http://schemas.microsoft.com/office/drawing/2014/main" id="{41BB094C-35AC-5D4E-A6DE-1626CDF7E8F4}"/>
                  </a:ext>
                </a:extLst>
              </p:cNvPr>
              <p:cNvSpPr/>
              <p:nvPr/>
            </p:nvSpPr>
            <p:spPr>
              <a:xfrm>
                <a:off x="9483357" y="1376379"/>
                <a:ext cx="2351520" cy="492021"/>
              </a:xfrm>
              <a:prstGeom prst="roundRect">
                <a:avLst/>
              </a:prstGeom>
              <a:ln w="50800">
                <a:solidFill>
                  <a:schemeClr val="accent1">
                    <a:shade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Language Tools</a:t>
                </a:r>
              </a:p>
            </p:txBody>
          </p:sp>
          <p:sp>
            <p:nvSpPr>
              <p:cNvPr id="9" name="Rounded Rectangle 8">
                <a:extLst>
                  <a:ext uri="{FF2B5EF4-FFF2-40B4-BE49-F238E27FC236}">
                    <a16:creationId xmlns:a16="http://schemas.microsoft.com/office/drawing/2014/main" id="{33DB7AF0-E0F3-D94A-A61D-00FB7950A824}"/>
                  </a:ext>
                </a:extLst>
              </p:cNvPr>
              <p:cNvSpPr/>
              <p:nvPr/>
            </p:nvSpPr>
            <p:spPr>
              <a:xfrm>
                <a:off x="9483354" y="2200853"/>
                <a:ext cx="2351520" cy="586347"/>
              </a:xfrm>
              <a:prstGeom prst="roundRect">
                <a:avLst/>
              </a:prstGeom>
              <a:solidFill>
                <a:schemeClr val="accent2">
                  <a:lumMod val="75000"/>
                </a:schemeClr>
              </a:solidFill>
              <a:ln w="50800">
                <a:solidFill>
                  <a:schemeClr val="accent2">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External Libraries</a:t>
                </a:r>
              </a:p>
            </p:txBody>
          </p:sp>
          <p:sp>
            <p:nvSpPr>
              <p:cNvPr id="10" name="Rounded Rectangle 9">
                <a:extLst>
                  <a:ext uri="{FF2B5EF4-FFF2-40B4-BE49-F238E27FC236}">
                    <a16:creationId xmlns:a16="http://schemas.microsoft.com/office/drawing/2014/main" id="{CA90BDAD-138D-804B-A4C5-87301EF7D380}"/>
                  </a:ext>
                </a:extLst>
              </p:cNvPr>
              <p:cNvSpPr/>
              <p:nvPr/>
            </p:nvSpPr>
            <p:spPr>
              <a:xfrm>
                <a:off x="9483354" y="3119653"/>
                <a:ext cx="2351520" cy="586347"/>
              </a:xfrm>
              <a:prstGeom prst="roundRect">
                <a:avLst/>
              </a:prstGeom>
              <a:solidFill>
                <a:schemeClr val="accent6">
                  <a:lumMod val="75000"/>
                </a:schemeClr>
              </a:solidFill>
              <a:ln w="50800">
                <a:solidFill>
                  <a:schemeClr val="accent6">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Tools (Code Editors)</a:t>
                </a:r>
              </a:p>
            </p:txBody>
          </p:sp>
        </p:grpSp>
      </p:grpSp>
      <p:grpSp>
        <p:nvGrpSpPr>
          <p:cNvPr id="11" name="Group 10">
            <a:extLst>
              <a:ext uri="{FF2B5EF4-FFF2-40B4-BE49-F238E27FC236}">
                <a16:creationId xmlns:a16="http://schemas.microsoft.com/office/drawing/2014/main" id="{0B261832-AB8B-6145-B276-225EB66C5DB6}"/>
              </a:ext>
            </a:extLst>
          </p:cNvPr>
          <p:cNvGrpSpPr/>
          <p:nvPr/>
        </p:nvGrpSpPr>
        <p:grpSpPr>
          <a:xfrm>
            <a:off x="5430670" y="1866011"/>
            <a:ext cx="3636272" cy="3458098"/>
            <a:chOff x="5659123" y="1283305"/>
            <a:chExt cx="3636272" cy="3458098"/>
          </a:xfrm>
        </p:grpSpPr>
        <p:pic>
          <p:nvPicPr>
            <p:cNvPr id="12" name="Graphic 11" descr="Cloud">
              <a:extLst>
                <a:ext uri="{FF2B5EF4-FFF2-40B4-BE49-F238E27FC236}">
                  <a16:creationId xmlns:a16="http://schemas.microsoft.com/office/drawing/2014/main" id="{B4BB95BF-793E-064C-B517-D68386520B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4522" y="1283305"/>
              <a:ext cx="3458098" cy="3458098"/>
            </a:xfrm>
            <a:prstGeom prst="rect">
              <a:avLst/>
            </a:prstGeom>
            <a:effectLst>
              <a:outerShdw blurRad="50800" dist="38100" dir="2700000" algn="tl" rotWithShape="0">
                <a:prstClr val="black">
                  <a:alpha val="40000"/>
                </a:prstClr>
              </a:outerShdw>
            </a:effectLst>
          </p:spPr>
        </p:pic>
        <p:pic>
          <p:nvPicPr>
            <p:cNvPr id="13" name="Graphic 12" descr="Server">
              <a:extLst>
                <a:ext uri="{FF2B5EF4-FFF2-40B4-BE49-F238E27FC236}">
                  <a16:creationId xmlns:a16="http://schemas.microsoft.com/office/drawing/2014/main" id="{0F187D53-131D-FD45-A294-90B4404A73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8898" y="2601477"/>
              <a:ext cx="1104523" cy="1104523"/>
            </a:xfrm>
            <a:prstGeom prst="rect">
              <a:avLst/>
            </a:prstGeom>
            <a:effectLst>
              <a:outerShdw blurRad="50800" dist="38100" dir="2700000" algn="tl" rotWithShape="0">
                <a:prstClr val="black">
                  <a:alpha val="40000"/>
                </a:prstClr>
              </a:outerShdw>
            </a:effectLst>
          </p:spPr>
        </p:pic>
        <p:cxnSp>
          <p:nvCxnSpPr>
            <p:cNvPr id="14" name="Straight Connector 13">
              <a:extLst>
                <a:ext uri="{FF2B5EF4-FFF2-40B4-BE49-F238E27FC236}">
                  <a16:creationId xmlns:a16="http://schemas.microsoft.com/office/drawing/2014/main" id="{DF05A26C-6528-7B4C-BBC9-4CC14F5AA7DF}"/>
                </a:ext>
              </a:extLst>
            </p:cNvPr>
            <p:cNvCxnSpPr>
              <a:cxnSpLocks/>
            </p:cNvCxnSpPr>
            <p:nvPr/>
          </p:nvCxnSpPr>
          <p:spPr>
            <a:xfrm>
              <a:off x="5659123" y="4341043"/>
              <a:ext cx="325788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EB3DFF84-93C8-6C4B-86F6-7FEFE232DF99}"/>
                </a:ext>
              </a:extLst>
            </p:cNvPr>
            <p:cNvCxnSpPr>
              <a:cxnSpLocks/>
              <a:stCxn id="13" idx="0"/>
            </p:cNvCxnSpPr>
            <p:nvPr/>
          </p:nvCxnSpPr>
          <p:spPr>
            <a:xfrm rot="5400000" flipH="1" flipV="1">
              <a:off x="8092933" y="1399016"/>
              <a:ext cx="450689" cy="1954235"/>
            </a:xfrm>
            <a:prstGeom prst="curvedConnector2">
              <a:avLst/>
            </a:prstGeom>
            <a:ln w="41275">
              <a:headEnd type="stealth"/>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523E76C-DD75-6740-B2E2-FA7A4356EC67}"/>
              </a:ext>
            </a:extLst>
          </p:cNvPr>
          <p:cNvGrpSpPr/>
          <p:nvPr/>
        </p:nvGrpSpPr>
        <p:grpSpPr>
          <a:xfrm>
            <a:off x="6570944" y="4363080"/>
            <a:ext cx="1325318" cy="2203841"/>
            <a:chOff x="6705415" y="3789339"/>
            <a:chExt cx="1325318" cy="2203841"/>
          </a:xfrm>
        </p:grpSpPr>
        <p:pic>
          <p:nvPicPr>
            <p:cNvPr id="17" name="Graphic 16" descr="Laptop">
              <a:extLst>
                <a:ext uri="{FF2B5EF4-FFF2-40B4-BE49-F238E27FC236}">
                  <a16:creationId xmlns:a16="http://schemas.microsoft.com/office/drawing/2014/main" id="{3D74C7CD-62F6-5948-9E41-BCFB4AB06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5415" y="4667862"/>
              <a:ext cx="1325318" cy="1325318"/>
            </a:xfrm>
            <a:prstGeom prst="rect">
              <a:avLst/>
            </a:prstGeom>
            <a:effectLst>
              <a:outerShdw blurRad="50800" dist="38100" dir="2700000" algn="tl" rotWithShape="0">
                <a:prstClr val="black">
                  <a:alpha val="40000"/>
                </a:prstClr>
              </a:outerShdw>
            </a:effectLst>
          </p:spPr>
        </p:pic>
        <p:cxnSp>
          <p:nvCxnSpPr>
            <p:cNvPr id="18" name="Straight Arrow Connector 17">
              <a:extLst>
                <a:ext uri="{FF2B5EF4-FFF2-40B4-BE49-F238E27FC236}">
                  <a16:creationId xmlns:a16="http://schemas.microsoft.com/office/drawing/2014/main" id="{D57C0858-0BD1-1F46-938C-554DC5FA4D1A}"/>
                </a:ext>
              </a:extLst>
            </p:cNvPr>
            <p:cNvCxnSpPr>
              <a:cxnSpLocks/>
            </p:cNvCxnSpPr>
            <p:nvPr/>
          </p:nvCxnSpPr>
          <p:spPr>
            <a:xfrm flipV="1">
              <a:off x="7341159" y="3789339"/>
              <a:ext cx="0" cy="1101920"/>
            </a:xfrm>
            <a:prstGeom prst="straightConnector1">
              <a:avLst/>
            </a:prstGeom>
            <a:ln w="88900">
              <a:headEnd type="stealth"/>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06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7E27-B5CC-46A3-8EB8-16DF9449405A}"/>
              </a:ext>
            </a:extLst>
          </p:cNvPr>
          <p:cNvSpPr>
            <a:spLocks noGrp="1"/>
          </p:cNvSpPr>
          <p:nvPr>
            <p:ph type="ctrTitle"/>
          </p:nvPr>
        </p:nvSpPr>
        <p:spPr/>
        <p:txBody>
          <a:bodyPr/>
          <a:lstStyle/>
          <a:p>
            <a:r>
              <a:rPr lang="en-GB" dirty="0"/>
              <a:t>Let’s get started… better get your spacesuits on…</a:t>
            </a:r>
          </a:p>
        </p:txBody>
      </p:sp>
      <p:pic>
        <p:nvPicPr>
          <p:cNvPr id="5" name="Picture 4">
            <a:extLst>
              <a:ext uri="{FF2B5EF4-FFF2-40B4-BE49-F238E27FC236}">
                <a16:creationId xmlns:a16="http://schemas.microsoft.com/office/drawing/2014/main" id="{26CF0D6C-373C-A64C-9070-B437F83E4CD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977" y="3733350"/>
            <a:ext cx="3564045" cy="2426149"/>
          </a:xfrm>
          <a:prstGeom prst="rect">
            <a:avLst/>
          </a:prstGeom>
          <a:ln>
            <a:noFill/>
          </a:ln>
          <a:effectLst>
            <a:softEdge rad="112500"/>
          </a:effectLst>
        </p:spPr>
      </p:pic>
    </p:spTree>
    <p:extLst>
      <p:ext uri="{BB962C8B-B14F-4D97-AF65-F5344CB8AC3E}">
        <p14:creationId xmlns:p14="http://schemas.microsoft.com/office/powerpoint/2010/main" val="665481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7E27-B5CC-46A3-8EB8-16DF9449405A}"/>
              </a:ext>
            </a:extLst>
          </p:cNvPr>
          <p:cNvSpPr>
            <a:spLocks noGrp="1"/>
          </p:cNvSpPr>
          <p:nvPr>
            <p:ph type="ctrTitle"/>
          </p:nvPr>
        </p:nvSpPr>
        <p:spPr>
          <a:xfrm>
            <a:off x="1524000" y="1554911"/>
            <a:ext cx="3335676" cy="880064"/>
          </a:xfrm>
        </p:spPr>
        <p:txBody>
          <a:bodyPr>
            <a:normAutofit fontScale="90000"/>
          </a:bodyPr>
          <a:lstStyle/>
          <a:p>
            <a:r>
              <a:rPr lang="en-GB" dirty="0"/>
              <a:t>Step 1.</a:t>
            </a:r>
          </a:p>
        </p:txBody>
      </p:sp>
      <p:sp>
        <p:nvSpPr>
          <p:cNvPr id="3" name="Subtitle 2">
            <a:extLst>
              <a:ext uri="{FF2B5EF4-FFF2-40B4-BE49-F238E27FC236}">
                <a16:creationId xmlns:a16="http://schemas.microsoft.com/office/drawing/2014/main" id="{18953590-0287-466A-8501-BCDC8F2C57F7}"/>
              </a:ext>
            </a:extLst>
          </p:cNvPr>
          <p:cNvSpPr>
            <a:spLocks noGrp="1"/>
          </p:cNvSpPr>
          <p:nvPr>
            <p:ph type="subTitle" idx="1"/>
          </p:nvPr>
        </p:nvSpPr>
        <p:spPr>
          <a:xfrm>
            <a:off x="1780854" y="2434975"/>
            <a:ext cx="5986409" cy="3554661"/>
          </a:xfrm>
        </p:spPr>
        <p:txBody>
          <a:bodyPr>
            <a:normAutofit/>
          </a:bodyPr>
          <a:lstStyle/>
          <a:p>
            <a:pPr algn="l"/>
            <a:r>
              <a:rPr lang="en-GB" b="1" dirty="0"/>
              <a:t>Connect to the Google Collaboratory.</a:t>
            </a:r>
          </a:p>
          <a:p>
            <a:pPr algn="l"/>
            <a:endParaRPr lang="en-GB" b="1" dirty="0"/>
          </a:p>
          <a:p>
            <a:pPr algn="l"/>
            <a:r>
              <a:rPr lang="en-US" dirty="0">
                <a:solidFill>
                  <a:srgbClr val="FFA43D"/>
                </a:solidFill>
              </a:rPr>
              <a:t>You need</a:t>
            </a:r>
            <a:r>
              <a:rPr lang="en-US" dirty="0"/>
              <a:t>:</a:t>
            </a:r>
          </a:p>
          <a:p>
            <a:pPr marL="342900" indent="-342900" algn="l">
              <a:buFont typeface="Arial" panose="020B0604020202020204" pitchFamily="34" charset="0"/>
              <a:buChar char="•"/>
            </a:pPr>
            <a:r>
              <a:rPr lang="en-US" dirty="0"/>
              <a:t>A google account.</a:t>
            </a:r>
          </a:p>
          <a:p>
            <a:pPr marL="342900" indent="-342900" algn="l">
              <a:buFont typeface="Arial" panose="020B0604020202020204" pitchFamily="34" charset="0"/>
              <a:buChar char="•"/>
            </a:pPr>
            <a:r>
              <a:rPr lang="en-US" dirty="0"/>
              <a:t>The google Chrome web-browser installed.</a:t>
            </a:r>
          </a:p>
          <a:p>
            <a:endParaRPr lang="en-GB" dirty="0"/>
          </a:p>
        </p:txBody>
      </p:sp>
      <p:sp>
        <p:nvSpPr>
          <p:cNvPr id="5" name="TextBox 4">
            <a:extLst>
              <a:ext uri="{FF2B5EF4-FFF2-40B4-BE49-F238E27FC236}">
                <a16:creationId xmlns:a16="http://schemas.microsoft.com/office/drawing/2014/main" id="{90EFD200-DFE2-9441-BDB8-E749B408D081}"/>
              </a:ext>
            </a:extLst>
          </p:cNvPr>
          <p:cNvSpPr txBox="1"/>
          <p:nvPr/>
        </p:nvSpPr>
        <p:spPr>
          <a:xfrm>
            <a:off x="8036558" y="5515233"/>
            <a:ext cx="2899451" cy="707886"/>
          </a:xfrm>
          <a:prstGeom prst="rect">
            <a:avLst/>
          </a:prstGeom>
          <a:noFill/>
        </p:spPr>
        <p:txBody>
          <a:bodyPr wrap="square" rtlCol="0">
            <a:spAutoFit/>
          </a:bodyPr>
          <a:lstStyle/>
          <a:p>
            <a:pPr algn="ctr"/>
            <a:r>
              <a:rPr lang="en-GB" sz="2000" dirty="0">
                <a:solidFill>
                  <a:schemeClr val="bg1"/>
                </a:solidFill>
                <a:effectLst>
                  <a:outerShdw blurRad="50800" dist="38100" dir="2700000" algn="tl" rotWithShape="0">
                    <a:prstClr val="black">
                      <a:alpha val="40000"/>
                    </a:prstClr>
                  </a:outerShdw>
                </a:effectLst>
              </a:rPr>
              <a:t>Instructions are in the notebook provided.</a:t>
            </a:r>
          </a:p>
        </p:txBody>
      </p:sp>
      <p:pic>
        <p:nvPicPr>
          <p:cNvPr id="6" name="Picture 5">
            <a:extLst>
              <a:ext uri="{FF2B5EF4-FFF2-40B4-BE49-F238E27FC236}">
                <a16:creationId xmlns:a16="http://schemas.microsoft.com/office/drawing/2014/main" id="{27B7C3AB-BCD7-0649-8F03-2851936191D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20030" y="2086233"/>
            <a:ext cx="3132508" cy="3429000"/>
          </a:xfrm>
          <a:prstGeom prst="rect">
            <a:avLst/>
          </a:prstGeom>
          <a:ln>
            <a:noFill/>
          </a:ln>
          <a:effectLst>
            <a:softEdge rad="112500"/>
          </a:effectLst>
        </p:spPr>
      </p:pic>
    </p:spTree>
    <p:extLst>
      <p:ext uri="{BB962C8B-B14F-4D97-AF65-F5344CB8AC3E}">
        <p14:creationId xmlns:p14="http://schemas.microsoft.com/office/powerpoint/2010/main" val="2330228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B2FC-56E2-4E16-8001-BC231118D590}"/>
              </a:ext>
            </a:extLst>
          </p:cNvPr>
          <p:cNvSpPr>
            <a:spLocks noGrp="1"/>
          </p:cNvSpPr>
          <p:nvPr>
            <p:ph type="title"/>
          </p:nvPr>
        </p:nvSpPr>
        <p:spPr/>
        <p:txBody>
          <a:bodyPr>
            <a:normAutofit fontScale="90000"/>
          </a:bodyPr>
          <a:lstStyle/>
          <a:p>
            <a:r>
              <a:rPr lang="en-GB" dirty="0"/>
              <a:t>Accessing the Collaboratory</a:t>
            </a:r>
          </a:p>
        </p:txBody>
      </p:sp>
      <p:sp>
        <p:nvSpPr>
          <p:cNvPr id="3" name="Content Placeholder 2">
            <a:extLst>
              <a:ext uri="{FF2B5EF4-FFF2-40B4-BE49-F238E27FC236}">
                <a16:creationId xmlns:a16="http://schemas.microsoft.com/office/drawing/2014/main" id="{3C6972D9-C817-480B-A565-DAAF6EA67D49}"/>
              </a:ext>
            </a:extLst>
          </p:cNvPr>
          <p:cNvSpPr>
            <a:spLocks noGrp="1"/>
          </p:cNvSpPr>
          <p:nvPr>
            <p:ph idx="1"/>
          </p:nvPr>
        </p:nvSpPr>
        <p:spPr>
          <a:xfrm>
            <a:off x="838199" y="1488332"/>
            <a:ext cx="11120919" cy="4688631"/>
          </a:xfrm>
        </p:spPr>
        <p:txBody>
          <a:bodyPr>
            <a:normAutofit/>
          </a:bodyPr>
          <a:lstStyle/>
          <a:p>
            <a:pPr marL="514350" indent="-514350">
              <a:buFont typeface="+mj-lt"/>
              <a:buAutoNum type="arabicPeriod"/>
            </a:pPr>
            <a:r>
              <a:rPr lang="en-GB" sz="2400" dirty="0"/>
              <a:t>Firstly open google Chrome – if you don’t have Chrome, you’ll need to install it via: </a:t>
            </a:r>
            <a:r>
              <a:rPr lang="en-GB" sz="2400" dirty="0">
                <a:hlinkClick r:id="rId3"/>
              </a:rPr>
              <a:t>https://www.google.com/intl/en_uk/chrome/</a:t>
            </a:r>
            <a:r>
              <a:rPr lang="en-GB" sz="2400" dirty="0"/>
              <a:t> .</a:t>
            </a:r>
          </a:p>
          <a:p>
            <a:pPr marL="514350" indent="-514350">
              <a:buFont typeface="+mj-lt"/>
              <a:buAutoNum type="arabicPeriod"/>
            </a:pPr>
            <a:r>
              <a:rPr lang="en-GB" sz="2400" dirty="0"/>
              <a:t>Create a Google account if you don’t have one, then sign-in to the Collaboratory environment via: </a:t>
            </a:r>
            <a:r>
              <a:rPr lang="en-GB" sz="2400" dirty="0">
                <a:hlinkClick r:id="rId4"/>
              </a:rPr>
              <a:t>https://colab.research.google.com/</a:t>
            </a:r>
            <a:r>
              <a:rPr lang="en-GB" sz="2400" dirty="0"/>
              <a:t> .</a:t>
            </a:r>
          </a:p>
          <a:p>
            <a:pPr marL="514350" indent="-514350">
              <a:buFont typeface="+mj-lt"/>
              <a:buAutoNum type="arabicPeriod"/>
            </a:pPr>
            <a:r>
              <a:rPr lang="en-GB" sz="2400" dirty="0"/>
              <a:t>Once everyone is signed in, you should see a user interface that looks a little like this:</a:t>
            </a:r>
          </a:p>
        </p:txBody>
      </p:sp>
      <p:pic>
        <p:nvPicPr>
          <p:cNvPr id="6" name="Picture 5">
            <a:extLst>
              <a:ext uri="{FF2B5EF4-FFF2-40B4-BE49-F238E27FC236}">
                <a16:creationId xmlns:a16="http://schemas.microsoft.com/office/drawing/2014/main" id="{3040A787-7E6B-3349-A5B6-0BAD0E8724E5}"/>
              </a:ext>
              <a:ext uri="{C183D7F6-B498-43B3-948B-1728B52AA6E4}">
                <adec:decorative xmlns:adec="http://schemas.microsoft.com/office/drawing/2017/decorative" val="1"/>
              </a:ext>
            </a:extLst>
          </p:cNvPr>
          <p:cNvPicPr/>
          <p:nvPr/>
        </p:nvPicPr>
        <p:blipFill>
          <a:blip r:embed="rId5"/>
          <a:stretch>
            <a:fillRect/>
          </a:stretch>
        </p:blipFill>
        <p:spPr>
          <a:xfrm>
            <a:off x="3295514" y="3550987"/>
            <a:ext cx="5600972" cy="3012029"/>
          </a:xfrm>
          <a:prstGeom prst="rect">
            <a:avLst/>
          </a:prstGeom>
          <a:ln>
            <a:noFill/>
          </a:ln>
          <a:effectLst>
            <a:softEdge rad="112500"/>
          </a:effectLst>
        </p:spPr>
      </p:pic>
    </p:spTree>
    <p:extLst>
      <p:ext uri="{BB962C8B-B14F-4D97-AF65-F5344CB8AC3E}">
        <p14:creationId xmlns:p14="http://schemas.microsoft.com/office/powerpoint/2010/main" val="34802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7E27-B5CC-46A3-8EB8-16DF9449405A}"/>
              </a:ext>
            </a:extLst>
          </p:cNvPr>
          <p:cNvSpPr>
            <a:spLocks noGrp="1"/>
          </p:cNvSpPr>
          <p:nvPr>
            <p:ph type="ctrTitle"/>
          </p:nvPr>
        </p:nvSpPr>
        <p:spPr>
          <a:xfrm>
            <a:off x="1524000" y="1554911"/>
            <a:ext cx="3335676" cy="880064"/>
          </a:xfrm>
        </p:spPr>
        <p:txBody>
          <a:bodyPr>
            <a:normAutofit fontScale="90000"/>
          </a:bodyPr>
          <a:lstStyle/>
          <a:p>
            <a:r>
              <a:rPr lang="en-GB" dirty="0"/>
              <a:t>Step 2.</a:t>
            </a:r>
          </a:p>
        </p:txBody>
      </p:sp>
      <p:sp>
        <p:nvSpPr>
          <p:cNvPr id="3" name="Subtitle 2">
            <a:extLst>
              <a:ext uri="{FF2B5EF4-FFF2-40B4-BE49-F238E27FC236}">
                <a16:creationId xmlns:a16="http://schemas.microsoft.com/office/drawing/2014/main" id="{18953590-0287-466A-8501-BCDC8F2C57F7}"/>
              </a:ext>
            </a:extLst>
          </p:cNvPr>
          <p:cNvSpPr>
            <a:spLocks noGrp="1"/>
          </p:cNvSpPr>
          <p:nvPr>
            <p:ph type="subTitle" idx="1"/>
          </p:nvPr>
        </p:nvSpPr>
        <p:spPr>
          <a:xfrm>
            <a:off x="1780854" y="2434975"/>
            <a:ext cx="5986409" cy="3554661"/>
          </a:xfrm>
        </p:spPr>
        <p:txBody>
          <a:bodyPr>
            <a:normAutofit/>
          </a:bodyPr>
          <a:lstStyle/>
          <a:p>
            <a:pPr algn="l"/>
            <a:r>
              <a:rPr lang="en-GB" b="1" dirty="0"/>
              <a:t>Loading the notebook.</a:t>
            </a:r>
          </a:p>
          <a:p>
            <a:pPr algn="l"/>
            <a:endParaRPr lang="en-GB" b="1" dirty="0"/>
          </a:p>
          <a:p>
            <a:pPr algn="l"/>
            <a:r>
              <a:rPr lang="en-US" dirty="0">
                <a:solidFill>
                  <a:srgbClr val="FFA43D"/>
                </a:solidFill>
              </a:rPr>
              <a:t>You need</a:t>
            </a:r>
            <a:r>
              <a:rPr lang="en-US" dirty="0"/>
              <a:t>:</a:t>
            </a:r>
          </a:p>
          <a:p>
            <a:pPr marL="342900" indent="-342900" algn="l">
              <a:buFont typeface="Arial" panose="020B0604020202020204" pitchFamily="34" charset="0"/>
              <a:buChar char="•"/>
            </a:pPr>
            <a:r>
              <a:rPr lang="en-GB" dirty="0"/>
              <a:t>The notebook can be found online via </a:t>
            </a:r>
            <a:r>
              <a:rPr lang="en-GB" dirty="0" err="1"/>
              <a:t>Github</a:t>
            </a:r>
            <a:r>
              <a:rPr lang="en-GB" dirty="0"/>
              <a:t>:</a:t>
            </a:r>
          </a:p>
          <a:p>
            <a:pPr marL="342900" indent="-342900" algn="l">
              <a:buFont typeface="Arial" panose="020B0604020202020204" pitchFamily="34" charset="0"/>
              <a:buChar char="•"/>
            </a:pPr>
            <a:endParaRPr lang="en-GB" dirty="0">
              <a:solidFill>
                <a:schemeClr val="bg1"/>
              </a:solidFill>
            </a:endParaRPr>
          </a:p>
          <a:p>
            <a:pPr algn="l"/>
            <a:r>
              <a:rPr lang="en-GB" sz="2000" dirty="0">
                <a:solidFill>
                  <a:schemeClr val="bg1"/>
                </a:solidFill>
              </a:rPr>
              <a:t>https://</a:t>
            </a:r>
            <a:r>
              <a:rPr lang="en-GB" sz="2000" dirty="0" err="1">
                <a:solidFill>
                  <a:schemeClr val="bg1"/>
                </a:solidFill>
              </a:rPr>
              <a:t>github.com</a:t>
            </a:r>
            <a:r>
              <a:rPr lang="en-GB" sz="2000" dirty="0">
                <a:solidFill>
                  <a:schemeClr val="bg1"/>
                </a:solidFill>
              </a:rPr>
              <a:t>/</a:t>
            </a:r>
            <a:r>
              <a:rPr lang="en-GB" sz="2000" dirty="0" err="1">
                <a:solidFill>
                  <a:schemeClr val="bg1"/>
                </a:solidFill>
              </a:rPr>
              <a:t>scienceguyrob</a:t>
            </a:r>
            <a:r>
              <a:rPr lang="en-GB" sz="2000" dirty="0">
                <a:solidFill>
                  <a:schemeClr val="bg1"/>
                </a:solidFill>
              </a:rPr>
              <a:t>/AI4AstroMasterclass</a:t>
            </a:r>
          </a:p>
        </p:txBody>
      </p:sp>
      <p:sp>
        <p:nvSpPr>
          <p:cNvPr id="5" name="TextBox 4">
            <a:extLst>
              <a:ext uri="{FF2B5EF4-FFF2-40B4-BE49-F238E27FC236}">
                <a16:creationId xmlns:a16="http://schemas.microsoft.com/office/drawing/2014/main" id="{90EFD200-DFE2-9441-BDB8-E749B408D081}"/>
              </a:ext>
            </a:extLst>
          </p:cNvPr>
          <p:cNvSpPr txBox="1"/>
          <p:nvPr/>
        </p:nvSpPr>
        <p:spPr>
          <a:xfrm>
            <a:off x="8250741" y="5714489"/>
            <a:ext cx="2899451" cy="400110"/>
          </a:xfrm>
          <a:prstGeom prst="rect">
            <a:avLst/>
          </a:prstGeom>
          <a:noFill/>
        </p:spPr>
        <p:txBody>
          <a:bodyPr wrap="square" rtlCol="0">
            <a:spAutoFit/>
          </a:bodyPr>
          <a:lstStyle/>
          <a:p>
            <a:pPr algn="ctr"/>
            <a:r>
              <a:rPr lang="en-GB" sz="2000" dirty="0">
                <a:solidFill>
                  <a:schemeClr val="bg1"/>
                </a:solidFill>
                <a:effectLst>
                  <a:outerShdw blurRad="50800" dist="38100" dir="2700000" algn="tl" rotWithShape="0">
                    <a:prstClr val="black">
                      <a:alpha val="40000"/>
                    </a:prstClr>
                  </a:outerShdw>
                </a:effectLst>
              </a:rPr>
              <a:t>The GitHub site.</a:t>
            </a:r>
          </a:p>
        </p:txBody>
      </p:sp>
      <p:pic>
        <p:nvPicPr>
          <p:cNvPr id="6" name="Picture 5">
            <a:extLst>
              <a:ext uri="{FF2B5EF4-FFF2-40B4-BE49-F238E27FC236}">
                <a16:creationId xmlns:a16="http://schemas.microsoft.com/office/drawing/2014/main" id="{D0C98FD9-F5BC-6A42-814E-50EAF32AB8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867853" y="1554911"/>
            <a:ext cx="3665229" cy="4073611"/>
          </a:xfrm>
          <a:prstGeom prst="rect">
            <a:avLst/>
          </a:prstGeom>
          <a:ln>
            <a:noFill/>
          </a:ln>
          <a:effectLst>
            <a:softEdge rad="112500"/>
          </a:effectLst>
        </p:spPr>
      </p:pic>
    </p:spTree>
    <p:extLst>
      <p:ext uri="{BB962C8B-B14F-4D97-AF65-F5344CB8AC3E}">
        <p14:creationId xmlns:p14="http://schemas.microsoft.com/office/powerpoint/2010/main" val="2177924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B2FC-56E2-4E16-8001-BC231118D590}"/>
              </a:ext>
            </a:extLst>
          </p:cNvPr>
          <p:cNvSpPr>
            <a:spLocks noGrp="1"/>
          </p:cNvSpPr>
          <p:nvPr>
            <p:ph type="title"/>
          </p:nvPr>
        </p:nvSpPr>
        <p:spPr/>
        <p:txBody>
          <a:bodyPr>
            <a:normAutofit fontScale="90000"/>
          </a:bodyPr>
          <a:lstStyle/>
          <a:p>
            <a:r>
              <a:rPr lang="en-GB" dirty="0"/>
              <a:t>Understanding the notebook</a:t>
            </a:r>
          </a:p>
        </p:txBody>
      </p:sp>
      <p:sp>
        <p:nvSpPr>
          <p:cNvPr id="3" name="Content Placeholder 2">
            <a:extLst>
              <a:ext uri="{FF2B5EF4-FFF2-40B4-BE49-F238E27FC236}">
                <a16:creationId xmlns:a16="http://schemas.microsoft.com/office/drawing/2014/main" id="{3C6972D9-C817-480B-A565-DAAF6EA67D49}"/>
              </a:ext>
            </a:extLst>
          </p:cNvPr>
          <p:cNvSpPr>
            <a:spLocks noGrp="1"/>
          </p:cNvSpPr>
          <p:nvPr>
            <p:ph idx="1"/>
          </p:nvPr>
        </p:nvSpPr>
        <p:spPr>
          <a:xfrm>
            <a:off x="838200" y="1488332"/>
            <a:ext cx="7566061" cy="5076855"/>
          </a:xfrm>
        </p:spPr>
        <p:txBody>
          <a:bodyPr>
            <a:normAutofit/>
          </a:bodyPr>
          <a:lstStyle/>
          <a:p>
            <a:r>
              <a:rPr lang="en-GB" dirty="0"/>
              <a:t>A </a:t>
            </a:r>
            <a:r>
              <a:rPr lang="en-GB" dirty="0">
                <a:solidFill>
                  <a:srgbClr val="FFA43D"/>
                </a:solidFill>
              </a:rPr>
              <a:t>notebook</a:t>
            </a:r>
            <a:r>
              <a:rPr lang="en-GB" dirty="0"/>
              <a:t> is a coding environment within the Collaboratory.</a:t>
            </a:r>
          </a:p>
          <a:p>
            <a:r>
              <a:rPr lang="en-GB" dirty="0"/>
              <a:t>It’s actually a special environment, because it allows you to </a:t>
            </a:r>
            <a:r>
              <a:rPr lang="en-GB" dirty="0">
                <a:solidFill>
                  <a:srgbClr val="FFC000"/>
                </a:solidFill>
              </a:rPr>
              <a:t>write code or normal text </a:t>
            </a:r>
            <a:r>
              <a:rPr lang="en-GB" dirty="0"/>
              <a:t>within it.</a:t>
            </a:r>
          </a:p>
          <a:p>
            <a:r>
              <a:rPr lang="en-GB" dirty="0"/>
              <a:t>The notebook itself is represented within a </a:t>
            </a:r>
            <a:r>
              <a:rPr lang="en-GB" dirty="0">
                <a:solidFill>
                  <a:srgbClr val="FFA43D"/>
                </a:solidFill>
              </a:rPr>
              <a:t>single file </a:t>
            </a:r>
            <a:r>
              <a:rPr lang="en-GB" dirty="0"/>
              <a:t>– stored in the cloud (in Google Drive).</a:t>
            </a:r>
          </a:p>
          <a:p>
            <a:r>
              <a:rPr lang="en-GB" dirty="0"/>
              <a:t>Notebook files end with the </a:t>
            </a:r>
            <a:r>
              <a:rPr lang="en-GB" dirty="0">
                <a:solidFill>
                  <a:schemeClr val="bg1"/>
                </a:solidFill>
                <a:latin typeface="Courier New" panose="02070309020205020404" pitchFamily="49" charset="0"/>
                <a:cs typeface="Courier New" panose="02070309020205020404" pitchFamily="49" charset="0"/>
              </a:rPr>
              <a:t>.</a:t>
            </a:r>
            <a:r>
              <a:rPr lang="en-GB" dirty="0" err="1">
                <a:solidFill>
                  <a:schemeClr val="bg1"/>
                </a:solidFill>
                <a:latin typeface="Courier New" panose="02070309020205020404" pitchFamily="49" charset="0"/>
                <a:cs typeface="Courier New" panose="02070309020205020404" pitchFamily="49" charset="0"/>
              </a:rPr>
              <a:t>ipynb</a:t>
            </a:r>
            <a:r>
              <a:rPr lang="en-GB" dirty="0">
                <a:solidFill>
                  <a:schemeClr val="bg1"/>
                </a:solidFill>
                <a:latin typeface="Courier New" panose="02070309020205020404" pitchFamily="49" charset="0"/>
                <a:cs typeface="Courier New" panose="02070309020205020404" pitchFamily="49" charset="0"/>
              </a:rPr>
              <a:t> </a:t>
            </a:r>
            <a:r>
              <a:rPr lang="en-GB" dirty="0"/>
              <a:t>file extension.</a:t>
            </a:r>
          </a:p>
          <a:p>
            <a:pPr marL="0" indent="0">
              <a:buNone/>
            </a:pPr>
            <a:endParaRPr lang="en-GB" dirty="0"/>
          </a:p>
        </p:txBody>
      </p:sp>
      <p:sp>
        <p:nvSpPr>
          <p:cNvPr id="5" name="TextBox 4">
            <a:extLst>
              <a:ext uri="{FF2B5EF4-FFF2-40B4-BE49-F238E27FC236}">
                <a16:creationId xmlns:a16="http://schemas.microsoft.com/office/drawing/2014/main" id="{82BA9301-743D-8E47-AFF7-FC85CB551FE4}"/>
              </a:ext>
            </a:extLst>
          </p:cNvPr>
          <p:cNvSpPr txBox="1"/>
          <p:nvPr/>
        </p:nvSpPr>
        <p:spPr>
          <a:xfrm>
            <a:off x="8480913" y="3757944"/>
            <a:ext cx="3544298" cy="707886"/>
          </a:xfrm>
          <a:prstGeom prst="rect">
            <a:avLst/>
          </a:prstGeom>
          <a:noFill/>
        </p:spPr>
        <p:txBody>
          <a:bodyPr wrap="square" rtlCol="0">
            <a:spAutoFit/>
          </a:bodyPr>
          <a:lstStyle/>
          <a:p>
            <a:pPr algn="ctr"/>
            <a:r>
              <a:rPr lang="en-GB" sz="2000" dirty="0">
                <a:solidFill>
                  <a:schemeClr val="bg1"/>
                </a:solidFill>
                <a:effectLst>
                  <a:outerShdw blurRad="50800" dist="38100" dir="2700000" algn="tl" rotWithShape="0">
                    <a:prstClr val="black">
                      <a:alpha val="40000"/>
                    </a:prstClr>
                  </a:outerShdw>
                </a:effectLst>
              </a:rPr>
              <a:t>Creating a new notebook – click </a:t>
            </a:r>
            <a:r>
              <a:rPr lang="en-GB" sz="2000" dirty="0">
                <a:solidFill>
                  <a:srgbClr val="FFC000"/>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File</a:t>
            </a:r>
            <a:r>
              <a:rPr lang="en-GB" sz="2000"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-&gt; </a:t>
            </a:r>
            <a:r>
              <a:rPr lang="en-GB" sz="2000" dirty="0">
                <a:solidFill>
                  <a:srgbClr val="FFC000"/>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New Notebook</a:t>
            </a:r>
            <a:r>
              <a:rPr lang="en-GB" sz="2000" dirty="0">
                <a:solidFill>
                  <a:schemeClr val="bg1"/>
                </a:solidFill>
                <a:effectLst>
                  <a:outerShdw blurRad="50800" dist="38100" dir="2700000" algn="tl" rotWithShape="0">
                    <a:prstClr val="black">
                      <a:alpha val="40000"/>
                    </a:prstClr>
                  </a:outerShdw>
                </a:effectLst>
              </a:rPr>
              <a:t>.</a:t>
            </a:r>
          </a:p>
        </p:txBody>
      </p:sp>
      <p:pic>
        <p:nvPicPr>
          <p:cNvPr id="6" name="Picture 5">
            <a:extLst>
              <a:ext uri="{FF2B5EF4-FFF2-40B4-BE49-F238E27FC236}">
                <a16:creationId xmlns:a16="http://schemas.microsoft.com/office/drawing/2014/main" id="{8503849E-4BF5-114C-AC7E-E2742BDC117E}"/>
              </a:ext>
            </a:extLst>
          </p:cNvPr>
          <p:cNvPicPr>
            <a:picLocks noChangeAspect="1"/>
          </p:cNvPicPr>
          <p:nvPr/>
        </p:nvPicPr>
        <p:blipFill>
          <a:blip r:embed="rId3"/>
          <a:stretch>
            <a:fillRect/>
          </a:stretch>
        </p:blipFill>
        <p:spPr>
          <a:xfrm>
            <a:off x="8522152" y="1488332"/>
            <a:ext cx="3461821" cy="2269612"/>
          </a:xfrm>
          <a:prstGeom prst="rect">
            <a:avLst/>
          </a:prstGeom>
          <a:ln>
            <a:noFill/>
          </a:ln>
          <a:effectLst>
            <a:softEdge rad="112500"/>
          </a:effectLst>
        </p:spPr>
      </p:pic>
      <p:pic>
        <p:nvPicPr>
          <p:cNvPr id="7" name="Picture 6">
            <a:extLst>
              <a:ext uri="{FF2B5EF4-FFF2-40B4-BE49-F238E27FC236}">
                <a16:creationId xmlns:a16="http://schemas.microsoft.com/office/drawing/2014/main" id="{251B3A82-5B9E-C74A-BFFA-1E3D44A7807B}"/>
              </a:ext>
            </a:extLst>
          </p:cNvPr>
          <p:cNvPicPr>
            <a:picLocks noChangeAspect="1"/>
          </p:cNvPicPr>
          <p:nvPr/>
        </p:nvPicPr>
        <p:blipFill>
          <a:blip r:embed="rId4"/>
          <a:stretch>
            <a:fillRect/>
          </a:stretch>
        </p:blipFill>
        <p:spPr>
          <a:xfrm>
            <a:off x="8522152" y="4392852"/>
            <a:ext cx="3461820" cy="2269611"/>
          </a:xfrm>
          <a:prstGeom prst="rect">
            <a:avLst/>
          </a:prstGeom>
          <a:ln>
            <a:noFill/>
          </a:ln>
          <a:effectLst>
            <a:softEdge rad="112500"/>
          </a:effectLst>
        </p:spPr>
      </p:pic>
    </p:spTree>
    <p:extLst>
      <p:ext uri="{BB962C8B-B14F-4D97-AF65-F5344CB8AC3E}">
        <p14:creationId xmlns:p14="http://schemas.microsoft.com/office/powerpoint/2010/main" val="122175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7E27-B5CC-46A3-8EB8-16DF9449405A}"/>
              </a:ext>
            </a:extLst>
          </p:cNvPr>
          <p:cNvSpPr>
            <a:spLocks noGrp="1"/>
          </p:cNvSpPr>
          <p:nvPr>
            <p:ph type="ctrTitle"/>
          </p:nvPr>
        </p:nvSpPr>
        <p:spPr>
          <a:xfrm>
            <a:off x="1524000" y="1554911"/>
            <a:ext cx="3335676" cy="880064"/>
          </a:xfrm>
        </p:spPr>
        <p:txBody>
          <a:bodyPr>
            <a:normAutofit fontScale="90000"/>
          </a:bodyPr>
          <a:lstStyle/>
          <a:p>
            <a:r>
              <a:rPr lang="en-GB" dirty="0"/>
              <a:t>Step 3.</a:t>
            </a:r>
          </a:p>
        </p:txBody>
      </p:sp>
      <p:sp>
        <p:nvSpPr>
          <p:cNvPr id="3" name="Subtitle 2">
            <a:extLst>
              <a:ext uri="{FF2B5EF4-FFF2-40B4-BE49-F238E27FC236}">
                <a16:creationId xmlns:a16="http://schemas.microsoft.com/office/drawing/2014/main" id="{18953590-0287-466A-8501-BCDC8F2C57F7}"/>
              </a:ext>
            </a:extLst>
          </p:cNvPr>
          <p:cNvSpPr>
            <a:spLocks noGrp="1"/>
          </p:cNvSpPr>
          <p:nvPr>
            <p:ph type="subTitle" idx="1"/>
          </p:nvPr>
        </p:nvSpPr>
        <p:spPr>
          <a:xfrm>
            <a:off x="1780855" y="2434975"/>
            <a:ext cx="4722688" cy="4012114"/>
          </a:xfrm>
        </p:spPr>
        <p:txBody>
          <a:bodyPr>
            <a:normAutofit fontScale="85000" lnSpcReduction="10000"/>
          </a:bodyPr>
          <a:lstStyle/>
          <a:p>
            <a:pPr algn="l"/>
            <a:endParaRPr lang="en-GB" b="1" dirty="0"/>
          </a:p>
          <a:p>
            <a:pPr algn="l"/>
            <a:r>
              <a:rPr lang="en-GB" b="1" dirty="0"/>
              <a:t>Work through the notebook at your own pace.</a:t>
            </a:r>
          </a:p>
          <a:p>
            <a:pPr algn="l"/>
            <a:endParaRPr lang="en-GB" b="1" dirty="0"/>
          </a:p>
          <a:p>
            <a:pPr algn="l"/>
            <a:r>
              <a:rPr lang="en-GB" b="1" dirty="0"/>
              <a:t>There’s a huge amount of material there – you won’t get through it quickly.</a:t>
            </a:r>
          </a:p>
          <a:p>
            <a:pPr algn="l"/>
            <a:endParaRPr lang="en-GB" b="1" dirty="0"/>
          </a:p>
          <a:p>
            <a:pPr algn="l"/>
            <a:r>
              <a:rPr lang="en-GB" b="1" dirty="0"/>
              <a:t>It’s meant to be used slowly for those who are really interested!</a:t>
            </a:r>
          </a:p>
          <a:p>
            <a:pPr algn="l"/>
            <a:endParaRPr lang="en-GB" b="1" dirty="0"/>
          </a:p>
          <a:p>
            <a:pPr algn="l"/>
            <a:r>
              <a:rPr lang="en-GB" b="1" dirty="0"/>
              <a:t>Everything you need – data, plots etc. is in the notebook.</a:t>
            </a:r>
            <a:endParaRPr lang="en-GB" dirty="0"/>
          </a:p>
        </p:txBody>
      </p:sp>
      <p:pic>
        <p:nvPicPr>
          <p:cNvPr id="4" name="Picture 3">
            <a:extLst>
              <a:ext uri="{FF2B5EF4-FFF2-40B4-BE49-F238E27FC236}">
                <a16:creationId xmlns:a16="http://schemas.microsoft.com/office/drawing/2014/main" id="{A7453199-B055-FE4F-BA72-068541C7927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32326" y="2170383"/>
            <a:ext cx="3586692" cy="4012114"/>
          </a:xfrm>
          <a:prstGeom prst="rect">
            <a:avLst/>
          </a:prstGeom>
          <a:ln>
            <a:noFill/>
          </a:ln>
          <a:effectLst>
            <a:softEdge rad="112500"/>
          </a:effectLst>
        </p:spPr>
      </p:pic>
      <p:sp>
        <p:nvSpPr>
          <p:cNvPr id="7" name="TextBox 6">
            <a:extLst>
              <a:ext uri="{FF2B5EF4-FFF2-40B4-BE49-F238E27FC236}">
                <a16:creationId xmlns:a16="http://schemas.microsoft.com/office/drawing/2014/main" id="{49751BDB-5435-794F-9855-FDC9974059D1}"/>
              </a:ext>
            </a:extLst>
          </p:cNvPr>
          <p:cNvSpPr txBox="1"/>
          <p:nvPr/>
        </p:nvSpPr>
        <p:spPr>
          <a:xfrm>
            <a:off x="7671163" y="6182497"/>
            <a:ext cx="2899451" cy="400110"/>
          </a:xfrm>
          <a:prstGeom prst="rect">
            <a:avLst/>
          </a:prstGeom>
          <a:noFill/>
        </p:spPr>
        <p:txBody>
          <a:bodyPr wrap="square" rtlCol="0">
            <a:spAutoFit/>
          </a:bodyPr>
          <a:lstStyle/>
          <a:p>
            <a:pPr algn="ctr"/>
            <a:r>
              <a:rPr lang="en-GB" sz="2000" dirty="0">
                <a:solidFill>
                  <a:schemeClr val="bg1"/>
                </a:solidFill>
                <a:effectLst>
                  <a:outerShdw blurRad="50800" dist="38100" dir="2700000" algn="tl" rotWithShape="0">
                    <a:prstClr val="black">
                      <a:alpha val="40000"/>
                    </a:prstClr>
                  </a:outerShdw>
                </a:effectLst>
              </a:rPr>
              <a:t>The notebook.</a:t>
            </a:r>
          </a:p>
        </p:txBody>
      </p:sp>
    </p:spTree>
    <p:extLst>
      <p:ext uri="{BB962C8B-B14F-4D97-AF65-F5344CB8AC3E}">
        <p14:creationId xmlns:p14="http://schemas.microsoft.com/office/powerpoint/2010/main" val="3116534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465C601-153D-CF47-8672-03B3D9FDEE5C}"/>
              </a:ext>
            </a:extLst>
          </p:cNvPr>
          <p:cNvSpPr txBox="1">
            <a:spLocks/>
          </p:cNvSpPr>
          <p:nvPr/>
        </p:nvSpPr>
        <p:spPr>
          <a:xfrm>
            <a:off x="838200" y="681037"/>
            <a:ext cx="10515600" cy="622469"/>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accent4"/>
                </a:solidFill>
                <a:latin typeface="+mj-lt"/>
                <a:ea typeface="+mj-ea"/>
                <a:cs typeface="+mj-cs"/>
              </a:defRPr>
            </a:lvl1pPr>
          </a:lstStyle>
          <a:p>
            <a:r>
              <a:rPr lang="en-GB" dirty="0"/>
              <a:t>Notebook Data</a:t>
            </a:r>
          </a:p>
        </p:txBody>
      </p:sp>
      <p:sp>
        <p:nvSpPr>
          <p:cNvPr id="11" name="Content Placeholder 2">
            <a:extLst>
              <a:ext uri="{FF2B5EF4-FFF2-40B4-BE49-F238E27FC236}">
                <a16:creationId xmlns:a16="http://schemas.microsoft.com/office/drawing/2014/main" id="{7BA31DD6-FD66-094B-B560-42D14C61DF64}"/>
              </a:ext>
            </a:extLst>
          </p:cNvPr>
          <p:cNvSpPr txBox="1">
            <a:spLocks/>
          </p:cNvSpPr>
          <p:nvPr/>
        </p:nvSpPr>
        <p:spPr>
          <a:xfrm>
            <a:off x="612290" y="1488332"/>
            <a:ext cx="6877737" cy="536966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4">
                    <a:lumMod val="40000"/>
                    <a:lumOff val="6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4">
                    <a:lumMod val="40000"/>
                    <a:lumOff val="6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40000"/>
                    <a:lumOff val="6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40000"/>
                    <a:lumOff val="6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40000"/>
                    <a:lumOff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dirty="0"/>
              <a:t>The notebook contains real data I obtained.</a:t>
            </a:r>
          </a:p>
          <a:p>
            <a:pPr marL="342900" indent="-342900" algn="l">
              <a:buFont typeface="Arial" panose="020B0604020202020204" pitchFamily="34" charset="0"/>
              <a:buChar char="•"/>
            </a:pPr>
            <a:r>
              <a:rPr lang="en-GB" dirty="0"/>
              <a:t>It consists of </a:t>
            </a:r>
            <a:r>
              <a:rPr lang="en-GB" dirty="0">
                <a:solidFill>
                  <a:srgbClr val="FFA43D"/>
                </a:solidFill>
              </a:rPr>
              <a:t>pulse profiles</a:t>
            </a:r>
            <a:r>
              <a:rPr lang="en-GB" dirty="0"/>
              <a:t> for 1,586 pulsar and 8,852 non-pulsar examples.</a:t>
            </a:r>
          </a:p>
          <a:p>
            <a:pPr marL="342900" indent="-342900" algn="l">
              <a:buFont typeface="Arial" panose="020B0604020202020204" pitchFamily="34" charset="0"/>
              <a:buChar char="•"/>
            </a:pPr>
            <a:r>
              <a:rPr lang="en-GB" dirty="0"/>
              <a:t>The data was labelled by me, so it is correct (obvs!).</a:t>
            </a:r>
          </a:p>
          <a:p>
            <a:pPr marL="342900" indent="-342900" algn="l">
              <a:buFont typeface="Arial" panose="020B0604020202020204" pitchFamily="34" charset="0"/>
              <a:buChar char="•"/>
            </a:pPr>
            <a:r>
              <a:rPr lang="en-GB" dirty="0"/>
              <a:t>Each profile has exactly </a:t>
            </a:r>
            <a:r>
              <a:rPr lang="en-GB" dirty="0">
                <a:solidFill>
                  <a:srgbClr val="FFA43D"/>
                </a:solidFill>
              </a:rPr>
              <a:t>128 data points </a:t>
            </a:r>
            <a:r>
              <a:rPr lang="en-GB" dirty="0"/>
              <a:t>(an array of 128 values). </a:t>
            </a:r>
          </a:p>
          <a:p>
            <a:pPr marL="342900" indent="-342900" algn="l">
              <a:buFont typeface="Arial" panose="020B0604020202020204" pitchFamily="34" charset="0"/>
              <a:buChar char="•"/>
            </a:pPr>
            <a:r>
              <a:rPr lang="en-GB" dirty="0"/>
              <a:t>The data also contains </a:t>
            </a:r>
            <a:r>
              <a:rPr lang="en-GB" dirty="0">
                <a:solidFill>
                  <a:srgbClr val="FFC000"/>
                </a:solidFill>
              </a:rPr>
              <a:t>noise</a:t>
            </a:r>
            <a:r>
              <a:rPr lang="en-GB" dirty="0"/>
              <a:t> examples, along with strong and weak forms of </a:t>
            </a:r>
            <a:r>
              <a:rPr lang="en-GB" dirty="0">
                <a:solidFill>
                  <a:srgbClr val="FFC000"/>
                </a:solidFill>
              </a:rPr>
              <a:t>interference</a:t>
            </a:r>
            <a:r>
              <a:rPr lang="en-GB" dirty="0"/>
              <a:t>. </a:t>
            </a:r>
          </a:p>
          <a:p>
            <a:pPr marL="342900" indent="-342900" algn="l">
              <a:buFont typeface="Arial" panose="020B0604020202020204" pitchFamily="34" charset="0"/>
              <a:buChar char="•"/>
            </a:pPr>
            <a:r>
              <a:rPr lang="en-GB" dirty="0"/>
              <a:t>This pulsar data is </a:t>
            </a:r>
            <a:r>
              <a:rPr lang="en-GB" dirty="0">
                <a:solidFill>
                  <a:srgbClr val="FFA43D"/>
                </a:solidFill>
              </a:rPr>
              <a:t>very imbalanced</a:t>
            </a:r>
            <a:r>
              <a:rPr lang="en-GB" dirty="0"/>
              <a:t> in favour of the non-pulsars.</a:t>
            </a:r>
          </a:p>
          <a:p>
            <a:pPr marL="342900" indent="-342900" algn="l">
              <a:buFont typeface="Arial" panose="020B0604020202020204" pitchFamily="34" charset="0"/>
              <a:buChar char="•"/>
            </a:pPr>
            <a:r>
              <a:rPr lang="en-GB" dirty="0"/>
              <a:t>It’s your job to use this data to train and deploy a classifier!</a:t>
            </a:r>
          </a:p>
          <a:p>
            <a:pPr algn="l"/>
            <a:br>
              <a:rPr lang="en-GB" dirty="0"/>
            </a:br>
            <a:endParaRPr lang="en-GB" dirty="0"/>
          </a:p>
          <a:p>
            <a:endParaRPr lang="en-GB" dirty="0"/>
          </a:p>
        </p:txBody>
      </p:sp>
      <p:grpSp>
        <p:nvGrpSpPr>
          <p:cNvPr id="2" name="Group 1">
            <a:extLst>
              <a:ext uri="{FF2B5EF4-FFF2-40B4-BE49-F238E27FC236}">
                <a16:creationId xmlns:a16="http://schemas.microsoft.com/office/drawing/2014/main" id="{0E52959D-3C03-D443-99C4-2EC99A2E81CD}"/>
              </a:ext>
            </a:extLst>
          </p:cNvPr>
          <p:cNvGrpSpPr/>
          <p:nvPr/>
        </p:nvGrpSpPr>
        <p:grpSpPr>
          <a:xfrm>
            <a:off x="7490028" y="1560911"/>
            <a:ext cx="4608954" cy="4815835"/>
            <a:chOff x="7490028" y="1560911"/>
            <a:chExt cx="4608954" cy="4815835"/>
          </a:xfrm>
        </p:grpSpPr>
        <p:pic>
          <p:nvPicPr>
            <p:cNvPr id="12" name="Picture 11">
              <a:extLst>
                <a:ext uri="{FF2B5EF4-FFF2-40B4-BE49-F238E27FC236}">
                  <a16:creationId xmlns:a16="http://schemas.microsoft.com/office/drawing/2014/main" id="{3D25394D-34EF-4D4B-AFD3-7A16F893A6C6}"/>
                </a:ext>
              </a:extLst>
            </p:cNvPr>
            <p:cNvPicPr>
              <a:picLocks noChangeAspect="1"/>
            </p:cNvPicPr>
            <p:nvPr/>
          </p:nvPicPr>
          <p:blipFill rotWithShape="1">
            <a:blip r:embed="rId3">
              <a:extLst>
                <a:ext uri="{28A0092B-C50C-407E-A947-70E740481C1C}">
                  <a14:useLocalDpi xmlns:a14="http://schemas.microsoft.com/office/drawing/2010/main" val="0"/>
                </a:ext>
              </a:extLst>
            </a:blip>
            <a:srcRect r="50979" b="55777"/>
            <a:stretch/>
          </p:blipFill>
          <p:spPr>
            <a:xfrm>
              <a:off x="8212120" y="1560911"/>
              <a:ext cx="2991339" cy="2269486"/>
            </a:xfrm>
            <a:prstGeom prst="rect">
              <a:avLst/>
            </a:prstGeom>
          </p:spPr>
        </p:pic>
        <p:sp>
          <p:nvSpPr>
            <p:cNvPr id="13" name="TextBox 12">
              <a:extLst>
                <a:ext uri="{FF2B5EF4-FFF2-40B4-BE49-F238E27FC236}">
                  <a16:creationId xmlns:a16="http://schemas.microsoft.com/office/drawing/2014/main" id="{4C707EDA-60AA-3B43-858C-4A961DFF4E8C}"/>
                </a:ext>
              </a:extLst>
            </p:cNvPr>
            <p:cNvSpPr txBox="1"/>
            <p:nvPr/>
          </p:nvSpPr>
          <p:spPr>
            <a:xfrm>
              <a:off x="7835869" y="3832575"/>
              <a:ext cx="3743840" cy="461665"/>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This is pulse profile data.</a:t>
              </a:r>
            </a:p>
          </p:txBody>
        </p:sp>
        <p:sp>
          <p:nvSpPr>
            <p:cNvPr id="14" name="TextBox 13">
              <a:extLst>
                <a:ext uri="{FF2B5EF4-FFF2-40B4-BE49-F238E27FC236}">
                  <a16:creationId xmlns:a16="http://schemas.microsoft.com/office/drawing/2014/main" id="{09D2B36C-BC48-B04C-99B6-F0005421532F}"/>
                </a:ext>
              </a:extLst>
            </p:cNvPr>
            <p:cNvSpPr txBox="1"/>
            <p:nvPr/>
          </p:nvSpPr>
          <p:spPr>
            <a:xfrm>
              <a:off x="7490028" y="5004769"/>
              <a:ext cx="4608954" cy="461665"/>
            </a:xfrm>
            <a:prstGeom prst="rect">
              <a:avLst/>
            </a:prstGeom>
            <a:noFill/>
          </p:spPr>
          <p:txBody>
            <a:bodyPr wrap="none" rtlCol="0">
              <a:spAutoFit/>
            </a:bodyPr>
            <a:lstStyle/>
            <a:p>
              <a:r>
                <a:rPr lang="en-GB" sz="2400" b="1" dirty="0">
                  <a:solidFill>
                    <a:srgbClr val="FFC000"/>
                  </a:solidFill>
                  <a:latin typeface="Courier New" panose="02070309020205020404" pitchFamily="49" charset="0"/>
                  <a:cs typeface="Courier New" panose="02070309020205020404" pitchFamily="49" charset="0"/>
                </a:rPr>
                <a:t>P</a:t>
              </a:r>
              <a:r>
                <a:rPr lang="en-GB" sz="2400" b="1" dirty="0">
                  <a:solidFill>
                    <a:schemeClr val="bg1"/>
                  </a:solidFill>
                  <a:latin typeface="Courier New" panose="02070309020205020404" pitchFamily="49" charset="0"/>
                  <a:cs typeface="Courier New" panose="02070309020205020404" pitchFamily="49" charset="0"/>
                </a:rPr>
                <a:t> = [ </a:t>
              </a:r>
              <a:r>
                <a:rPr lang="en-GB" sz="2400" b="1" dirty="0">
                  <a:solidFill>
                    <a:srgbClr val="FFE699"/>
                  </a:solidFill>
                  <a:latin typeface="Courier New" panose="02070309020205020404" pitchFamily="49" charset="0"/>
                  <a:cs typeface="Courier New" panose="02070309020205020404" pitchFamily="49" charset="0"/>
                </a:rPr>
                <a:t>23</a:t>
              </a:r>
              <a:r>
                <a:rPr lang="en-GB" sz="2400" b="1" dirty="0">
                  <a:solidFill>
                    <a:schemeClr val="bg1"/>
                  </a:solidFill>
                  <a:latin typeface="Courier New" panose="02070309020205020404" pitchFamily="49" charset="0"/>
                  <a:cs typeface="Courier New" panose="02070309020205020404" pitchFamily="49" charset="0"/>
                </a:rPr>
                <a:t>, </a:t>
              </a:r>
              <a:r>
                <a:rPr lang="en-GB" sz="2400" b="1" dirty="0">
                  <a:solidFill>
                    <a:srgbClr val="FFE699"/>
                  </a:solidFill>
                  <a:latin typeface="Courier New" panose="02070309020205020404" pitchFamily="49" charset="0"/>
                  <a:cs typeface="Courier New" panose="02070309020205020404" pitchFamily="49" charset="0"/>
                </a:rPr>
                <a:t>34</a:t>
              </a:r>
              <a:r>
                <a:rPr lang="en-GB" sz="2400" b="1" dirty="0">
                  <a:solidFill>
                    <a:schemeClr val="bg1"/>
                  </a:solidFill>
                  <a:latin typeface="Courier New" panose="02070309020205020404" pitchFamily="49" charset="0"/>
                  <a:cs typeface="Courier New" panose="02070309020205020404" pitchFamily="49" charset="0"/>
                </a:rPr>
                <a:t>, …, </a:t>
              </a:r>
              <a:r>
                <a:rPr lang="en-GB" sz="2400" b="1" dirty="0">
                  <a:solidFill>
                    <a:srgbClr val="FFE699"/>
                  </a:solidFill>
                  <a:latin typeface="Courier New" panose="02070309020205020404" pitchFamily="49" charset="0"/>
                  <a:cs typeface="Courier New" panose="02070309020205020404" pitchFamily="49" charset="0"/>
                </a:rPr>
                <a:t>24</a:t>
              </a:r>
              <a:r>
                <a:rPr lang="en-GB" sz="2400" b="1" dirty="0">
                  <a:solidFill>
                    <a:schemeClr val="bg1"/>
                  </a:solidFill>
                  <a:latin typeface="Courier New" panose="02070309020205020404" pitchFamily="49" charset="0"/>
                  <a:cs typeface="Courier New" panose="02070309020205020404" pitchFamily="49" charset="0"/>
                </a:rPr>
                <a:t>, </a:t>
              </a:r>
              <a:r>
                <a:rPr lang="en-GB" sz="2400" b="1" dirty="0">
                  <a:solidFill>
                    <a:srgbClr val="FFE699"/>
                  </a:solidFill>
                  <a:latin typeface="Courier New" panose="02070309020205020404" pitchFamily="49" charset="0"/>
                  <a:cs typeface="Courier New" panose="02070309020205020404" pitchFamily="49" charset="0"/>
                </a:rPr>
                <a:t>12</a:t>
              </a:r>
              <a:r>
                <a:rPr lang="en-GB" sz="2400" b="1" dirty="0">
                  <a:solidFill>
                    <a:schemeClr val="bg1"/>
                  </a:solidFill>
                  <a:latin typeface="Courier New" panose="02070309020205020404" pitchFamily="49" charset="0"/>
                  <a:cs typeface="Courier New" panose="02070309020205020404" pitchFamily="49" charset="0"/>
                </a:rPr>
                <a:t>]</a:t>
              </a:r>
            </a:p>
          </p:txBody>
        </p:sp>
        <p:sp>
          <p:nvSpPr>
            <p:cNvPr id="15" name="TextBox 14">
              <a:extLst>
                <a:ext uri="{FF2B5EF4-FFF2-40B4-BE49-F238E27FC236}">
                  <a16:creationId xmlns:a16="http://schemas.microsoft.com/office/drawing/2014/main" id="{C854F6DC-5221-8E4E-8FFF-72206E3D0774}"/>
                </a:ext>
              </a:extLst>
            </p:cNvPr>
            <p:cNvSpPr txBox="1"/>
            <p:nvPr/>
          </p:nvSpPr>
          <p:spPr>
            <a:xfrm>
              <a:off x="7769967" y="5545749"/>
              <a:ext cx="3878336" cy="830997"/>
            </a:xfrm>
            <a:prstGeom prst="rect">
              <a:avLst/>
            </a:prstGeom>
            <a:noFill/>
          </p:spPr>
          <p:txBody>
            <a:bodyPr wrap="square" rtlCol="0">
              <a:spAutoFit/>
            </a:bodyPr>
            <a:lstStyle/>
            <a:p>
              <a:pPr algn="ctr"/>
              <a:r>
                <a:rPr lang="en-GB" sz="2400" b="1" dirty="0">
                  <a:solidFill>
                    <a:srgbClr val="FFA43D"/>
                  </a:solidFill>
                  <a:effectLst>
                    <a:outerShdw blurRad="50800" dist="38100" dir="2700000" algn="tl" rotWithShape="0">
                      <a:prstClr val="black">
                        <a:alpha val="40000"/>
                      </a:prstClr>
                    </a:outerShdw>
                  </a:effectLst>
                </a:rPr>
                <a:t>The data can be represented in an array / list.</a:t>
              </a:r>
            </a:p>
          </p:txBody>
        </p:sp>
      </p:grpSp>
    </p:spTree>
    <p:extLst>
      <p:ext uri="{BB962C8B-B14F-4D97-AF65-F5344CB8AC3E}">
        <p14:creationId xmlns:p14="http://schemas.microsoft.com/office/powerpoint/2010/main" val="171890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465C601-153D-CF47-8672-03B3D9FDEE5C}"/>
              </a:ext>
            </a:extLst>
          </p:cNvPr>
          <p:cNvSpPr txBox="1">
            <a:spLocks/>
          </p:cNvSpPr>
          <p:nvPr/>
        </p:nvSpPr>
        <p:spPr>
          <a:xfrm>
            <a:off x="838200" y="681037"/>
            <a:ext cx="10515600" cy="622469"/>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accent4"/>
                </a:solidFill>
                <a:latin typeface="+mj-lt"/>
                <a:ea typeface="+mj-ea"/>
                <a:cs typeface="+mj-cs"/>
              </a:defRPr>
            </a:lvl1pPr>
          </a:lstStyle>
          <a:p>
            <a:r>
              <a:rPr lang="en-GB" dirty="0"/>
              <a:t>Final Thoughts</a:t>
            </a:r>
          </a:p>
        </p:txBody>
      </p:sp>
      <p:sp>
        <p:nvSpPr>
          <p:cNvPr id="11" name="Content Placeholder 2">
            <a:extLst>
              <a:ext uri="{FF2B5EF4-FFF2-40B4-BE49-F238E27FC236}">
                <a16:creationId xmlns:a16="http://schemas.microsoft.com/office/drawing/2014/main" id="{7BA31DD6-FD66-094B-B560-42D14C61DF64}"/>
              </a:ext>
            </a:extLst>
          </p:cNvPr>
          <p:cNvSpPr txBox="1">
            <a:spLocks/>
          </p:cNvSpPr>
          <p:nvPr/>
        </p:nvSpPr>
        <p:spPr>
          <a:xfrm>
            <a:off x="612290" y="1488332"/>
            <a:ext cx="11153529" cy="53696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4">
                    <a:lumMod val="40000"/>
                    <a:lumOff val="6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4">
                    <a:lumMod val="40000"/>
                    <a:lumOff val="6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40000"/>
                    <a:lumOff val="6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40000"/>
                    <a:lumOff val="6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40000"/>
                    <a:lumOff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dirty="0"/>
              <a:t>I hope you found the masterclass interesting – it is a fascinating area IMO.</a:t>
            </a:r>
          </a:p>
          <a:p>
            <a:pPr marL="342900" indent="-342900" algn="l">
              <a:buFont typeface="Arial" panose="020B0604020202020204" pitchFamily="34" charset="0"/>
              <a:buChar char="•"/>
            </a:pPr>
            <a:r>
              <a:rPr lang="en-GB" dirty="0"/>
              <a:t>The truth is, there are many discoveries that wouldn’t have been made if computer scientists weren't involved.</a:t>
            </a:r>
          </a:p>
          <a:p>
            <a:pPr marL="342900" indent="-342900" algn="l">
              <a:buFont typeface="Arial" panose="020B0604020202020204" pitchFamily="34" charset="0"/>
              <a:buChar char="•"/>
            </a:pPr>
            <a:r>
              <a:rPr lang="en-GB" dirty="0"/>
              <a:t>Computer science permeates </a:t>
            </a:r>
            <a:r>
              <a:rPr lang="en-GB" dirty="0">
                <a:solidFill>
                  <a:srgbClr val="FFA43D"/>
                </a:solidFill>
              </a:rPr>
              <a:t>every subject area </a:t>
            </a:r>
            <a:r>
              <a:rPr lang="en-GB" dirty="0"/>
              <a:t>and is becoming increasingly important over time.</a:t>
            </a:r>
          </a:p>
          <a:p>
            <a:pPr marL="342900" indent="-342900" algn="l">
              <a:buFont typeface="Arial" panose="020B0604020202020204" pitchFamily="34" charset="0"/>
              <a:buChar char="•"/>
            </a:pPr>
            <a:r>
              <a:rPr lang="en-GB" dirty="0"/>
              <a:t>Computing technology and big data drives everything – you can play a role by using both to make a difference.</a:t>
            </a:r>
          </a:p>
          <a:p>
            <a:pPr marL="342900" indent="-342900" algn="l">
              <a:buFont typeface="Arial" panose="020B0604020202020204" pitchFamily="34" charset="0"/>
              <a:buChar char="•"/>
            </a:pPr>
            <a:r>
              <a:rPr lang="en-GB" dirty="0"/>
              <a:t>Maybe you’re not as interested in astronomy as me - but there are other fields: medicine, finance, chemistry, materials science, control systems, robotics, …</a:t>
            </a:r>
          </a:p>
          <a:p>
            <a:pPr marL="342900" indent="-342900" algn="l">
              <a:buFont typeface="Arial" panose="020B0604020202020204" pitchFamily="34" charset="0"/>
              <a:buChar char="•"/>
            </a:pPr>
            <a:r>
              <a:rPr lang="en-GB" dirty="0"/>
              <a:t>There are many options and opportunities – don’t limit yourselves and aim to do something you enjoy!</a:t>
            </a:r>
          </a:p>
          <a:p>
            <a:pPr marL="342900" indent="-342900" algn="l">
              <a:buFont typeface="Arial" panose="020B0604020202020204" pitchFamily="34" charset="0"/>
              <a:buChar char="•"/>
            </a:pPr>
            <a:r>
              <a:rPr lang="en-GB" dirty="0"/>
              <a:t>Here’s why I enjoy the work I do…</a:t>
            </a:r>
            <a:br>
              <a:rPr lang="en-GB" dirty="0"/>
            </a:br>
            <a:endParaRPr lang="en-GB" dirty="0"/>
          </a:p>
          <a:p>
            <a:endParaRPr lang="en-GB" dirty="0"/>
          </a:p>
        </p:txBody>
      </p:sp>
    </p:spTree>
    <p:extLst>
      <p:ext uri="{BB962C8B-B14F-4D97-AF65-F5344CB8AC3E}">
        <p14:creationId xmlns:p14="http://schemas.microsoft.com/office/powerpoint/2010/main" val="48288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r2d2-2697651.png" descr="r2d2-2697651.png"/>
          <p:cNvPicPr>
            <a:picLocks noChangeAspect="1"/>
          </p:cNvPicPr>
          <p:nvPr/>
        </p:nvPicPr>
        <p:blipFill>
          <a:blip r:embed="rId3"/>
          <a:stretch>
            <a:fillRect/>
          </a:stretch>
        </p:blipFill>
        <p:spPr>
          <a:xfrm>
            <a:off x="-1215628" y="4459022"/>
            <a:ext cx="912979" cy="1266318"/>
          </a:xfrm>
          <a:prstGeom prst="rect">
            <a:avLst/>
          </a:prstGeom>
          <a:ln w="12700">
            <a:miter lim="400000"/>
          </a:ln>
        </p:spPr>
      </p:pic>
      <p:pic>
        <p:nvPicPr>
          <p:cNvPr id="400" name="3po.png" descr="3po.png"/>
          <p:cNvPicPr>
            <a:picLocks noChangeAspect="1"/>
          </p:cNvPicPr>
          <p:nvPr/>
        </p:nvPicPr>
        <p:blipFill>
          <a:blip r:embed="rId4"/>
          <a:stretch>
            <a:fillRect/>
          </a:stretch>
        </p:blipFill>
        <p:spPr>
          <a:xfrm>
            <a:off x="10918380" y="3793990"/>
            <a:ext cx="912978" cy="1931350"/>
          </a:xfrm>
          <a:prstGeom prst="rect">
            <a:avLst/>
          </a:prstGeom>
          <a:ln w="12700">
            <a:miter lim="400000"/>
          </a:ln>
        </p:spPr>
      </p:pic>
      <p:sp>
        <p:nvSpPr>
          <p:cNvPr id="401" name="Title 1"/>
          <p:cNvSpPr txBox="1">
            <a:spLocks noGrp="1"/>
          </p:cNvSpPr>
          <p:nvPr>
            <p:ph type="title"/>
          </p:nvPr>
        </p:nvSpPr>
        <p:spPr>
          <a:xfrm>
            <a:off x="1929879" y="1268760"/>
            <a:ext cx="6821026" cy="1143001"/>
          </a:xfrm>
          <a:prstGeom prst="rect">
            <a:avLst/>
          </a:prstGeom>
          <a:effectLst/>
        </p:spPr>
        <p:txBody>
          <a:bodyPr>
            <a:normAutofit fontScale="90000"/>
          </a:bodyPr>
          <a:lstStyle>
            <a:lvl1pPr>
              <a:defRPr>
                <a:solidFill>
                  <a:srgbClr val="FFFFFF"/>
                </a:solidFill>
              </a:defRPr>
            </a:lvl1pPr>
          </a:lstStyle>
          <a:p>
            <a:r>
              <a:rPr dirty="0">
                <a:solidFill>
                  <a:srgbClr val="FFC000"/>
                </a:solidFill>
                <a:effectLst>
                  <a:outerShdw blurRad="50800" dist="38100" dir="2700000" algn="tl" rotWithShape="0">
                    <a:prstClr val="black">
                      <a:alpha val="40000"/>
                    </a:prstClr>
                  </a:outerShdw>
                </a:effectLst>
              </a:rPr>
              <a:t>Questions &amp; Thank For Listening</a:t>
            </a:r>
          </a:p>
        </p:txBody>
      </p:sp>
      <p:sp>
        <p:nvSpPr>
          <p:cNvPr id="402" name="Title 1"/>
          <p:cNvSpPr txBox="1"/>
          <p:nvPr/>
        </p:nvSpPr>
        <p:spPr>
          <a:xfrm>
            <a:off x="1929879" y="2650989"/>
            <a:ext cx="5842994" cy="1143001"/>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defRPr sz="3200" b="1">
                <a:solidFill>
                  <a:srgbClr val="FFFFFF"/>
                </a:solidFill>
                <a:latin typeface="Arial"/>
                <a:ea typeface="Arial"/>
                <a:cs typeface="Arial"/>
                <a:sym typeface="Arial"/>
              </a:defRPr>
            </a:lvl1pPr>
          </a:lstStyle>
          <a:p>
            <a:r>
              <a:rPr dirty="0">
                <a:effectLst>
                  <a:outerShdw blurRad="50800" dist="38100" dir="2700000" algn="tl" rotWithShape="0">
                    <a:prstClr val="black">
                      <a:alpha val="40000"/>
                    </a:prstClr>
                  </a:outerShdw>
                </a:effectLst>
              </a:rPr>
              <a:t>Acknowledgements</a:t>
            </a:r>
          </a:p>
        </p:txBody>
      </p:sp>
      <p:sp>
        <p:nvSpPr>
          <p:cNvPr id="403" name="Work supported by grant EP/I028099/1 from the EPSRC.…"/>
          <p:cNvSpPr txBox="1"/>
          <p:nvPr/>
        </p:nvSpPr>
        <p:spPr>
          <a:xfrm>
            <a:off x="1735765" y="3714158"/>
            <a:ext cx="9144001" cy="830997"/>
          </a:xfrm>
          <a:prstGeom prst="rect">
            <a:avLst/>
          </a:prstGeom>
          <a:ln w="12700">
            <a:miter lim="400000"/>
          </a:ln>
          <a:effectLst>
            <a:outerShdw blurRad="38100" dist="230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457200" indent="-228600">
              <a:buSzPct val="100000"/>
              <a:buChar char="•"/>
              <a:defRPr sz="2400">
                <a:solidFill>
                  <a:srgbClr val="FFFFFF"/>
                </a:solidFill>
                <a:latin typeface="Arial"/>
                <a:ea typeface="Arial"/>
                <a:cs typeface="Arial"/>
                <a:sym typeface="Arial"/>
              </a:defRPr>
            </a:pPr>
            <a:r>
              <a:rPr sz="2400" dirty="0"/>
              <a:t>Uncredited images obtained from https://pixabay.com (Creative Commons License, no attribution required).</a:t>
            </a:r>
          </a:p>
        </p:txBody>
      </p:sp>
      <p:sp>
        <p:nvSpPr>
          <p:cNvPr id="404" name="Title 1"/>
          <p:cNvSpPr txBox="1"/>
          <p:nvPr/>
        </p:nvSpPr>
        <p:spPr>
          <a:xfrm>
            <a:off x="1929879" y="4820535"/>
            <a:ext cx="5842994" cy="1143001"/>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defRPr sz="3200" b="1">
                <a:solidFill>
                  <a:srgbClr val="FFFFFF"/>
                </a:solidFill>
                <a:latin typeface="Arial"/>
                <a:ea typeface="Arial"/>
                <a:cs typeface="Arial"/>
                <a:sym typeface="Arial"/>
              </a:defRPr>
            </a:lvl1pPr>
          </a:lstStyle>
          <a:p>
            <a:r>
              <a:rPr dirty="0">
                <a:solidFill>
                  <a:srgbClr val="FFA43D"/>
                </a:solidFill>
                <a:effectLst>
                  <a:outerShdw blurRad="50800" dist="38100" dir="2700000" algn="tl" rotWithShape="0">
                    <a:prstClr val="black">
                      <a:alpha val="40000"/>
                    </a:prstClr>
                  </a:outerShdw>
                </a:effectLst>
              </a:rPr>
              <a:t>More Information:</a:t>
            </a:r>
          </a:p>
        </p:txBody>
      </p:sp>
      <p:sp>
        <p:nvSpPr>
          <p:cNvPr id="405" name="Paper DOI:10.1093/mnras/stw656."/>
          <p:cNvSpPr txBox="1"/>
          <p:nvPr/>
        </p:nvSpPr>
        <p:spPr>
          <a:xfrm>
            <a:off x="2200687" y="5892856"/>
            <a:ext cx="8214158" cy="46166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b="1">
                <a:solidFill>
                  <a:srgbClr val="FFFFFF"/>
                </a:solidFill>
                <a:latin typeface="Arial"/>
                <a:ea typeface="Arial"/>
                <a:cs typeface="Arial"/>
                <a:sym typeface="Arial"/>
              </a:defRPr>
            </a:lvl1pPr>
          </a:lstStyle>
          <a:p>
            <a:r>
              <a:rPr lang="en-GB" sz="2400" dirty="0">
                <a:solidFill>
                  <a:srgbClr val="FFE699"/>
                </a:solidFill>
                <a:effectLst>
                  <a:outerShdw blurRad="50800" dist="38100" dir="2700000" algn="tl" rotWithShape="0">
                    <a:prstClr val="black">
                      <a:alpha val="40000"/>
                    </a:prstClr>
                  </a:outerShdw>
                </a:effectLst>
                <a:hlinkClick r:id="rId5">
                  <a:extLst>
                    <a:ext uri="{A12FA001-AC4F-418D-AE19-62706E023703}">
                      <ahyp:hlinkClr xmlns:ahyp="http://schemas.microsoft.com/office/drawing/2018/hyperlinkcolor" val="tx"/>
                    </a:ext>
                  </a:extLst>
                </a:hlinkClick>
              </a:rPr>
              <a:t>https://github.com/scienceguyrob/AI4AstroMasterclass</a:t>
            </a:r>
            <a:endParaRPr sz="2400" dirty="0">
              <a:solidFill>
                <a:srgbClr val="FFE699"/>
              </a:solidFill>
              <a:effectLst>
                <a:outerShdw blurRad="50800" dist="38100" dir="2700000" algn="tl" rotWithShape="0">
                  <a:prstClr val="black">
                    <a:alpha val="40000"/>
                  </a:prstClr>
                </a:outerShdw>
              </a:effectLst>
            </a:endParaRPr>
          </a:p>
        </p:txBody>
      </p:sp>
      <p:sp>
        <p:nvSpPr>
          <p:cNvPr id="406" name="@scienceguyrob"/>
          <p:cNvSpPr txBox="1"/>
          <p:nvPr/>
        </p:nvSpPr>
        <p:spPr>
          <a:xfrm>
            <a:off x="2413423" y="2322830"/>
            <a:ext cx="2564161" cy="46166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Arial"/>
                <a:ea typeface="Arial"/>
                <a:cs typeface="Arial"/>
                <a:sym typeface="Arial"/>
              </a:defRPr>
            </a:lvl1pPr>
          </a:lstStyle>
          <a:p>
            <a:r>
              <a:rPr dirty="0">
                <a:effectLst>
                  <a:outerShdw blurRad="50800" dist="38100" dir="2700000" algn="tl" rotWithShape="0">
                    <a:prstClr val="black">
                      <a:alpha val="40000"/>
                    </a:prstClr>
                  </a:outerShdw>
                </a:effectLst>
              </a:rPr>
              <a:t>@</a:t>
            </a:r>
            <a:r>
              <a:rPr dirty="0" err="1">
                <a:solidFill>
                  <a:srgbClr val="FFE699"/>
                </a:solidFill>
                <a:effectLst>
                  <a:outerShdw blurRad="50800" dist="38100" dir="2700000" algn="tl" rotWithShape="0">
                    <a:prstClr val="black">
                      <a:alpha val="40000"/>
                    </a:prstClr>
                  </a:outerShdw>
                </a:effectLst>
              </a:rPr>
              <a:t>scienceguyrob</a:t>
            </a:r>
            <a:endParaRPr dirty="0">
              <a:solidFill>
                <a:srgbClr val="FFE699"/>
              </a:solidFill>
              <a:effectLst>
                <a:outerShdw blurRad="50800" dist="38100" dir="2700000" algn="tl" rotWithShape="0">
                  <a:prstClr val="black">
                    <a:alpha val="40000"/>
                  </a:prstClr>
                </a:outerShdw>
              </a:effectLst>
            </a:endParaRPr>
          </a:p>
        </p:txBody>
      </p:sp>
      <p:sp>
        <p:nvSpPr>
          <p:cNvPr id="407" name="robert.lyon@manchester.ac.uk"/>
          <p:cNvSpPr txBox="1"/>
          <p:nvPr/>
        </p:nvSpPr>
        <p:spPr>
          <a:xfrm>
            <a:off x="5880522" y="2334166"/>
            <a:ext cx="3364060" cy="461665"/>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Arial"/>
                <a:ea typeface="Arial"/>
                <a:cs typeface="Arial"/>
                <a:sym typeface="Arial"/>
              </a:defRPr>
            </a:lvl1pPr>
          </a:lstStyle>
          <a:p>
            <a:r>
              <a:rPr lang="en-GB" dirty="0" err="1">
                <a:solidFill>
                  <a:srgbClr val="FFE699"/>
                </a:solidFill>
                <a:effectLst>
                  <a:outerShdw blurRad="50800" dist="38100" dir="2700000" algn="tl" rotWithShape="0">
                    <a:prstClr val="black">
                      <a:alpha val="40000"/>
                    </a:prstClr>
                  </a:outerShdw>
                </a:effectLst>
              </a:rPr>
              <a:t>lyonro</a:t>
            </a:r>
            <a:r>
              <a:rPr dirty="0">
                <a:effectLst>
                  <a:outerShdw blurRad="50800" dist="38100" dir="2700000" algn="tl" rotWithShape="0">
                    <a:prstClr val="black">
                      <a:alpha val="40000"/>
                    </a:prstClr>
                  </a:outerShdw>
                </a:effectLst>
              </a:rPr>
              <a:t>@</a:t>
            </a:r>
            <a:r>
              <a:rPr lang="en-GB" dirty="0" err="1">
                <a:solidFill>
                  <a:srgbClr val="FFE699"/>
                </a:solidFill>
                <a:effectLst>
                  <a:outerShdw blurRad="50800" dist="38100" dir="2700000" algn="tl" rotWithShape="0">
                    <a:prstClr val="black">
                      <a:alpha val="40000"/>
                    </a:prstClr>
                  </a:outerShdw>
                </a:effectLst>
              </a:rPr>
              <a:t>edgehill</a:t>
            </a:r>
            <a:r>
              <a:rPr dirty="0">
                <a:effectLst>
                  <a:outerShdw blurRad="50800" dist="38100" dir="2700000" algn="tl" rotWithShape="0">
                    <a:prstClr val="black">
                      <a:alpha val="40000"/>
                    </a:prstClr>
                  </a:outerShdw>
                </a:effectLst>
              </a:rPr>
              <a:t>.</a:t>
            </a:r>
            <a:r>
              <a:rPr dirty="0">
                <a:solidFill>
                  <a:srgbClr val="FFE699"/>
                </a:solidFill>
                <a:effectLst>
                  <a:outerShdw blurRad="50800" dist="38100" dir="2700000" algn="tl" rotWithShape="0">
                    <a:prstClr val="black">
                      <a:alpha val="40000"/>
                    </a:prstClr>
                  </a:outerShdw>
                </a:effectLst>
              </a:rPr>
              <a:t>ac</a:t>
            </a:r>
            <a:r>
              <a:rPr dirty="0">
                <a:effectLst>
                  <a:outerShdw blurRad="50800" dist="38100" dir="2700000" algn="tl" rotWithShape="0">
                    <a:prstClr val="black">
                      <a:alpha val="40000"/>
                    </a:prstClr>
                  </a:outerShdw>
                </a:effectLst>
              </a:rPr>
              <a:t>.</a:t>
            </a:r>
            <a:r>
              <a:rPr dirty="0">
                <a:solidFill>
                  <a:srgbClr val="FFE699"/>
                </a:solidFill>
                <a:effectLst>
                  <a:outerShdw blurRad="50800" dist="38100" dir="2700000" algn="tl" rotWithShape="0">
                    <a:prstClr val="black">
                      <a:alpha val="40000"/>
                    </a:prstClr>
                  </a:outerShdw>
                </a:effectLst>
              </a:rPr>
              <a:t>uk</a:t>
            </a:r>
          </a:p>
        </p:txBody>
      </p:sp>
      <p:pic>
        <p:nvPicPr>
          <p:cNvPr id="409" name="Twitter_Logo_Blue.pdf" descr="Twitter_Logo_Blue.pdf"/>
          <p:cNvPicPr>
            <a:picLocks noChangeAspect="1"/>
          </p:cNvPicPr>
          <p:nvPr/>
        </p:nvPicPr>
        <p:blipFill>
          <a:blip r:embed="rId6"/>
          <a:stretch>
            <a:fillRect/>
          </a:stretch>
        </p:blipFill>
        <p:spPr>
          <a:xfrm>
            <a:off x="1890415" y="2242429"/>
            <a:ext cx="620545" cy="620545"/>
          </a:xfrm>
          <a:prstGeom prst="rect">
            <a:avLst/>
          </a:prstGeom>
          <a:ln w="12700">
            <a:miter lim="400000"/>
          </a:ln>
          <a:effectLst/>
        </p:spPr>
      </p:pic>
      <p:sp>
        <p:nvSpPr>
          <p:cNvPr id="410" name="Letter"/>
          <p:cNvSpPr/>
          <p:nvPr/>
        </p:nvSpPr>
        <p:spPr>
          <a:xfrm>
            <a:off x="5455400" y="2472431"/>
            <a:ext cx="384702" cy="240582"/>
          </a:xfrm>
          <a:custGeom>
            <a:avLst/>
            <a:gdLst/>
            <a:ahLst/>
            <a:cxnLst>
              <a:cxn ang="0">
                <a:pos x="wd2" y="hd2"/>
              </a:cxn>
              <a:cxn ang="5400000">
                <a:pos x="wd2" y="hd2"/>
              </a:cxn>
              <a:cxn ang="10800000">
                <a:pos x="wd2" y="hd2"/>
              </a:cxn>
              <a:cxn ang="16200000">
                <a:pos x="wd2" y="hd2"/>
              </a:cxn>
            </a:cxnLst>
            <a:rect l="0" t="0" r="r" b="b"/>
            <a:pathLst>
              <a:path w="21600" h="21600" extrusionOk="0">
                <a:moveTo>
                  <a:pt x="850" y="0"/>
                </a:moveTo>
                <a:lnTo>
                  <a:pt x="10802" y="12210"/>
                </a:lnTo>
                <a:lnTo>
                  <a:pt x="21028" y="0"/>
                </a:lnTo>
                <a:lnTo>
                  <a:pt x="850" y="0"/>
                </a:lnTo>
                <a:close/>
                <a:moveTo>
                  <a:pt x="2" y="148"/>
                </a:moveTo>
                <a:cubicBezTo>
                  <a:pt x="0" y="159"/>
                  <a:pt x="0" y="171"/>
                  <a:pt x="0" y="182"/>
                </a:cubicBezTo>
                <a:lnTo>
                  <a:pt x="0" y="21418"/>
                </a:lnTo>
                <a:cubicBezTo>
                  <a:pt x="0" y="21518"/>
                  <a:pt x="51" y="21600"/>
                  <a:pt x="114" y="21600"/>
                </a:cubicBezTo>
                <a:lnTo>
                  <a:pt x="21486" y="21600"/>
                </a:lnTo>
                <a:cubicBezTo>
                  <a:pt x="21549" y="21600"/>
                  <a:pt x="21600" y="21518"/>
                  <a:pt x="21600" y="21418"/>
                </a:cubicBezTo>
                <a:lnTo>
                  <a:pt x="21600" y="493"/>
                </a:lnTo>
                <a:lnTo>
                  <a:pt x="10976" y="13179"/>
                </a:lnTo>
                <a:cubicBezTo>
                  <a:pt x="10924" y="13241"/>
                  <a:pt x="10862" y="13273"/>
                  <a:pt x="10800" y="13273"/>
                </a:cubicBezTo>
                <a:cubicBezTo>
                  <a:pt x="10737" y="13273"/>
                  <a:pt x="10673" y="13241"/>
                  <a:pt x="10620" y="13176"/>
                </a:cubicBezTo>
                <a:lnTo>
                  <a:pt x="2" y="148"/>
                </a:lnTo>
                <a:close/>
              </a:path>
            </a:pathLst>
          </a:custGeom>
          <a:solidFill>
            <a:srgbClr val="FFFFFF"/>
          </a:solidFill>
          <a:ln w="25400">
            <a:solidFill>
              <a:schemeClr val="accent1"/>
            </a:solidFill>
          </a:ln>
          <a:effectLst/>
        </p:spPr>
        <p:txBody>
          <a:bodyPr lIns="45719" rIns="45719" anchor="ctr"/>
          <a:lstStyle/>
          <a:p>
            <a:endParaRPr>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69715075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7 -2.59259E-6 L 0.91654 -0.00509 " pathEditMode="fixed" rAng="0" ptsTypes="AA">
                                      <p:cBhvr>
                                        <p:cTn id="6" dur="5000" fill="hold"/>
                                        <p:tgtEl>
                                          <p:spTgt spid="399"/>
                                        </p:tgtEl>
                                        <p:attrNameLst>
                                          <p:attrName>ppt_x</p:attrName>
                                          <p:attrName>ppt_y</p:attrName>
                                        </p:attrNameLst>
                                      </p:cBhvr>
                                      <p:rCtr x="45820"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Title 1">
            <a:extLst>
              <a:ext uri="{FF2B5EF4-FFF2-40B4-BE49-F238E27FC236}">
                <a16:creationId xmlns:a16="http://schemas.microsoft.com/office/drawing/2014/main" id="{C5A06F6E-BA87-F643-A7EB-650D3D426AE1}"/>
              </a:ext>
            </a:extLst>
          </p:cNvPr>
          <p:cNvSpPr>
            <a:spLocks noGrp="1"/>
          </p:cNvSpPr>
          <p:nvPr>
            <p:ph type="title"/>
          </p:nvPr>
        </p:nvSpPr>
        <p:spPr>
          <a:xfrm>
            <a:off x="838200" y="681037"/>
            <a:ext cx="10515600" cy="622469"/>
          </a:xfrm>
        </p:spPr>
        <p:txBody>
          <a:bodyPr>
            <a:normAutofit fontScale="90000"/>
          </a:bodyPr>
          <a:lstStyle/>
          <a:p>
            <a:r>
              <a:rPr lang="en-GB" dirty="0"/>
              <a:t>Stellar life cycle…</a:t>
            </a:r>
          </a:p>
        </p:txBody>
      </p:sp>
      <p:sp>
        <p:nvSpPr>
          <p:cNvPr id="12" name="Content Placeholder 2">
            <a:extLst>
              <a:ext uri="{FF2B5EF4-FFF2-40B4-BE49-F238E27FC236}">
                <a16:creationId xmlns:a16="http://schemas.microsoft.com/office/drawing/2014/main" id="{F30428A5-5DC8-4440-9813-2C8CA97B5FFC}"/>
              </a:ext>
            </a:extLst>
          </p:cNvPr>
          <p:cNvSpPr>
            <a:spLocks noGrp="1"/>
          </p:cNvSpPr>
          <p:nvPr>
            <p:ph idx="1"/>
          </p:nvPr>
        </p:nvSpPr>
        <p:spPr>
          <a:xfrm>
            <a:off x="838200" y="1594339"/>
            <a:ext cx="11039856" cy="1161562"/>
          </a:xfrm>
        </p:spPr>
        <p:txBody>
          <a:bodyPr>
            <a:normAutofit/>
          </a:bodyPr>
          <a:lstStyle/>
          <a:p>
            <a:r>
              <a:rPr lang="en-GB" dirty="0">
                <a:effectLst>
                  <a:outerShdw blurRad="50800" dist="38100" dir="2700000" algn="tl" rotWithShape="0">
                    <a:prstClr val="black">
                      <a:alpha val="40000"/>
                    </a:prstClr>
                  </a:outerShdw>
                </a:effectLst>
              </a:rPr>
              <a:t>Stars have a fixed lifetime determined by how much fuel they contain.</a:t>
            </a:r>
          </a:p>
          <a:p>
            <a:r>
              <a:rPr lang="en-GB" dirty="0">
                <a:effectLst>
                  <a:outerShdw blurRad="50800" dist="38100" dir="2700000" algn="tl" rotWithShape="0">
                    <a:prstClr val="black">
                      <a:alpha val="40000"/>
                    </a:prstClr>
                  </a:outerShdw>
                </a:effectLst>
              </a:rPr>
              <a:t>When then run out of fuel, they expand, then violently contract (boom!).</a:t>
            </a:r>
          </a:p>
          <a:p>
            <a:endParaRPr lang="en-GB" sz="3200" dirty="0">
              <a:effectLst>
                <a:outerShdw blurRad="50800" dist="38100" dir="2700000" algn="tl" rotWithShape="0">
                  <a:prstClr val="black">
                    <a:alpha val="40000"/>
                  </a:prstClr>
                </a:outerShdw>
              </a:effectLst>
            </a:endParaRPr>
          </a:p>
        </p:txBody>
      </p:sp>
      <p:grpSp>
        <p:nvGrpSpPr>
          <p:cNvPr id="23" name="Group 22">
            <a:extLst>
              <a:ext uri="{FF2B5EF4-FFF2-40B4-BE49-F238E27FC236}">
                <a16:creationId xmlns:a16="http://schemas.microsoft.com/office/drawing/2014/main" id="{F9F24EFA-7983-1C42-A1E7-345B71F4BF99}"/>
              </a:ext>
            </a:extLst>
          </p:cNvPr>
          <p:cNvGrpSpPr/>
          <p:nvPr/>
        </p:nvGrpSpPr>
        <p:grpSpPr>
          <a:xfrm>
            <a:off x="564540" y="2779047"/>
            <a:ext cx="3816628" cy="3962680"/>
            <a:chOff x="564540" y="2779047"/>
            <a:chExt cx="3816628" cy="3962680"/>
          </a:xfrm>
        </p:grpSpPr>
        <p:pic>
          <p:nvPicPr>
            <p:cNvPr id="17" name="Picture 16">
              <a:extLst>
                <a:ext uri="{FF2B5EF4-FFF2-40B4-BE49-F238E27FC236}">
                  <a16:creationId xmlns:a16="http://schemas.microsoft.com/office/drawing/2014/main" id="{D9B34B1F-AE32-E14B-BFDB-21312B6B21F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40" y="2779047"/>
              <a:ext cx="3816628" cy="3641697"/>
            </a:xfrm>
            <a:prstGeom prst="rect">
              <a:avLst/>
            </a:prstGeom>
            <a:ln>
              <a:noFill/>
            </a:ln>
            <a:effectLst>
              <a:softEdge rad="112500"/>
            </a:effectLst>
          </p:spPr>
        </p:pic>
        <p:sp>
          <p:nvSpPr>
            <p:cNvPr id="18" name="TextBox 17">
              <a:extLst>
                <a:ext uri="{FF2B5EF4-FFF2-40B4-BE49-F238E27FC236}">
                  <a16:creationId xmlns:a16="http://schemas.microsoft.com/office/drawing/2014/main" id="{43D46EA2-392A-4F4D-B04E-1D51CF800765}"/>
                </a:ext>
              </a:extLst>
            </p:cNvPr>
            <p:cNvSpPr txBox="1"/>
            <p:nvPr/>
          </p:nvSpPr>
          <p:spPr>
            <a:xfrm>
              <a:off x="1926871" y="6341617"/>
              <a:ext cx="1111202" cy="400110"/>
            </a:xfrm>
            <a:prstGeom prst="rect">
              <a:avLst/>
            </a:prstGeom>
            <a:noFill/>
          </p:spPr>
          <p:txBody>
            <a:bodyPr wrap="none" rtlCol="0">
              <a:spAutoFit/>
            </a:bodyPr>
            <a:lstStyle/>
            <a:p>
              <a:r>
                <a:rPr lang="en-GB" sz="2000" b="1" dirty="0">
                  <a:solidFill>
                    <a:schemeClr val="bg1"/>
                  </a:solidFill>
                  <a:effectLst>
                    <a:outerShdw blurRad="50800" dist="38100" dir="2700000" algn="tl" rotWithShape="0">
                      <a:prstClr val="black">
                        <a:alpha val="40000"/>
                      </a:prstClr>
                    </a:outerShdw>
                  </a:effectLst>
                </a:rPr>
                <a:t>Our Sun.</a:t>
              </a:r>
            </a:p>
          </p:txBody>
        </p:sp>
      </p:grpSp>
      <p:grpSp>
        <p:nvGrpSpPr>
          <p:cNvPr id="57" name="Group 56">
            <a:extLst>
              <a:ext uri="{FF2B5EF4-FFF2-40B4-BE49-F238E27FC236}">
                <a16:creationId xmlns:a16="http://schemas.microsoft.com/office/drawing/2014/main" id="{344AEDB6-63BD-8842-9DE5-DD96D0A33EF0}"/>
              </a:ext>
            </a:extLst>
          </p:cNvPr>
          <p:cNvGrpSpPr/>
          <p:nvPr/>
        </p:nvGrpSpPr>
        <p:grpSpPr>
          <a:xfrm>
            <a:off x="4381168" y="2663617"/>
            <a:ext cx="3751075" cy="3757127"/>
            <a:chOff x="4381168" y="2663617"/>
            <a:chExt cx="3751075" cy="3757127"/>
          </a:xfrm>
        </p:grpSpPr>
        <p:pic>
          <p:nvPicPr>
            <p:cNvPr id="15" name="Picture 14" descr="A picture containing chart&#10;&#10;Description automatically generated">
              <a:extLst>
                <a:ext uri="{FF2B5EF4-FFF2-40B4-BE49-F238E27FC236}">
                  <a16:creationId xmlns:a16="http://schemas.microsoft.com/office/drawing/2014/main" id="{00EB67BA-BC4A-6044-9346-6DB7DA347A35}"/>
                </a:ext>
              </a:extLst>
            </p:cNvPr>
            <p:cNvPicPr>
              <a:picLocks noChangeAspect="1"/>
            </p:cNvPicPr>
            <p:nvPr/>
          </p:nvPicPr>
          <p:blipFill rotWithShape="1">
            <a:blip r:embed="rId5">
              <a:extLst>
                <a:ext uri="{28A0092B-C50C-407E-A947-70E740481C1C}">
                  <a14:useLocalDpi xmlns:a14="http://schemas.microsoft.com/office/drawing/2010/main" val="0"/>
                </a:ext>
              </a:extLst>
            </a:blip>
            <a:srcRect r="42509"/>
            <a:stretch/>
          </p:blipFill>
          <p:spPr>
            <a:xfrm>
              <a:off x="4532242" y="2663617"/>
              <a:ext cx="3600001" cy="3757127"/>
            </a:xfrm>
            <a:prstGeom prst="rect">
              <a:avLst/>
            </a:prstGeom>
          </p:spPr>
        </p:pic>
        <p:cxnSp>
          <p:nvCxnSpPr>
            <p:cNvPr id="20" name="Curved Connector 19">
              <a:extLst>
                <a:ext uri="{FF2B5EF4-FFF2-40B4-BE49-F238E27FC236}">
                  <a16:creationId xmlns:a16="http://schemas.microsoft.com/office/drawing/2014/main" id="{15BCBE41-BE05-D442-B10B-394F1CA8D9C6}"/>
                </a:ext>
              </a:extLst>
            </p:cNvPr>
            <p:cNvCxnSpPr>
              <a:cxnSpLocks/>
              <a:stCxn id="17" idx="3"/>
            </p:cNvCxnSpPr>
            <p:nvPr/>
          </p:nvCxnSpPr>
          <p:spPr>
            <a:xfrm flipV="1">
              <a:off x="4381168" y="4309607"/>
              <a:ext cx="421420" cy="290289"/>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18A1D94-EE6A-0749-A2E8-9E4831254B60}"/>
              </a:ext>
            </a:extLst>
          </p:cNvPr>
          <p:cNvGrpSpPr/>
          <p:nvPr/>
        </p:nvGrpSpPr>
        <p:grpSpPr>
          <a:xfrm>
            <a:off x="8007615" y="2763447"/>
            <a:ext cx="4035674" cy="3701243"/>
            <a:chOff x="8007615" y="2763447"/>
            <a:chExt cx="4035674" cy="3701243"/>
          </a:xfrm>
        </p:grpSpPr>
        <p:sp>
          <p:nvSpPr>
            <p:cNvPr id="25" name="TextBox 24">
              <a:extLst>
                <a:ext uri="{FF2B5EF4-FFF2-40B4-BE49-F238E27FC236}">
                  <a16:creationId xmlns:a16="http://schemas.microsoft.com/office/drawing/2014/main" id="{029A525F-CCBC-E146-8036-EE65B5EB041C}"/>
                </a:ext>
              </a:extLst>
            </p:cNvPr>
            <p:cNvSpPr txBox="1"/>
            <p:nvPr/>
          </p:nvSpPr>
          <p:spPr>
            <a:xfrm>
              <a:off x="8456537" y="6064580"/>
              <a:ext cx="2622064" cy="400110"/>
            </a:xfrm>
            <a:prstGeom prst="rect">
              <a:avLst/>
            </a:prstGeom>
            <a:noFill/>
          </p:spPr>
          <p:txBody>
            <a:bodyPr wrap="none" rtlCol="0">
              <a:spAutoFit/>
            </a:bodyPr>
            <a:lstStyle/>
            <a:p>
              <a:r>
                <a:rPr lang="en-GB" sz="2000" b="1" dirty="0">
                  <a:solidFill>
                    <a:schemeClr val="bg1"/>
                  </a:solidFill>
                  <a:effectLst>
                    <a:outerShdw blurRad="50800" dist="38100" dir="2700000" algn="tl" rotWithShape="0">
                      <a:prstClr val="black">
                        <a:alpha val="40000"/>
                      </a:prstClr>
                    </a:outerShdw>
                  </a:effectLst>
                </a:rPr>
                <a:t>Elements with the Sun.</a:t>
              </a:r>
            </a:p>
          </p:txBody>
        </p:sp>
        <p:grpSp>
          <p:nvGrpSpPr>
            <p:cNvPr id="3" name="Group 2">
              <a:extLst>
                <a:ext uri="{FF2B5EF4-FFF2-40B4-BE49-F238E27FC236}">
                  <a16:creationId xmlns:a16="http://schemas.microsoft.com/office/drawing/2014/main" id="{3C13A685-79CA-604A-85A6-27AE0F4730E8}"/>
                </a:ext>
              </a:extLst>
            </p:cNvPr>
            <p:cNvGrpSpPr>
              <a:grpSpLocks noChangeAspect="1"/>
            </p:cNvGrpSpPr>
            <p:nvPr/>
          </p:nvGrpSpPr>
          <p:grpSpPr>
            <a:xfrm>
              <a:off x="8426787" y="3319369"/>
              <a:ext cx="2630451" cy="2630451"/>
              <a:chOff x="8173999" y="2788322"/>
              <a:chExt cx="3600000" cy="3600000"/>
            </a:xfrm>
          </p:grpSpPr>
          <p:sp>
            <p:nvSpPr>
              <p:cNvPr id="21" name="Oval 20">
                <a:extLst>
                  <a:ext uri="{FF2B5EF4-FFF2-40B4-BE49-F238E27FC236}">
                    <a16:creationId xmlns:a16="http://schemas.microsoft.com/office/drawing/2014/main" id="{12EFDC2F-F794-F04E-BE75-F3A4B679E572}"/>
                  </a:ext>
                </a:extLst>
              </p:cNvPr>
              <p:cNvSpPr>
                <a:spLocks noChangeAspect="1"/>
              </p:cNvSpPr>
              <p:nvPr/>
            </p:nvSpPr>
            <p:spPr>
              <a:xfrm>
                <a:off x="8173999" y="2788322"/>
                <a:ext cx="3600000" cy="360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27952C2-CAC3-7042-913C-3322B726576E}"/>
                  </a:ext>
                </a:extLst>
              </p:cNvPr>
              <p:cNvSpPr>
                <a:spLocks noChangeAspect="1"/>
              </p:cNvSpPr>
              <p:nvPr/>
            </p:nvSpPr>
            <p:spPr>
              <a:xfrm>
                <a:off x="8564249" y="3148322"/>
                <a:ext cx="2880000" cy="2880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EA404CCB-70BC-F246-87CE-42316C468014}"/>
                  </a:ext>
                </a:extLst>
              </p:cNvPr>
              <p:cNvSpPr>
                <a:spLocks noChangeAspect="1"/>
              </p:cNvSpPr>
              <p:nvPr/>
            </p:nvSpPr>
            <p:spPr>
              <a:xfrm>
                <a:off x="8870249" y="3454322"/>
                <a:ext cx="2268000" cy="22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CDD8C79F-C535-284C-90E5-154C6DE33979}"/>
                  </a:ext>
                </a:extLst>
              </p:cNvPr>
              <p:cNvSpPr>
                <a:spLocks noChangeAspect="1"/>
              </p:cNvSpPr>
              <p:nvPr/>
            </p:nvSpPr>
            <p:spPr>
              <a:xfrm>
                <a:off x="9104249" y="3688322"/>
                <a:ext cx="1800000" cy="1800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735444B-FBB2-A04F-BD89-5CC31E0C55D9}"/>
                  </a:ext>
                </a:extLst>
              </p:cNvPr>
              <p:cNvSpPr>
                <a:spLocks noChangeAspect="1"/>
              </p:cNvSpPr>
              <p:nvPr/>
            </p:nvSpPr>
            <p:spPr>
              <a:xfrm>
                <a:off x="9410249" y="3994322"/>
                <a:ext cx="1188000" cy="1188000"/>
              </a:xfrm>
              <a:prstGeom prst="ellipse">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6989F428-B43E-C649-AC12-5A501D06A6E1}"/>
                  </a:ext>
                </a:extLst>
              </p:cNvPr>
              <p:cNvSpPr>
                <a:spLocks noChangeAspect="1"/>
              </p:cNvSpPr>
              <p:nvPr/>
            </p:nvSpPr>
            <p:spPr>
              <a:xfrm>
                <a:off x="9770249" y="4354322"/>
                <a:ext cx="468000" cy="468000"/>
              </a:xfrm>
              <a:prstGeom prst="ellipse">
                <a:avLst/>
              </a:prstGeom>
              <a:solidFill>
                <a:srgbClr val="FFA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extBox 3">
              <a:extLst>
                <a:ext uri="{FF2B5EF4-FFF2-40B4-BE49-F238E27FC236}">
                  <a16:creationId xmlns:a16="http://schemas.microsoft.com/office/drawing/2014/main" id="{8BF71084-651B-894F-99CC-ABCCA5822C89}"/>
                </a:ext>
              </a:extLst>
            </p:cNvPr>
            <p:cNvSpPr txBox="1"/>
            <p:nvPr/>
          </p:nvSpPr>
          <p:spPr>
            <a:xfrm>
              <a:off x="8007615" y="3148457"/>
              <a:ext cx="955711" cy="400110"/>
            </a:xfrm>
            <a:prstGeom prst="rect">
              <a:avLst/>
            </a:prstGeom>
            <a:noFill/>
          </p:spPr>
          <p:txBody>
            <a:bodyPr wrap="none" rtlCol="0">
              <a:spAutoFit/>
            </a:bodyPr>
            <a:lstStyle/>
            <a:p>
              <a:r>
                <a:rPr lang="en-GB" sz="2000" dirty="0">
                  <a:solidFill>
                    <a:schemeClr val="bg1"/>
                  </a:solidFill>
                  <a:effectLst>
                    <a:outerShdw blurRad="50800" dist="38100" dir="2700000" algn="tl" rotWithShape="0">
                      <a:prstClr val="black">
                        <a:alpha val="40000"/>
                      </a:prstClr>
                    </a:outerShdw>
                  </a:effectLst>
                </a:rPr>
                <a:t>H </a:t>
              </a:r>
              <a:r>
                <a:rPr lang="en-GB" sz="2000" dirty="0">
                  <a:solidFill>
                    <a:srgbClr val="FFC000"/>
                  </a:solidFill>
                  <a:effectLst>
                    <a:outerShdw blurRad="50800" dist="38100" dir="2700000" algn="tl" rotWithShape="0">
                      <a:prstClr val="black">
                        <a:alpha val="40000"/>
                      </a:prstClr>
                    </a:outerShdw>
                  </a:effectLst>
                </a:rPr>
                <a:t>-&gt;</a:t>
              </a:r>
              <a:r>
                <a:rPr lang="en-GB" sz="2000" dirty="0">
                  <a:solidFill>
                    <a:schemeClr val="bg1"/>
                  </a:solidFill>
                  <a:effectLst>
                    <a:outerShdw blurRad="50800" dist="38100" dir="2700000" algn="tl" rotWithShape="0">
                      <a:prstClr val="black">
                        <a:alpha val="40000"/>
                      </a:prstClr>
                    </a:outerShdw>
                  </a:effectLst>
                </a:rPr>
                <a:t> He</a:t>
              </a:r>
            </a:p>
          </p:txBody>
        </p:sp>
        <p:sp>
          <p:nvSpPr>
            <p:cNvPr id="29" name="TextBox 28">
              <a:extLst>
                <a:ext uri="{FF2B5EF4-FFF2-40B4-BE49-F238E27FC236}">
                  <a16:creationId xmlns:a16="http://schemas.microsoft.com/office/drawing/2014/main" id="{912AB96E-B4DF-A445-9B48-570E287EF49E}"/>
                </a:ext>
              </a:extLst>
            </p:cNvPr>
            <p:cNvSpPr txBox="1"/>
            <p:nvPr/>
          </p:nvSpPr>
          <p:spPr>
            <a:xfrm>
              <a:off x="8923184" y="2763447"/>
              <a:ext cx="904415" cy="400110"/>
            </a:xfrm>
            <a:prstGeom prst="rect">
              <a:avLst/>
            </a:prstGeom>
            <a:noFill/>
          </p:spPr>
          <p:txBody>
            <a:bodyPr wrap="none" rtlCol="0">
              <a:spAutoFit/>
            </a:bodyPr>
            <a:lstStyle/>
            <a:p>
              <a:r>
                <a:rPr lang="en-GB" sz="2000" dirty="0">
                  <a:solidFill>
                    <a:schemeClr val="bg1"/>
                  </a:solidFill>
                  <a:effectLst>
                    <a:outerShdw blurRad="50800" dist="38100" dir="2700000" algn="tl" rotWithShape="0">
                      <a:prstClr val="black">
                        <a:alpha val="40000"/>
                      </a:prstClr>
                    </a:outerShdw>
                  </a:effectLst>
                </a:rPr>
                <a:t>He </a:t>
              </a:r>
              <a:r>
                <a:rPr lang="en-GB" sz="2000" dirty="0">
                  <a:solidFill>
                    <a:srgbClr val="FFC000"/>
                  </a:solidFill>
                  <a:effectLst>
                    <a:outerShdw blurRad="50800" dist="38100" dir="2700000" algn="tl" rotWithShape="0">
                      <a:prstClr val="black">
                        <a:alpha val="40000"/>
                      </a:prstClr>
                    </a:outerShdw>
                  </a:effectLst>
                </a:rPr>
                <a:t>-&gt;</a:t>
              </a:r>
              <a:r>
                <a:rPr lang="en-GB" sz="2000" dirty="0">
                  <a:solidFill>
                    <a:schemeClr val="bg1"/>
                  </a:solidFill>
                  <a:effectLst>
                    <a:outerShdw blurRad="50800" dist="38100" dir="2700000" algn="tl" rotWithShape="0">
                      <a:prstClr val="black">
                        <a:alpha val="40000"/>
                      </a:prstClr>
                    </a:outerShdw>
                  </a:effectLst>
                </a:rPr>
                <a:t> c</a:t>
              </a:r>
            </a:p>
          </p:txBody>
        </p:sp>
        <p:sp>
          <p:nvSpPr>
            <p:cNvPr id="30" name="TextBox 29">
              <a:extLst>
                <a:ext uri="{FF2B5EF4-FFF2-40B4-BE49-F238E27FC236}">
                  <a16:creationId xmlns:a16="http://schemas.microsoft.com/office/drawing/2014/main" id="{6C56C789-064F-0D48-9692-44023C10AE81}"/>
                </a:ext>
              </a:extLst>
            </p:cNvPr>
            <p:cNvSpPr txBox="1"/>
            <p:nvPr/>
          </p:nvSpPr>
          <p:spPr>
            <a:xfrm>
              <a:off x="10565512" y="3121487"/>
              <a:ext cx="813043" cy="400110"/>
            </a:xfrm>
            <a:prstGeom prst="rect">
              <a:avLst/>
            </a:prstGeom>
            <a:noFill/>
          </p:spPr>
          <p:txBody>
            <a:bodyPr wrap="none" rtlCol="0">
              <a:spAutoFit/>
            </a:bodyPr>
            <a:lstStyle/>
            <a:p>
              <a:r>
                <a:rPr lang="en-GB" sz="2000" dirty="0">
                  <a:solidFill>
                    <a:schemeClr val="bg1"/>
                  </a:solidFill>
                  <a:effectLst>
                    <a:outerShdw blurRad="50800" dist="38100" dir="2700000" algn="tl" rotWithShape="0">
                      <a:prstClr val="black">
                        <a:alpha val="40000"/>
                      </a:prstClr>
                    </a:outerShdw>
                  </a:effectLst>
                </a:rPr>
                <a:t>C </a:t>
              </a:r>
              <a:r>
                <a:rPr lang="en-GB" sz="2000" dirty="0">
                  <a:solidFill>
                    <a:srgbClr val="FFC000"/>
                  </a:solidFill>
                  <a:effectLst>
                    <a:outerShdw blurRad="50800" dist="38100" dir="2700000" algn="tl" rotWithShape="0">
                      <a:prstClr val="black">
                        <a:alpha val="40000"/>
                      </a:prstClr>
                    </a:outerShdw>
                  </a:effectLst>
                </a:rPr>
                <a:t>-&gt;</a:t>
              </a:r>
              <a:r>
                <a:rPr lang="en-GB" sz="2000" dirty="0">
                  <a:solidFill>
                    <a:schemeClr val="bg1"/>
                  </a:solidFill>
                  <a:effectLst>
                    <a:outerShdw blurRad="50800" dist="38100" dir="2700000" algn="tl" rotWithShape="0">
                      <a:prstClr val="black">
                        <a:alpha val="40000"/>
                      </a:prstClr>
                    </a:outerShdw>
                  </a:effectLst>
                </a:rPr>
                <a:t> O</a:t>
              </a:r>
            </a:p>
          </p:txBody>
        </p:sp>
        <p:sp>
          <p:nvSpPr>
            <p:cNvPr id="31" name="TextBox 30">
              <a:extLst>
                <a:ext uri="{FF2B5EF4-FFF2-40B4-BE49-F238E27FC236}">
                  <a16:creationId xmlns:a16="http://schemas.microsoft.com/office/drawing/2014/main" id="{2D7F566D-A54A-C848-A804-751AF14138AD}"/>
                </a:ext>
              </a:extLst>
            </p:cNvPr>
            <p:cNvSpPr txBox="1"/>
            <p:nvPr/>
          </p:nvSpPr>
          <p:spPr>
            <a:xfrm>
              <a:off x="11099720" y="3672936"/>
              <a:ext cx="854721" cy="400110"/>
            </a:xfrm>
            <a:prstGeom prst="rect">
              <a:avLst/>
            </a:prstGeom>
            <a:noFill/>
          </p:spPr>
          <p:txBody>
            <a:bodyPr wrap="none" rtlCol="0">
              <a:spAutoFit/>
            </a:bodyPr>
            <a:lstStyle/>
            <a:p>
              <a:r>
                <a:rPr lang="en-GB" sz="2000" dirty="0">
                  <a:solidFill>
                    <a:schemeClr val="bg1"/>
                  </a:solidFill>
                  <a:effectLst>
                    <a:outerShdw blurRad="50800" dist="38100" dir="2700000" algn="tl" rotWithShape="0">
                      <a:prstClr val="black">
                        <a:alpha val="40000"/>
                      </a:prstClr>
                    </a:outerShdw>
                  </a:effectLst>
                </a:rPr>
                <a:t>O </a:t>
              </a:r>
              <a:r>
                <a:rPr lang="en-GB" sz="2000" dirty="0">
                  <a:solidFill>
                    <a:srgbClr val="FFC000"/>
                  </a:solidFill>
                  <a:effectLst>
                    <a:outerShdw blurRad="50800" dist="38100" dir="2700000" algn="tl" rotWithShape="0">
                      <a:prstClr val="black">
                        <a:alpha val="40000"/>
                      </a:prstClr>
                    </a:outerShdw>
                  </a:effectLst>
                </a:rPr>
                <a:t>-&gt;</a:t>
              </a:r>
              <a:r>
                <a:rPr lang="en-GB" sz="2000" dirty="0">
                  <a:solidFill>
                    <a:schemeClr val="bg1"/>
                  </a:solidFill>
                  <a:effectLst>
                    <a:outerShdw blurRad="50800" dist="38100" dir="2700000" algn="tl" rotWithShape="0">
                      <a:prstClr val="black">
                        <a:alpha val="40000"/>
                      </a:prstClr>
                    </a:outerShdw>
                  </a:effectLst>
                </a:rPr>
                <a:t> Si</a:t>
              </a:r>
            </a:p>
          </p:txBody>
        </p:sp>
        <p:sp>
          <p:nvSpPr>
            <p:cNvPr id="32" name="TextBox 31">
              <a:extLst>
                <a:ext uri="{FF2B5EF4-FFF2-40B4-BE49-F238E27FC236}">
                  <a16:creationId xmlns:a16="http://schemas.microsoft.com/office/drawing/2014/main" id="{15FA7275-74EB-3B44-A60F-9DB2B33DCE3A}"/>
                </a:ext>
              </a:extLst>
            </p:cNvPr>
            <p:cNvSpPr txBox="1"/>
            <p:nvPr/>
          </p:nvSpPr>
          <p:spPr>
            <a:xfrm>
              <a:off x="11115406" y="4322156"/>
              <a:ext cx="927883" cy="400110"/>
            </a:xfrm>
            <a:prstGeom prst="rect">
              <a:avLst/>
            </a:prstGeom>
            <a:noFill/>
          </p:spPr>
          <p:txBody>
            <a:bodyPr wrap="none" rtlCol="0">
              <a:spAutoFit/>
            </a:bodyPr>
            <a:lstStyle/>
            <a:p>
              <a:r>
                <a:rPr lang="en-GB" sz="2000" dirty="0">
                  <a:solidFill>
                    <a:schemeClr val="bg1"/>
                  </a:solidFill>
                  <a:effectLst>
                    <a:outerShdw blurRad="50800" dist="38100" dir="2700000" algn="tl" rotWithShape="0">
                      <a:prstClr val="black">
                        <a:alpha val="40000"/>
                      </a:prstClr>
                    </a:outerShdw>
                  </a:effectLst>
                </a:rPr>
                <a:t>Si </a:t>
              </a:r>
              <a:r>
                <a:rPr lang="en-GB" sz="2000" dirty="0">
                  <a:solidFill>
                    <a:srgbClr val="FFC000"/>
                  </a:solidFill>
                  <a:effectLst>
                    <a:outerShdw blurRad="50800" dist="38100" dir="2700000" algn="tl" rotWithShape="0">
                      <a:prstClr val="black">
                        <a:alpha val="40000"/>
                      </a:prstClr>
                    </a:outerShdw>
                  </a:effectLst>
                </a:rPr>
                <a:t>-&gt;</a:t>
              </a:r>
              <a:r>
                <a:rPr lang="en-GB" sz="2000" dirty="0">
                  <a:solidFill>
                    <a:schemeClr val="bg1"/>
                  </a:solidFill>
                  <a:effectLst>
                    <a:outerShdw blurRad="50800" dist="38100" dir="2700000" algn="tl" rotWithShape="0">
                      <a:prstClr val="black">
                        <a:alpha val="40000"/>
                      </a:prstClr>
                    </a:outerShdw>
                  </a:effectLst>
                </a:rPr>
                <a:t> Fe</a:t>
              </a:r>
            </a:p>
          </p:txBody>
        </p:sp>
        <p:cxnSp>
          <p:nvCxnSpPr>
            <p:cNvPr id="6" name="Curved Connector 5">
              <a:extLst>
                <a:ext uri="{FF2B5EF4-FFF2-40B4-BE49-F238E27FC236}">
                  <a16:creationId xmlns:a16="http://schemas.microsoft.com/office/drawing/2014/main" id="{0D78870D-0A8D-B340-A41D-83CDF7BF228F}"/>
                </a:ext>
              </a:extLst>
            </p:cNvPr>
            <p:cNvCxnSpPr>
              <a:cxnSpLocks/>
            </p:cNvCxnSpPr>
            <p:nvPr/>
          </p:nvCxnSpPr>
          <p:spPr>
            <a:xfrm rot="16200000" flipH="1">
              <a:off x="8328347" y="3676408"/>
              <a:ext cx="514629" cy="306893"/>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AC5189C5-8E17-3B4A-8B99-6C5C00C6A28E}"/>
                </a:ext>
              </a:extLst>
            </p:cNvPr>
            <p:cNvCxnSpPr>
              <a:cxnSpLocks/>
            </p:cNvCxnSpPr>
            <p:nvPr/>
          </p:nvCxnSpPr>
          <p:spPr>
            <a:xfrm rot="16200000" flipH="1">
              <a:off x="9200302" y="3371207"/>
              <a:ext cx="555104" cy="184676"/>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22F137A-D21D-A543-8CDA-EB20C34C526F}"/>
                </a:ext>
              </a:extLst>
            </p:cNvPr>
            <p:cNvCxnSpPr>
              <a:cxnSpLocks/>
              <a:stCxn id="30" idx="1"/>
            </p:cNvCxnSpPr>
            <p:nvPr/>
          </p:nvCxnSpPr>
          <p:spPr>
            <a:xfrm rot="10800000" flipV="1">
              <a:off x="10086860" y="3321542"/>
              <a:ext cx="478652" cy="664914"/>
            </a:xfrm>
            <a:prstGeom prst="curvedConnector2">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7D8CF3BC-4700-BF4A-9DF1-56469EB2E52B}"/>
                </a:ext>
              </a:extLst>
            </p:cNvPr>
            <p:cNvCxnSpPr>
              <a:cxnSpLocks/>
            </p:cNvCxnSpPr>
            <p:nvPr/>
          </p:nvCxnSpPr>
          <p:spPr>
            <a:xfrm rot="10800000" flipV="1">
              <a:off x="10130835" y="3869385"/>
              <a:ext cx="930795" cy="399326"/>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FE299A84-6118-094C-B087-9EB356A507F5}"/>
                </a:ext>
              </a:extLst>
            </p:cNvPr>
            <p:cNvCxnSpPr>
              <a:cxnSpLocks/>
              <a:stCxn id="32" idx="1"/>
            </p:cNvCxnSpPr>
            <p:nvPr/>
          </p:nvCxnSpPr>
          <p:spPr>
            <a:xfrm rot="10800000" flipV="1">
              <a:off x="9993264" y="4522211"/>
              <a:ext cx="1122142" cy="72566"/>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313E59C-B068-644C-9294-DFF4E0B9164E}"/>
                </a:ext>
              </a:extLst>
            </p:cNvPr>
            <p:cNvSpPr txBox="1"/>
            <p:nvPr/>
          </p:nvSpPr>
          <p:spPr>
            <a:xfrm>
              <a:off x="11078711" y="5634166"/>
              <a:ext cx="427746" cy="400110"/>
            </a:xfrm>
            <a:prstGeom prst="rect">
              <a:avLst/>
            </a:prstGeom>
            <a:noFill/>
          </p:spPr>
          <p:txBody>
            <a:bodyPr wrap="none" rtlCol="0">
              <a:spAutoFit/>
            </a:bodyPr>
            <a:lstStyle/>
            <a:p>
              <a:r>
                <a:rPr lang="en-GB" sz="2000" dirty="0">
                  <a:solidFill>
                    <a:schemeClr val="bg1"/>
                  </a:solidFill>
                  <a:effectLst>
                    <a:outerShdw blurRad="50800" dist="38100" dir="2700000" algn="tl" rotWithShape="0">
                      <a:prstClr val="black">
                        <a:alpha val="40000"/>
                      </a:prstClr>
                    </a:outerShdw>
                  </a:effectLst>
                </a:rPr>
                <a:t>Fe</a:t>
              </a:r>
            </a:p>
          </p:txBody>
        </p:sp>
        <p:cxnSp>
          <p:nvCxnSpPr>
            <p:cNvPr id="51" name="Curved Connector 50">
              <a:extLst>
                <a:ext uri="{FF2B5EF4-FFF2-40B4-BE49-F238E27FC236}">
                  <a16:creationId xmlns:a16="http://schemas.microsoft.com/office/drawing/2014/main" id="{AC54AC83-2216-DD45-87AB-AFF5948C6C43}"/>
                </a:ext>
              </a:extLst>
            </p:cNvPr>
            <p:cNvCxnSpPr>
              <a:cxnSpLocks/>
            </p:cNvCxnSpPr>
            <p:nvPr/>
          </p:nvCxnSpPr>
          <p:spPr>
            <a:xfrm rot="10800000">
              <a:off x="9862026" y="4769316"/>
              <a:ext cx="1197408" cy="1041657"/>
            </a:xfrm>
            <a:prstGeom prst="curvedConnector3">
              <a:avLst/>
            </a:prstGeom>
            <a:ln w="50800">
              <a:solidFill>
                <a:srgbClr val="FFA43D"/>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735601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Title 1">
            <a:extLst>
              <a:ext uri="{FF2B5EF4-FFF2-40B4-BE49-F238E27FC236}">
                <a16:creationId xmlns:a16="http://schemas.microsoft.com/office/drawing/2014/main" id="{C5A06F6E-BA87-F643-A7EB-650D3D426AE1}"/>
              </a:ext>
            </a:extLst>
          </p:cNvPr>
          <p:cNvSpPr>
            <a:spLocks noGrp="1"/>
          </p:cNvSpPr>
          <p:nvPr>
            <p:ph type="title"/>
          </p:nvPr>
        </p:nvSpPr>
        <p:spPr>
          <a:xfrm>
            <a:off x="838200" y="681037"/>
            <a:ext cx="10515600" cy="622469"/>
          </a:xfrm>
        </p:spPr>
        <p:txBody>
          <a:bodyPr>
            <a:normAutofit fontScale="90000"/>
          </a:bodyPr>
          <a:lstStyle/>
          <a:p>
            <a:r>
              <a:rPr lang="en-GB" dirty="0"/>
              <a:t>What happens next?</a:t>
            </a:r>
          </a:p>
        </p:txBody>
      </p:sp>
      <p:sp>
        <p:nvSpPr>
          <p:cNvPr id="12" name="Content Placeholder 2">
            <a:extLst>
              <a:ext uri="{FF2B5EF4-FFF2-40B4-BE49-F238E27FC236}">
                <a16:creationId xmlns:a16="http://schemas.microsoft.com/office/drawing/2014/main" id="{F30428A5-5DC8-4440-9813-2C8CA97B5FFC}"/>
              </a:ext>
            </a:extLst>
          </p:cNvPr>
          <p:cNvSpPr>
            <a:spLocks noGrp="1"/>
          </p:cNvSpPr>
          <p:nvPr>
            <p:ph idx="1"/>
          </p:nvPr>
        </p:nvSpPr>
        <p:spPr>
          <a:xfrm>
            <a:off x="518984" y="1594338"/>
            <a:ext cx="3772930" cy="5096617"/>
          </a:xfrm>
        </p:spPr>
        <p:txBody>
          <a:bodyPr>
            <a:normAutofit fontScale="85000" lnSpcReduction="20000"/>
          </a:bodyPr>
          <a:lstStyle/>
          <a:p>
            <a:r>
              <a:rPr lang="en-GB" dirty="0">
                <a:effectLst>
                  <a:outerShdw blurRad="50800" dist="38100" dir="2700000" algn="tl" rotWithShape="0">
                    <a:prstClr val="black">
                      <a:alpha val="40000"/>
                    </a:prstClr>
                  </a:outerShdw>
                </a:effectLst>
              </a:rPr>
              <a:t>When a star goes supernova, a few things can happen:</a:t>
            </a:r>
            <a:endParaRPr lang="en-GB" sz="2800" dirty="0">
              <a:effectLst>
                <a:outerShdw blurRad="50800" dist="38100" dir="2700000" algn="tl" rotWithShape="0">
                  <a:prstClr val="black">
                    <a:alpha val="40000"/>
                  </a:prstClr>
                </a:outerShdw>
              </a:effectLst>
            </a:endParaRPr>
          </a:p>
          <a:p>
            <a:pPr lvl="1"/>
            <a:r>
              <a:rPr lang="en-GB" sz="2800" dirty="0">
                <a:effectLst>
                  <a:outerShdw blurRad="50800" dist="38100" dir="2700000" algn="tl" rotWithShape="0">
                    <a:prstClr val="black">
                      <a:alpha val="40000"/>
                    </a:prstClr>
                  </a:outerShdw>
                </a:effectLst>
              </a:rPr>
              <a:t>It may form a </a:t>
            </a:r>
            <a:r>
              <a:rPr lang="en-GB" sz="2800" dirty="0">
                <a:solidFill>
                  <a:srgbClr val="FFC000"/>
                </a:solidFill>
                <a:effectLst>
                  <a:outerShdw blurRad="50800" dist="38100" dir="2700000" algn="tl" rotWithShape="0">
                    <a:prstClr val="black">
                      <a:alpha val="40000"/>
                    </a:prstClr>
                  </a:outerShdw>
                </a:effectLst>
              </a:rPr>
              <a:t>White Dwarf star</a:t>
            </a:r>
            <a:r>
              <a:rPr lang="en-GB" sz="2800" dirty="0">
                <a:effectLst>
                  <a:outerShdw blurRad="50800" dist="38100" dir="2700000" algn="tl" rotWithShape="0">
                    <a:prstClr val="black">
                      <a:alpha val="40000"/>
                    </a:prstClr>
                  </a:outerShdw>
                </a:effectLst>
              </a:rPr>
              <a:t>.</a:t>
            </a:r>
          </a:p>
          <a:p>
            <a:pPr lvl="1"/>
            <a:r>
              <a:rPr lang="en-GB" sz="2800" dirty="0">
                <a:effectLst>
                  <a:outerShdw blurRad="50800" dist="38100" dir="2700000" algn="tl" rotWithShape="0">
                    <a:prstClr val="black">
                      <a:alpha val="40000"/>
                    </a:prstClr>
                  </a:outerShdw>
                </a:effectLst>
              </a:rPr>
              <a:t>It may form a </a:t>
            </a:r>
            <a:r>
              <a:rPr lang="en-GB" sz="2800" dirty="0">
                <a:solidFill>
                  <a:srgbClr val="FFC000"/>
                </a:solidFill>
                <a:effectLst>
                  <a:outerShdw blurRad="50800" dist="38100" dir="2700000" algn="tl" rotWithShape="0">
                    <a:prstClr val="black">
                      <a:alpha val="40000"/>
                    </a:prstClr>
                  </a:outerShdw>
                </a:effectLst>
              </a:rPr>
              <a:t>Neutron star</a:t>
            </a:r>
            <a:r>
              <a:rPr lang="en-GB" sz="2800" dirty="0">
                <a:effectLst>
                  <a:outerShdw blurRad="50800" dist="38100" dir="2700000" algn="tl" rotWithShape="0">
                    <a:prstClr val="black">
                      <a:alpha val="40000"/>
                    </a:prstClr>
                  </a:outerShdw>
                </a:effectLst>
              </a:rPr>
              <a:t>.</a:t>
            </a:r>
          </a:p>
          <a:p>
            <a:pPr lvl="1"/>
            <a:r>
              <a:rPr lang="en-GB" sz="2800" dirty="0">
                <a:effectLst>
                  <a:outerShdw blurRad="50800" dist="38100" dir="2700000" algn="tl" rotWithShape="0">
                    <a:prstClr val="black">
                      <a:alpha val="40000"/>
                    </a:prstClr>
                  </a:outerShdw>
                </a:effectLst>
              </a:rPr>
              <a:t>It may form a </a:t>
            </a:r>
            <a:r>
              <a:rPr lang="en-GB" sz="2800" dirty="0">
                <a:solidFill>
                  <a:srgbClr val="FFC000"/>
                </a:solidFill>
                <a:effectLst>
                  <a:outerShdw blurRad="50800" dist="38100" dir="2700000" algn="tl" rotWithShape="0">
                    <a:prstClr val="black">
                      <a:alpha val="40000"/>
                    </a:prstClr>
                  </a:outerShdw>
                </a:effectLst>
              </a:rPr>
              <a:t>Black Hole</a:t>
            </a:r>
            <a:r>
              <a:rPr lang="en-GB" sz="2800" dirty="0">
                <a:effectLst>
                  <a:outerShdw blurRad="50800" dist="38100" dir="2700000" algn="tl" rotWithShape="0">
                    <a:prstClr val="black">
                      <a:alpha val="40000"/>
                    </a:prstClr>
                  </a:outerShdw>
                </a:effectLst>
              </a:rPr>
              <a:t>.</a:t>
            </a:r>
          </a:p>
          <a:p>
            <a:r>
              <a:rPr lang="en-GB" sz="3200" dirty="0">
                <a:effectLst>
                  <a:outerShdw blurRad="50800" dist="38100" dir="2700000" algn="tl" rotWithShape="0">
                    <a:prstClr val="black">
                      <a:alpha val="40000"/>
                    </a:prstClr>
                  </a:outerShdw>
                </a:effectLst>
              </a:rPr>
              <a:t>It all depends on the </a:t>
            </a:r>
            <a:r>
              <a:rPr lang="en-GB" sz="3200" dirty="0">
                <a:solidFill>
                  <a:srgbClr val="FFA43D"/>
                </a:solidFill>
                <a:effectLst>
                  <a:outerShdw blurRad="50800" dist="38100" dir="2700000" algn="tl" rotWithShape="0">
                    <a:prstClr val="black">
                      <a:alpha val="40000"/>
                    </a:prstClr>
                  </a:outerShdw>
                </a:effectLst>
              </a:rPr>
              <a:t>Star’s mass</a:t>
            </a:r>
            <a:r>
              <a:rPr lang="en-GB" sz="3200" dirty="0">
                <a:effectLst>
                  <a:outerShdw blurRad="50800" dist="38100" dir="2700000" algn="tl" rotWithShape="0">
                    <a:prstClr val="black">
                      <a:alpha val="40000"/>
                    </a:prstClr>
                  </a:outerShdw>
                </a:effectLst>
              </a:rPr>
              <a:t>.</a:t>
            </a:r>
          </a:p>
          <a:p>
            <a:r>
              <a:rPr lang="en-GB" sz="3200" dirty="0">
                <a:effectLst>
                  <a:outerShdw blurRad="50800" dist="38100" dir="2700000" algn="tl" rotWithShape="0">
                    <a:prstClr val="black">
                      <a:alpha val="40000"/>
                    </a:prstClr>
                  </a:outerShdw>
                </a:effectLst>
              </a:rPr>
              <a:t>Some Neutron stars are special – they produce radio emission making them very useful… these are called </a:t>
            </a:r>
            <a:r>
              <a:rPr lang="en-GB" sz="3200" dirty="0">
                <a:solidFill>
                  <a:srgbClr val="FFC000"/>
                </a:solidFill>
                <a:effectLst>
                  <a:outerShdw blurRad="50800" dist="38100" dir="2700000" algn="tl" rotWithShape="0">
                    <a:prstClr val="black">
                      <a:alpha val="40000"/>
                    </a:prstClr>
                  </a:outerShdw>
                </a:effectLst>
              </a:rPr>
              <a:t>Pulsars</a:t>
            </a:r>
            <a:r>
              <a:rPr lang="en-GB" sz="3200" dirty="0">
                <a:effectLst>
                  <a:outerShdw blurRad="50800" dist="38100" dir="2700000" algn="tl" rotWithShape="0">
                    <a:prstClr val="black">
                      <a:alpha val="40000"/>
                    </a:prstClr>
                  </a:outerShdw>
                </a:effectLst>
              </a:rPr>
              <a:t>.</a:t>
            </a:r>
          </a:p>
        </p:txBody>
      </p:sp>
      <p:pic>
        <p:nvPicPr>
          <p:cNvPr id="13" name="Picture 12">
            <a:extLst>
              <a:ext uri="{FF2B5EF4-FFF2-40B4-BE49-F238E27FC236}">
                <a16:creationId xmlns:a16="http://schemas.microsoft.com/office/drawing/2014/main" id="{FAF4A0E5-0966-7C4B-B105-25DF6C6BD55D}"/>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42732" b="9251"/>
          <a:stretch/>
        </p:blipFill>
        <p:spPr>
          <a:xfrm>
            <a:off x="3560137" y="1989755"/>
            <a:ext cx="8500059" cy="4081531"/>
          </a:xfrm>
          <a:prstGeom prst="rect">
            <a:avLst/>
          </a:prstGeom>
        </p:spPr>
      </p:pic>
      <p:pic>
        <p:nvPicPr>
          <p:cNvPr id="3" name="Picture 2">
            <a:extLst>
              <a:ext uri="{FF2B5EF4-FFF2-40B4-BE49-F238E27FC236}">
                <a16:creationId xmlns:a16="http://schemas.microsoft.com/office/drawing/2014/main" id="{E3679783-8C48-0240-BF03-E0D51D8116E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8159" t="9370" r="8158" b="13086"/>
          <a:stretch/>
        </p:blipFill>
        <p:spPr>
          <a:xfrm>
            <a:off x="6351375" y="3567620"/>
            <a:ext cx="3377512" cy="3129744"/>
          </a:xfrm>
          <a:prstGeom prst="rect">
            <a:avLst/>
          </a:prstGeom>
          <a:ln>
            <a:noFill/>
          </a:ln>
          <a:effectLst>
            <a:softEdge rad="112500"/>
          </a:effectLst>
        </p:spPr>
      </p:pic>
    </p:spTree>
    <p:extLst>
      <p:ext uri="{BB962C8B-B14F-4D97-AF65-F5344CB8AC3E}">
        <p14:creationId xmlns:p14="http://schemas.microsoft.com/office/powerpoint/2010/main" val="32737902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1000" fill="hold"/>
                                        <p:tgtEl>
                                          <p:spTgt spid="13"/>
                                        </p:tgtEl>
                                      </p:cBhvr>
                                      <p:by x="50000" y="50000"/>
                                    </p:animScale>
                                  </p:childTnLst>
                                </p:cTn>
                              </p:par>
                            </p:childTnLst>
                          </p:cTn>
                        </p:par>
                        <p:par>
                          <p:cTn id="31" fill="hold">
                            <p:stCondLst>
                              <p:cond delay="1000"/>
                            </p:stCondLst>
                            <p:childTnLst>
                              <p:par>
                                <p:cTn id="32" presetID="0" presetClass="path" presetSubtype="0" accel="50000" decel="50000" fill="hold" nodeType="afterEffect">
                                  <p:stCondLst>
                                    <p:cond delay="0"/>
                                  </p:stCondLst>
                                  <p:childTnLst>
                                    <p:animMotion origin="layout" path="M 5E-6 0 L 0.00066 -0.23565 " pathEditMode="relative" rAng="0" ptsTypes="AA">
                                      <p:cBhvr>
                                        <p:cTn id="33" dur="2000" fill="hold"/>
                                        <p:tgtEl>
                                          <p:spTgt spid="13"/>
                                        </p:tgtEl>
                                        <p:attrNameLst>
                                          <p:attrName>ppt_x</p:attrName>
                                          <p:attrName>ppt_y</p:attrName>
                                        </p:attrNameLst>
                                      </p:cBhvr>
                                      <p:rCtr x="26" y="-11782"/>
                                    </p:animMotion>
                                  </p:childTnLst>
                                </p:cTn>
                              </p:par>
                            </p:childTnLst>
                          </p:cTn>
                        </p:par>
                        <p:par>
                          <p:cTn id="34" fill="hold">
                            <p:stCondLst>
                              <p:cond delay="3000"/>
                            </p:stCondLst>
                            <p:childTnLst>
                              <p:par>
                                <p:cTn id="35" presetID="1"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trim.eOsgeg.MOV">
            <a:extLst>
              <a:ext uri="{C183D7F6-B498-43B3-948B-1728B52AA6E4}">
                <adec:decorative xmlns:adec="http://schemas.microsoft.com/office/drawing/2017/decorative" val="1"/>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7190654" y="2755901"/>
            <a:ext cx="4163146" cy="3157536"/>
          </a:xfrm>
          <a:prstGeom prst="rect">
            <a:avLst/>
          </a:prstGeom>
          <a:ln>
            <a:noFill/>
          </a:ln>
          <a:effectLst>
            <a:softEdge rad="112500"/>
          </a:effectLst>
        </p:spPr>
      </p:pic>
      <p:pic>
        <p:nvPicPr>
          <p:cNvPr id="10" name="Picture 9">
            <a:extLst>
              <a:ext uri="{FF2B5EF4-FFF2-40B4-BE49-F238E27FC236}">
                <a16:creationId xmlns:a16="http://schemas.microsoft.com/office/drawing/2014/main" id="{F7FC2D94-0D0E-674A-9954-5DDBFE414F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10" y="167045"/>
            <a:ext cx="1291563" cy="730014"/>
          </a:xfrm>
          <a:prstGeom prst="rect">
            <a:avLst/>
          </a:prstGeom>
          <a:effectLst>
            <a:outerShdw blurRad="50800" dist="38100" dir="2700000" algn="tl" rotWithShape="0">
              <a:prstClr val="black">
                <a:alpha val="55000"/>
              </a:prstClr>
            </a:outerShdw>
          </a:effectLst>
        </p:spPr>
      </p:pic>
      <p:sp>
        <p:nvSpPr>
          <p:cNvPr id="8" name="Title 1">
            <a:extLst>
              <a:ext uri="{FF2B5EF4-FFF2-40B4-BE49-F238E27FC236}">
                <a16:creationId xmlns:a16="http://schemas.microsoft.com/office/drawing/2014/main" id="{C5A06F6E-BA87-F643-A7EB-650D3D426AE1}"/>
              </a:ext>
            </a:extLst>
          </p:cNvPr>
          <p:cNvSpPr>
            <a:spLocks noGrp="1"/>
          </p:cNvSpPr>
          <p:nvPr>
            <p:ph type="title"/>
          </p:nvPr>
        </p:nvSpPr>
        <p:spPr>
          <a:xfrm>
            <a:off x="838200" y="681037"/>
            <a:ext cx="10515600" cy="622469"/>
          </a:xfrm>
        </p:spPr>
        <p:txBody>
          <a:bodyPr>
            <a:normAutofit fontScale="90000"/>
          </a:bodyPr>
          <a:lstStyle/>
          <a:p>
            <a:r>
              <a:rPr lang="en-GB" dirty="0"/>
              <a:t>Pulsar Birth</a:t>
            </a:r>
          </a:p>
        </p:txBody>
      </p:sp>
      <p:grpSp>
        <p:nvGrpSpPr>
          <p:cNvPr id="2" name="Group 1">
            <a:extLst>
              <a:ext uri="{FF2B5EF4-FFF2-40B4-BE49-F238E27FC236}">
                <a16:creationId xmlns:a16="http://schemas.microsoft.com/office/drawing/2014/main" id="{AF9F6C26-7F89-394F-A69F-B3569873C402}"/>
              </a:ext>
              <a:ext uri="{C183D7F6-B498-43B3-948B-1728B52AA6E4}">
                <adec:decorative xmlns:adec="http://schemas.microsoft.com/office/drawing/2017/decorative" val="1"/>
              </a:ext>
            </a:extLst>
          </p:cNvPr>
          <p:cNvGrpSpPr/>
          <p:nvPr/>
        </p:nvGrpSpPr>
        <p:grpSpPr>
          <a:xfrm>
            <a:off x="838199" y="2772067"/>
            <a:ext cx="5613399" cy="3541480"/>
            <a:chOff x="838199" y="2872866"/>
            <a:chExt cx="5613399" cy="3541480"/>
          </a:xfrm>
        </p:grpSpPr>
        <p:pic>
          <p:nvPicPr>
            <p:cNvPr id="347" name="Crab_Nebula.jpeg">
              <a:extLst>
                <a:ext uri="{C183D7F6-B498-43B3-948B-1728B52AA6E4}">
                  <adec:decorative xmlns:adec="http://schemas.microsoft.com/office/drawing/2017/decorative" val="1"/>
                </a:ext>
              </a:extLst>
            </p:cNvPr>
            <p:cNvPicPr>
              <a:picLocks noChangeAspect="1"/>
            </p:cNvPicPr>
            <p:nvPr/>
          </p:nvPicPr>
          <p:blipFill rotWithShape="1">
            <a:blip r:embed="rId7"/>
            <a:srcRect l="1191" t="12656" r="926" b="12656"/>
            <a:stretch/>
          </p:blipFill>
          <p:spPr>
            <a:xfrm>
              <a:off x="838199" y="2872866"/>
              <a:ext cx="5613399" cy="3157536"/>
            </a:xfrm>
            <a:prstGeom prst="rect">
              <a:avLst/>
            </a:prstGeom>
            <a:ln>
              <a:noFill/>
            </a:ln>
            <a:effectLst>
              <a:softEdge rad="112500"/>
            </a:effectLst>
          </p:spPr>
        </p:pic>
        <p:sp>
          <p:nvSpPr>
            <p:cNvPr id="9" name="TextBox 8">
              <a:extLst>
                <a:ext uri="{FF2B5EF4-FFF2-40B4-BE49-F238E27FC236}">
                  <a16:creationId xmlns:a16="http://schemas.microsoft.com/office/drawing/2014/main" id="{F7E31BA7-9116-6C47-97CF-6CB2150E40E8}"/>
                </a:ext>
              </a:extLst>
            </p:cNvPr>
            <p:cNvSpPr txBox="1"/>
            <p:nvPr/>
          </p:nvSpPr>
          <p:spPr>
            <a:xfrm>
              <a:off x="1409698" y="6014236"/>
              <a:ext cx="4470399" cy="400110"/>
            </a:xfrm>
            <a:prstGeom prst="rect">
              <a:avLst/>
            </a:prstGeom>
            <a:noFill/>
          </p:spPr>
          <p:txBody>
            <a:bodyPr wrap="square" rtlCol="0">
              <a:spAutoFit/>
            </a:bodyPr>
            <a:lstStyle/>
            <a:p>
              <a:pPr algn="ctr"/>
              <a:r>
                <a:rPr lang="en-GB" sz="2000" b="1" dirty="0">
                  <a:solidFill>
                    <a:schemeClr val="bg1"/>
                  </a:solidFill>
                  <a:effectLst>
                    <a:outerShdw blurRad="50800" dist="38100" dir="2700000" algn="tl" rotWithShape="0">
                      <a:prstClr val="black">
                        <a:alpha val="40000"/>
                      </a:prstClr>
                    </a:outerShdw>
                  </a:effectLst>
                </a:rPr>
                <a:t>Credit: The Crab Pulsar Nebula NASA</a:t>
              </a:r>
            </a:p>
          </p:txBody>
        </p:sp>
      </p:grpSp>
      <p:sp>
        <p:nvSpPr>
          <p:cNvPr id="11" name="TextBox 10">
            <a:extLst>
              <a:ext uri="{FF2B5EF4-FFF2-40B4-BE49-F238E27FC236}">
                <a16:creationId xmlns:a16="http://schemas.microsoft.com/office/drawing/2014/main" id="{304F8F51-C253-3E41-B94B-D63E21EA49E8}"/>
              </a:ext>
            </a:extLst>
          </p:cNvPr>
          <p:cNvSpPr txBox="1"/>
          <p:nvPr/>
        </p:nvSpPr>
        <p:spPr>
          <a:xfrm>
            <a:off x="7344280" y="5913437"/>
            <a:ext cx="3855894" cy="400110"/>
          </a:xfrm>
          <a:prstGeom prst="rect">
            <a:avLst/>
          </a:prstGeom>
          <a:noFill/>
        </p:spPr>
        <p:txBody>
          <a:bodyPr wrap="square" rtlCol="0">
            <a:spAutoFit/>
          </a:bodyPr>
          <a:lstStyle/>
          <a:p>
            <a:pPr algn="ctr"/>
            <a:r>
              <a:rPr lang="en-GB" sz="2000" b="1" dirty="0">
                <a:solidFill>
                  <a:schemeClr val="bg1"/>
                </a:solidFill>
                <a:effectLst>
                  <a:outerShdw blurRad="50800" dist="38100" dir="2700000" algn="tl" rotWithShape="0">
                    <a:prstClr val="black">
                      <a:alpha val="40000"/>
                    </a:prstClr>
                  </a:outerShdw>
                </a:effectLst>
              </a:rPr>
              <a:t>Credit: John Rowe Animations</a:t>
            </a:r>
          </a:p>
        </p:txBody>
      </p:sp>
      <p:sp>
        <p:nvSpPr>
          <p:cNvPr id="12" name="Content Placeholder 2">
            <a:extLst>
              <a:ext uri="{FF2B5EF4-FFF2-40B4-BE49-F238E27FC236}">
                <a16:creationId xmlns:a16="http://schemas.microsoft.com/office/drawing/2014/main" id="{F30428A5-5DC8-4440-9813-2C8CA97B5FFC}"/>
              </a:ext>
            </a:extLst>
          </p:cNvPr>
          <p:cNvSpPr>
            <a:spLocks noGrp="1"/>
          </p:cNvSpPr>
          <p:nvPr>
            <p:ph idx="1"/>
          </p:nvPr>
        </p:nvSpPr>
        <p:spPr>
          <a:xfrm>
            <a:off x="838200" y="1594339"/>
            <a:ext cx="11039856" cy="1161562"/>
          </a:xfrm>
        </p:spPr>
        <p:txBody>
          <a:bodyPr>
            <a:normAutofit/>
          </a:bodyPr>
          <a:lstStyle/>
          <a:p>
            <a:r>
              <a:rPr lang="en-GB" dirty="0">
                <a:effectLst>
                  <a:outerShdw blurRad="50800" dist="38100" dir="2700000" algn="tl" rotWithShape="0">
                    <a:prstClr val="black">
                      <a:alpha val="40000"/>
                    </a:prstClr>
                  </a:outerShdw>
                </a:effectLst>
              </a:rPr>
              <a:t>Born during the collapse of especially massive stars (&gt; 3.4 solar masses).</a:t>
            </a:r>
          </a:p>
        </p:txBody>
      </p:sp>
    </p:spTree>
    <p:extLst>
      <p:ext uri="{BB962C8B-B14F-4D97-AF65-F5344CB8AC3E}">
        <p14:creationId xmlns:p14="http://schemas.microsoft.com/office/powerpoint/2010/main" val="33376007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27277" fill="hold"/>
                                        <p:tgtEl>
                                          <p:spTgt spid="3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0" fill="hold" display="0">
                  <p:stCondLst>
                    <p:cond delay="indefinite"/>
                  </p:stCondLst>
                </p:cTn>
                <p:tgtEl>
                  <p:spTgt spid="351"/>
                </p:tgtEl>
              </p:cMediaNode>
            </p:video>
          </p:childTnLst>
        </p:cTn>
      </p:par>
    </p:tnLst>
    <p:bldLst>
      <p:bldP spid="351" grpId="0" animBg="1" advAuto="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crab_pulsar.jpg">
            <a:extLst>
              <a:ext uri="{C183D7F6-B498-43B3-948B-1728B52AA6E4}">
                <adec:decorative xmlns:adec="http://schemas.microsoft.com/office/drawing/2017/decorative" val="1"/>
              </a:ext>
            </a:extLst>
          </p:cNvPr>
          <p:cNvPicPr>
            <a:picLocks noChangeAspect="1"/>
          </p:cNvPicPr>
          <p:nvPr/>
        </p:nvPicPr>
        <p:blipFill rotWithShape="1">
          <a:blip r:embed="rId3"/>
          <a:srcRect l="28188" t="3794" r="24746" b="4531"/>
          <a:stretch/>
        </p:blipFill>
        <p:spPr>
          <a:xfrm>
            <a:off x="5432450" y="527050"/>
            <a:ext cx="6175350" cy="5803900"/>
          </a:xfrm>
          <a:prstGeom prst="rect">
            <a:avLst/>
          </a:prstGeom>
          <a:ln>
            <a:noFill/>
          </a:ln>
          <a:effectLst>
            <a:softEdge rad="112500"/>
          </a:effectLst>
        </p:spPr>
      </p:pic>
      <p:pic>
        <p:nvPicPr>
          <p:cNvPr id="169" name="Pulsar6_mod.png">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16756" y="765467"/>
            <a:ext cx="3449970" cy="5435805"/>
          </a:xfrm>
          <a:prstGeom prst="rect">
            <a:avLst/>
          </a:prstGeom>
          <a:ln w="12700">
            <a:miter lim="400000"/>
          </a:ln>
        </p:spPr>
      </p:pic>
      <p:sp>
        <p:nvSpPr>
          <p:cNvPr id="170" name="Title 1"/>
          <p:cNvSpPr txBox="1"/>
          <p:nvPr/>
        </p:nvSpPr>
        <p:spPr>
          <a:xfrm>
            <a:off x="10066338" y="2055141"/>
            <a:ext cx="1070279" cy="1044703"/>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b="1">
                <a:solidFill>
                  <a:srgbClr val="FFFFFF"/>
                </a:solidFill>
                <a:latin typeface="Arial"/>
                <a:ea typeface="Arial"/>
                <a:cs typeface="Arial"/>
                <a:sym typeface="Arial"/>
              </a:defRPr>
            </a:pPr>
            <a:r>
              <a:rPr>
                <a:effectLst>
                  <a:outerShdw blurRad="50800" dist="38100" dir="2700000" algn="tl" rotWithShape="0">
                    <a:prstClr val="black">
                      <a:alpha val="40000"/>
                    </a:prstClr>
                  </a:outerShdw>
                </a:effectLst>
              </a:rPr>
              <a:t>Light</a:t>
            </a:r>
          </a:p>
          <a:p>
            <a:pPr algn="ctr">
              <a:defRPr b="1">
                <a:solidFill>
                  <a:srgbClr val="FFFFFF"/>
                </a:solidFill>
                <a:latin typeface="Arial"/>
                <a:ea typeface="Arial"/>
                <a:cs typeface="Arial"/>
                <a:sym typeface="Arial"/>
              </a:defRPr>
            </a:pPr>
            <a:r>
              <a:rPr>
                <a:effectLst>
                  <a:outerShdw blurRad="50800" dist="38100" dir="2700000" algn="tl" rotWithShape="0">
                    <a:prstClr val="black">
                      <a:alpha val="40000"/>
                    </a:prstClr>
                  </a:outerShdw>
                </a:effectLst>
              </a:rPr>
              <a:t>Cylinder</a:t>
            </a:r>
          </a:p>
        </p:txBody>
      </p:sp>
      <p:sp>
        <p:nvSpPr>
          <p:cNvPr id="171" name="Title 1"/>
          <p:cNvSpPr txBox="1"/>
          <p:nvPr/>
        </p:nvSpPr>
        <p:spPr>
          <a:xfrm>
            <a:off x="8757943" y="4500857"/>
            <a:ext cx="1070279" cy="1044703"/>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defRPr b="1">
                <a:solidFill>
                  <a:srgbClr val="FFFFFF"/>
                </a:solidFill>
                <a:latin typeface="Arial"/>
                <a:ea typeface="Arial"/>
                <a:cs typeface="Arial"/>
                <a:sym typeface="Arial"/>
              </a:defRPr>
            </a:lvl1pPr>
          </a:lstStyle>
          <a:p>
            <a:r>
              <a:rPr dirty="0">
                <a:effectLst>
                  <a:outerShdw blurRad="50800" dist="38100" dir="2700000" algn="tl" rotWithShape="0">
                    <a:prstClr val="black">
                      <a:alpha val="40000"/>
                    </a:prstClr>
                  </a:outerShdw>
                </a:effectLst>
              </a:rPr>
              <a:t>Open field line</a:t>
            </a:r>
          </a:p>
        </p:txBody>
      </p:sp>
      <p:sp>
        <p:nvSpPr>
          <p:cNvPr id="172" name="Title 1"/>
          <p:cNvSpPr txBox="1"/>
          <p:nvPr/>
        </p:nvSpPr>
        <p:spPr>
          <a:xfrm>
            <a:off x="6335775" y="5143127"/>
            <a:ext cx="1173823" cy="1044703"/>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b="1">
                <a:solidFill>
                  <a:srgbClr val="FFFFFF"/>
                </a:solidFill>
                <a:latin typeface="Arial"/>
                <a:ea typeface="Arial"/>
                <a:cs typeface="Arial"/>
                <a:sym typeface="Arial"/>
              </a:defRPr>
            </a:pPr>
            <a:r>
              <a:rPr dirty="0">
                <a:effectLst>
                  <a:outerShdw blurRad="50800" dist="38100" dir="2700000" algn="tl" rotWithShape="0">
                    <a:prstClr val="black">
                      <a:alpha val="40000"/>
                    </a:prstClr>
                  </a:outerShdw>
                </a:effectLst>
              </a:rPr>
              <a:t>Radiation</a:t>
            </a:r>
          </a:p>
          <a:p>
            <a:pPr algn="ctr">
              <a:defRPr b="1">
                <a:solidFill>
                  <a:srgbClr val="FFFFFF"/>
                </a:solidFill>
                <a:latin typeface="Arial"/>
                <a:ea typeface="Arial"/>
                <a:cs typeface="Arial"/>
                <a:sym typeface="Arial"/>
              </a:defRPr>
            </a:pPr>
            <a:r>
              <a:rPr dirty="0">
                <a:effectLst>
                  <a:outerShdw blurRad="50800" dist="38100" dir="2700000" algn="tl" rotWithShape="0">
                    <a:prstClr val="black">
                      <a:alpha val="40000"/>
                    </a:prstClr>
                  </a:outerShdw>
                </a:effectLst>
              </a:rPr>
              <a:t>Beam</a:t>
            </a:r>
          </a:p>
        </p:txBody>
      </p:sp>
      <p:sp>
        <p:nvSpPr>
          <p:cNvPr id="173" name="Title 1"/>
          <p:cNvSpPr txBox="1"/>
          <p:nvPr/>
        </p:nvSpPr>
        <p:spPr>
          <a:xfrm>
            <a:off x="9293082" y="810845"/>
            <a:ext cx="1173824" cy="1044703"/>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defRPr b="1">
                <a:solidFill>
                  <a:srgbClr val="FFFFFF"/>
                </a:solidFill>
                <a:latin typeface="Arial"/>
                <a:ea typeface="Arial"/>
                <a:cs typeface="Arial"/>
                <a:sym typeface="Arial"/>
              </a:defRPr>
            </a:lvl1pPr>
          </a:lstStyle>
          <a:p>
            <a:r>
              <a:rPr dirty="0">
                <a:effectLst>
                  <a:outerShdw blurRad="50800" dist="38100" dir="2700000" algn="tl" rotWithShape="0">
                    <a:prstClr val="black">
                      <a:alpha val="40000"/>
                    </a:prstClr>
                  </a:outerShdw>
                </a:effectLst>
              </a:rPr>
              <a:t>Magnetic Axis</a:t>
            </a:r>
          </a:p>
        </p:txBody>
      </p:sp>
      <p:sp>
        <p:nvSpPr>
          <p:cNvPr id="174" name="Title 1"/>
          <p:cNvSpPr txBox="1"/>
          <p:nvPr/>
        </p:nvSpPr>
        <p:spPr>
          <a:xfrm>
            <a:off x="7666842" y="765467"/>
            <a:ext cx="1173823" cy="1044703"/>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b="1">
                <a:solidFill>
                  <a:srgbClr val="FFFFFF"/>
                </a:solidFill>
                <a:latin typeface="Arial"/>
                <a:ea typeface="Arial"/>
                <a:cs typeface="Arial"/>
                <a:sym typeface="Arial"/>
              </a:defRPr>
            </a:pPr>
            <a:r>
              <a:rPr dirty="0">
                <a:effectLst>
                  <a:outerShdw blurRad="50800" dist="38100" dir="2700000" algn="tl" rotWithShape="0">
                    <a:prstClr val="black">
                      <a:alpha val="40000"/>
                    </a:prstClr>
                  </a:outerShdw>
                </a:effectLst>
              </a:rPr>
              <a:t>Rotation</a:t>
            </a:r>
          </a:p>
          <a:p>
            <a:pPr algn="ctr">
              <a:defRPr b="1">
                <a:solidFill>
                  <a:srgbClr val="FFFFFF"/>
                </a:solidFill>
                <a:latin typeface="Arial"/>
                <a:ea typeface="Arial"/>
                <a:cs typeface="Arial"/>
                <a:sym typeface="Arial"/>
              </a:defRPr>
            </a:pPr>
            <a:r>
              <a:rPr dirty="0">
                <a:effectLst>
                  <a:outerShdw blurRad="50800" dist="38100" dir="2700000" algn="tl" rotWithShape="0">
                    <a:prstClr val="black">
                      <a:alpha val="40000"/>
                    </a:prstClr>
                  </a:outerShdw>
                </a:effectLst>
              </a:rPr>
              <a:t>Axis</a:t>
            </a:r>
          </a:p>
        </p:txBody>
      </p:sp>
      <p:sp>
        <p:nvSpPr>
          <p:cNvPr id="175" name="Title 1"/>
          <p:cNvSpPr txBox="1"/>
          <p:nvPr/>
        </p:nvSpPr>
        <p:spPr>
          <a:xfrm>
            <a:off x="6493019" y="1205672"/>
            <a:ext cx="1173823" cy="1044703"/>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b="1">
                <a:solidFill>
                  <a:srgbClr val="FFFFFF"/>
                </a:solidFill>
                <a:latin typeface="Arial"/>
                <a:ea typeface="Arial"/>
                <a:cs typeface="Arial"/>
                <a:sym typeface="Arial"/>
              </a:defRPr>
            </a:pPr>
            <a:r>
              <a:rPr dirty="0">
                <a:effectLst>
                  <a:outerShdw blurRad="50800" dist="38100" dir="2700000" algn="tl" rotWithShape="0">
                    <a:prstClr val="black">
                      <a:alpha val="40000"/>
                    </a:prstClr>
                  </a:outerShdw>
                </a:effectLst>
              </a:rPr>
              <a:t>Closed</a:t>
            </a:r>
          </a:p>
          <a:p>
            <a:pPr algn="ctr">
              <a:defRPr b="1">
                <a:solidFill>
                  <a:srgbClr val="FFFFFF"/>
                </a:solidFill>
                <a:latin typeface="Arial"/>
                <a:ea typeface="Arial"/>
                <a:cs typeface="Arial"/>
                <a:sym typeface="Arial"/>
              </a:defRPr>
            </a:pPr>
            <a:r>
              <a:rPr dirty="0">
                <a:effectLst>
                  <a:outerShdw blurRad="50800" dist="38100" dir="2700000" algn="tl" rotWithShape="0">
                    <a:prstClr val="black">
                      <a:alpha val="40000"/>
                    </a:prstClr>
                  </a:outerShdw>
                </a:effectLst>
              </a:rPr>
              <a:t>field lines </a:t>
            </a:r>
          </a:p>
        </p:txBody>
      </p:sp>
      <p:sp>
        <p:nvSpPr>
          <p:cNvPr id="177" name="Content Placeholder 2"/>
          <p:cNvSpPr txBox="1">
            <a:spLocks noGrp="1"/>
          </p:cNvSpPr>
          <p:nvPr>
            <p:ph type="body" sz="quarter" idx="1"/>
          </p:nvPr>
        </p:nvSpPr>
        <p:spPr>
          <a:xfrm>
            <a:off x="734648" y="1384300"/>
            <a:ext cx="4559298" cy="5143500"/>
          </a:xfrm>
          <a:prstGeom prst="rect">
            <a:avLst/>
          </a:prstGeom>
          <a:effectLst/>
        </p:spPr>
        <p:txBody>
          <a:bodyPr>
            <a:normAutofit lnSpcReduction="10000"/>
          </a:bodyPr>
          <a:lstStyle/>
          <a:p>
            <a:pPr>
              <a:defRPr sz="2400" b="1">
                <a:solidFill>
                  <a:srgbClr val="FFFFFF"/>
                </a:solidFill>
              </a:defRPr>
            </a:pPr>
            <a:r>
              <a:rPr dirty="0">
                <a:solidFill>
                  <a:srgbClr val="FFE699"/>
                </a:solidFill>
                <a:effectLst>
                  <a:outerShdw blurRad="50800" dist="38100" dir="2700000" algn="tl" rotWithShape="0">
                    <a:prstClr val="black">
                      <a:alpha val="40000"/>
                    </a:prstClr>
                  </a:outerShdw>
                </a:effectLst>
              </a:rPr>
              <a:t>Stellar remnant</a:t>
            </a:r>
            <a:r>
              <a:rPr lang="en-GB" dirty="0">
                <a:solidFill>
                  <a:srgbClr val="FFE699"/>
                </a:solidFill>
                <a:effectLst>
                  <a:outerShdw blurRad="50800" dist="38100" dir="2700000" algn="tl" rotWithShape="0">
                    <a:prstClr val="black">
                      <a:alpha val="40000"/>
                    </a:prstClr>
                  </a:outerShdw>
                </a:effectLst>
              </a:rPr>
              <a:t> formed after a giant star collapses.</a:t>
            </a:r>
          </a:p>
          <a:p>
            <a:pPr>
              <a:defRPr sz="2400" b="1">
                <a:solidFill>
                  <a:srgbClr val="FFFFFF"/>
                </a:solidFill>
              </a:defRPr>
            </a:pPr>
            <a:r>
              <a:rPr lang="en-GB" dirty="0">
                <a:solidFill>
                  <a:srgbClr val="FFE699"/>
                </a:solidFill>
                <a:effectLst>
                  <a:outerShdw blurRad="50800" dist="38100" dir="2700000" algn="tl" rotWithShape="0">
                    <a:prstClr val="black">
                      <a:alpha val="40000"/>
                    </a:prstClr>
                  </a:outerShdw>
                </a:effectLst>
              </a:rPr>
              <a:t>A type of </a:t>
            </a:r>
            <a:r>
              <a:rPr lang="en-GB" dirty="0">
                <a:solidFill>
                  <a:srgbClr val="FFA43D"/>
                </a:solidFill>
                <a:effectLst>
                  <a:outerShdw blurRad="50800" dist="38100" dir="2700000" algn="tl" rotWithShape="0">
                    <a:prstClr val="black">
                      <a:alpha val="40000"/>
                    </a:prstClr>
                  </a:outerShdw>
                </a:effectLst>
              </a:rPr>
              <a:t>Neutron Star</a:t>
            </a:r>
            <a:r>
              <a:rPr lang="en-GB" dirty="0">
                <a:solidFill>
                  <a:srgbClr val="FFE699"/>
                </a:solidFill>
                <a:effectLst>
                  <a:outerShdw blurRad="50800" dist="38100" dir="2700000" algn="tl" rotWithShape="0">
                    <a:prstClr val="black">
                      <a:alpha val="40000"/>
                    </a:prstClr>
                  </a:outerShdw>
                </a:effectLst>
              </a:rPr>
              <a:t>, made entirely of neutrons.</a:t>
            </a:r>
          </a:p>
          <a:p>
            <a:pPr>
              <a:defRPr sz="2400" b="1">
                <a:solidFill>
                  <a:srgbClr val="FFFFFF"/>
                </a:solidFill>
              </a:defRPr>
            </a:pPr>
            <a:r>
              <a:rPr lang="en-GB" dirty="0">
                <a:solidFill>
                  <a:srgbClr val="FFE699"/>
                </a:solidFill>
                <a:effectLst>
                  <a:outerShdw blurRad="50800" dist="38100" dir="2700000" algn="tl" rotWithShape="0">
                    <a:prstClr val="black">
                      <a:alpha val="40000"/>
                    </a:prstClr>
                  </a:outerShdw>
                </a:effectLst>
              </a:rPr>
              <a:t>Rapidly spinning star.</a:t>
            </a:r>
            <a:endParaRPr dirty="0">
              <a:solidFill>
                <a:srgbClr val="FFE699"/>
              </a:solidFill>
              <a:effectLst>
                <a:outerShdw blurRad="50800" dist="38100" dir="2700000" algn="tl" rotWithShape="0">
                  <a:prstClr val="black">
                    <a:alpha val="40000"/>
                  </a:prstClr>
                </a:outerShdw>
              </a:effectLst>
            </a:endParaRPr>
          </a:p>
          <a:p>
            <a:pPr>
              <a:defRPr sz="2400" b="1">
                <a:solidFill>
                  <a:srgbClr val="FFFFFF"/>
                </a:solidFill>
              </a:defRPr>
            </a:pPr>
            <a:r>
              <a:rPr dirty="0">
                <a:solidFill>
                  <a:srgbClr val="FFE699"/>
                </a:solidFill>
                <a:effectLst>
                  <a:outerShdw blurRad="50800" dist="38100" dir="2700000" algn="tl" rotWithShape="0">
                    <a:prstClr val="black">
                      <a:alpha val="40000"/>
                    </a:prstClr>
                  </a:outerShdw>
                </a:effectLst>
              </a:rPr>
              <a:t>~</a:t>
            </a:r>
            <a:r>
              <a:rPr dirty="0">
                <a:solidFill>
                  <a:srgbClr val="FFC000"/>
                </a:solidFill>
                <a:effectLst>
                  <a:outerShdw blurRad="50800" dist="38100" dir="2700000" algn="tl" rotWithShape="0">
                    <a:prstClr val="black">
                      <a:alpha val="40000"/>
                    </a:prstClr>
                  </a:outerShdw>
                </a:effectLst>
              </a:rPr>
              <a:t>20</a:t>
            </a:r>
            <a:r>
              <a:rPr dirty="0">
                <a:solidFill>
                  <a:srgbClr val="FFE699"/>
                </a:solidFill>
                <a:effectLst>
                  <a:outerShdw blurRad="50800" dist="38100" dir="2700000" algn="tl" rotWithShape="0">
                    <a:prstClr val="black">
                      <a:alpha val="40000"/>
                    </a:prstClr>
                  </a:outerShdw>
                </a:effectLst>
              </a:rPr>
              <a:t> km diameter</a:t>
            </a:r>
            <a:r>
              <a:rPr lang="en-GB" dirty="0">
                <a:solidFill>
                  <a:srgbClr val="FFE699"/>
                </a:solidFill>
                <a:effectLst>
                  <a:outerShdw blurRad="50800" dist="38100" dir="2700000" algn="tl" rotWithShape="0">
                    <a:prstClr val="black">
                      <a:alpha val="40000"/>
                    </a:prstClr>
                  </a:outerShdw>
                </a:effectLst>
              </a:rPr>
              <a:t>.</a:t>
            </a:r>
          </a:p>
          <a:p>
            <a:pPr>
              <a:defRPr sz="2400" b="1">
                <a:solidFill>
                  <a:srgbClr val="FFFFFF"/>
                </a:solidFill>
              </a:defRPr>
            </a:pPr>
            <a:r>
              <a:rPr lang="en-GB" dirty="0">
                <a:solidFill>
                  <a:srgbClr val="FFE699"/>
                </a:solidFill>
                <a:effectLst>
                  <a:outerShdw blurRad="50800" dist="38100" dir="2700000" algn="tl" rotWithShape="0">
                    <a:prstClr val="black">
                      <a:alpha val="40000"/>
                    </a:prstClr>
                  </a:outerShdw>
                </a:effectLst>
              </a:rPr>
              <a:t>Very </a:t>
            </a:r>
            <a:r>
              <a:rPr lang="en-GB" dirty="0">
                <a:solidFill>
                  <a:srgbClr val="FFA43D"/>
                </a:solidFill>
                <a:effectLst>
                  <a:outerShdw blurRad="50800" dist="38100" dir="2700000" algn="tl" rotWithShape="0">
                    <a:prstClr val="black">
                      <a:alpha val="40000"/>
                    </a:prstClr>
                  </a:outerShdw>
                </a:effectLst>
              </a:rPr>
              <a:t>dense</a:t>
            </a:r>
            <a:r>
              <a:rPr lang="en-GB" dirty="0">
                <a:solidFill>
                  <a:srgbClr val="FFE699"/>
                </a:solidFill>
                <a:effectLst>
                  <a:outerShdw blurRad="50800" dist="38100" dir="2700000" algn="tl" rotWithShape="0">
                    <a:prstClr val="black">
                      <a:alpha val="40000"/>
                    </a:prstClr>
                  </a:outerShdw>
                </a:effectLst>
              </a:rPr>
              <a:t> objects – a teaspoon of pulsar material weighs as much as mount Everest!</a:t>
            </a:r>
            <a:endParaRPr dirty="0">
              <a:solidFill>
                <a:srgbClr val="FFE699"/>
              </a:solidFill>
              <a:effectLst>
                <a:outerShdw blurRad="50800" dist="38100" dir="2700000" algn="tl" rotWithShape="0">
                  <a:prstClr val="black">
                    <a:alpha val="40000"/>
                  </a:prstClr>
                </a:outerShdw>
              </a:effectLst>
            </a:endParaRPr>
          </a:p>
          <a:p>
            <a:pPr>
              <a:defRPr sz="2400" b="1">
                <a:solidFill>
                  <a:srgbClr val="FFFFFF"/>
                </a:solidFill>
              </a:defRPr>
            </a:pPr>
            <a:r>
              <a:rPr dirty="0">
                <a:solidFill>
                  <a:srgbClr val="FFE699"/>
                </a:solidFill>
                <a:effectLst>
                  <a:outerShdw blurRad="50800" dist="38100" dir="2700000" algn="tl" rotWithShape="0">
                    <a:prstClr val="black">
                      <a:alpha val="40000"/>
                    </a:prstClr>
                  </a:outerShdw>
                </a:effectLst>
              </a:rPr>
              <a:t>Produce radio emission</a:t>
            </a:r>
            <a:r>
              <a:rPr lang="en-GB" dirty="0">
                <a:solidFill>
                  <a:srgbClr val="FFE699"/>
                </a:solidFill>
                <a:effectLst>
                  <a:outerShdw blurRad="50800" dist="38100" dir="2700000" algn="tl" rotWithShape="0">
                    <a:prstClr val="black">
                      <a:alpha val="40000"/>
                    </a:prstClr>
                  </a:outerShdw>
                </a:effectLst>
              </a:rPr>
              <a:t> we can detect.</a:t>
            </a:r>
            <a:endParaRPr dirty="0">
              <a:solidFill>
                <a:srgbClr val="FFE699"/>
              </a:solidFill>
              <a:effectLst>
                <a:outerShdw blurRad="50800" dist="38100" dir="2700000" algn="tl" rotWithShape="0">
                  <a:prstClr val="black">
                    <a:alpha val="40000"/>
                  </a:prstClr>
                </a:outerShdw>
              </a:effectLst>
            </a:endParaRPr>
          </a:p>
          <a:p>
            <a:pPr>
              <a:defRPr sz="2400" b="1">
                <a:solidFill>
                  <a:srgbClr val="FFFFFF"/>
                </a:solidFill>
              </a:defRPr>
            </a:pPr>
            <a:r>
              <a:rPr dirty="0">
                <a:solidFill>
                  <a:srgbClr val="FFE699"/>
                </a:solidFill>
                <a:effectLst>
                  <a:outerShdw blurRad="50800" dist="38100" dir="2700000" algn="tl" rotWithShape="0">
                    <a:prstClr val="black">
                      <a:alpha val="40000"/>
                    </a:prstClr>
                  </a:outerShdw>
                </a:effectLst>
              </a:rPr>
              <a:t>Very useful for science</a:t>
            </a:r>
            <a:r>
              <a:rPr lang="en-GB" dirty="0">
                <a:solidFill>
                  <a:srgbClr val="FFE699"/>
                </a:solidFill>
                <a:effectLst>
                  <a:outerShdw blurRad="50800" dist="38100" dir="2700000" algn="tl" rotWithShape="0">
                    <a:prstClr val="black">
                      <a:alpha val="40000"/>
                    </a:prstClr>
                  </a:outerShdw>
                </a:effectLst>
              </a:rPr>
              <a:t>…. Hence we want to find as many as we can.</a:t>
            </a:r>
            <a:r>
              <a:rPr dirty="0">
                <a:solidFill>
                  <a:srgbClr val="FFE699"/>
                </a:solidFill>
                <a:effectLst>
                  <a:outerShdw blurRad="50800" dist="38100" dir="2700000" algn="tl" rotWithShape="0">
                    <a:prstClr val="black">
                      <a:alpha val="40000"/>
                    </a:prstClr>
                  </a:outerShdw>
                </a:effectLst>
              </a:rPr>
              <a:t>   </a:t>
            </a:r>
          </a:p>
        </p:txBody>
      </p:sp>
      <p:sp>
        <p:nvSpPr>
          <p:cNvPr id="16" name="CustomShape 2">
            <a:extLst>
              <a:ext uri="{FF2B5EF4-FFF2-40B4-BE49-F238E27FC236}">
                <a16:creationId xmlns:a16="http://schemas.microsoft.com/office/drawing/2014/main" id="{5919BDEC-B7C9-E944-9EFD-6D1FA257BB1A}"/>
              </a:ext>
            </a:extLst>
          </p:cNvPr>
          <p:cNvSpPr/>
          <p:nvPr/>
        </p:nvSpPr>
        <p:spPr>
          <a:xfrm>
            <a:off x="1347691" y="566672"/>
            <a:ext cx="3046857" cy="639000"/>
          </a:xfrm>
          <a:prstGeom prst="rect">
            <a:avLst/>
          </a:prstGeom>
          <a:noFill/>
          <a:ln>
            <a:noFill/>
          </a:ln>
          <a:effectLst/>
        </p:spPr>
        <p:style>
          <a:lnRef idx="0">
            <a:scrgbClr r="0" g="0" b="0"/>
          </a:lnRef>
          <a:fillRef idx="0">
            <a:scrgbClr r="0" g="0" b="0"/>
          </a:fillRef>
          <a:effectRef idx="0">
            <a:scrgbClr r="0" g="0" b="0"/>
          </a:effectRef>
          <a:fontRef idx="minor"/>
        </p:style>
        <p:txBody>
          <a:bodyPr lIns="90000" tIns="45000" rIns="90000" bIns="45000" anchor="t"/>
          <a:lstStyle/>
          <a:p>
            <a:pPr algn="ctr">
              <a:lnSpc>
                <a:spcPct val="100000"/>
              </a:lnSpc>
            </a:pPr>
            <a:r>
              <a:rPr lang="en-GB" sz="4000" spc="-1" dirty="0">
                <a:solidFill>
                  <a:srgbClr val="FFC000"/>
                </a:solidFill>
                <a:effectLst>
                  <a:outerShdw blurRad="50800" dist="38100" dir="2700000" algn="tl" rotWithShape="0">
                    <a:prstClr val="black">
                      <a:alpha val="40000"/>
                    </a:prstClr>
                  </a:outerShdw>
                </a:effectLst>
                <a:latin typeface="Calibri Light" panose="020F0502020204030204" pitchFamily="34" charset="0"/>
                <a:cs typeface="Calibri Light" panose="020F0502020204030204" pitchFamily="34" charset="0"/>
              </a:rPr>
              <a:t>Radio Pulsars</a:t>
            </a:r>
            <a:endParaRPr lang="en-US" sz="4000" dirty="0">
              <a:solidFill>
                <a:srgbClr val="FFC000"/>
              </a:solidFill>
              <a:effectLst>
                <a:outerShdw blurRad="50800" dist="38100" dir="2700000" algn="tl" rotWithShape="0">
                  <a:prstClr val="black">
                    <a:alpha val="40000"/>
                  </a:prstClr>
                </a:outerShdw>
              </a:effectLst>
              <a:latin typeface="Calibri Light" panose="020F0502020204030204" pitchFamily="34" charset="0"/>
              <a:cs typeface="Calibri Light" panose="020F0502020204030204" pitchFamily="34" charset="0"/>
            </a:endParaRPr>
          </a:p>
        </p:txBody>
      </p:sp>
      <p:sp>
        <p:nvSpPr>
          <p:cNvPr id="13" name="TextBox 12">
            <a:extLst>
              <a:ext uri="{FF2B5EF4-FFF2-40B4-BE49-F238E27FC236}">
                <a16:creationId xmlns:a16="http://schemas.microsoft.com/office/drawing/2014/main" id="{524DA9BD-B3E8-E346-8743-A28E1180D506}"/>
              </a:ext>
            </a:extLst>
          </p:cNvPr>
          <p:cNvSpPr txBox="1"/>
          <p:nvPr/>
        </p:nvSpPr>
        <p:spPr>
          <a:xfrm>
            <a:off x="6862906" y="6285012"/>
            <a:ext cx="3314438" cy="400110"/>
          </a:xfrm>
          <a:prstGeom prst="rect">
            <a:avLst/>
          </a:prstGeom>
          <a:noFill/>
        </p:spPr>
        <p:txBody>
          <a:bodyPr wrap="square" rtlCol="0">
            <a:spAutoFit/>
          </a:bodyPr>
          <a:lstStyle/>
          <a:p>
            <a:pPr algn="ctr"/>
            <a:r>
              <a:rPr lang="en-GB" sz="2000" b="1" dirty="0">
                <a:solidFill>
                  <a:schemeClr val="bg1"/>
                </a:solidFill>
                <a:effectLst>
                  <a:outerShdw blurRad="50800" dist="38100" dir="2700000" algn="tl" rotWithShape="0">
                    <a:prstClr val="black">
                      <a:alpha val="40000"/>
                    </a:prstClr>
                  </a:outerShdw>
                </a:effectLst>
              </a:rPr>
              <a:t>Credit: NASA (Hubble)</a:t>
            </a:r>
          </a:p>
        </p:txBody>
      </p:sp>
    </p:spTree>
    <p:extLst>
      <p:ext uri="{BB962C8B-B14F-4D97-AF65-F5344CB8AC3E}">
        <p14:creationId xmlns:p14="http://schemas.microsoft.com/office/powerpoint/2010/main" val="2565878680"/>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172" grpId="0" animBg="1"/>
      <p:bldP spid="173" grpId="0" animBg="1"/>
      <p:bldP spid="174" grpId="0" animBg="1"/>
      <p:bldP spid="17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SLIDE_ID_2" val="{B6B02E50-CE71-4A05-ACB8-BA973042C4FB}"/>
  <p:tag name="GENSWF_ADVANCE_TIME" val="5.000"/>
  <p:tag name="TIMING" val="|0.001|0.001|0.001|0.001|0.001|0.001|0.001|0.001|0.001|0.001|0.001|0.001"/>
  <p:tag name="ISPRING_CUSTOM_TIMING_USED" val="1"/>
</p:tagLst>
</file>

<file path=ppt/tags/tag10.xml><?xml version="1.0" encoding="utf-8"?>
<p:tagLst xmlns:a="http://schemas.openxmlformats.org/drawingml/2006/main" xmlns:r="http://schemas.openxmlformats.org/officeDocument/2006/relationships" xmlns:p="http://schemas.openxmlformats.org/presentationml/2006/main">
  <p:tag name="ISPRING_SLIDE_ID_2" val="{493B3616-A0C1-4CA6-AB48-48D375334EAC}"/>
  <p:tag name="GENSWF_ADVANCE_TIME" val="5.000"/>
  <p:tag name="TIMING" val="|0.001|0.001|0.001|0.001|0.001|0.001"/>
  <p:tag name="ISPRING_CUSTOM_TIMING_USED" val="1"/>
</p:tagLst>
</file>

<file path=ppt/tags/tag11.xml><?xml version="1.0" encoding="utf-8"?>
<p:tagLst xmlns:a="http://schemas.openxmlformats.org/drawingml/2006/main" xmlns:r="http://schemas.openxmlformats.org/officeDocument/2006/relationships" xmlns:p="http://schemas.openxmlformats.org/presentationml/2006/main">
  <p:tag name="ISPRING_SLIDE_ID_2" val="{0616B543-F61A-4767-AF87-214BC893B140}"/>
  <p:tag name="GENSWF_ADVANCE_TIME" val="5.000"/>
  <p:tag name="TIMING" val="|0.001"/>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E78CF9AE-326F-422D-A113-5D4CC280BB0A}"/>
  <p:tag name="GENSWF_ADVANCE_TIME" val="5.000"/>
  <p:tag name="TIMING" val="|0.001|0.001|0.001|0.001"/>
  <p:tag name="ISPRING_CUSTOM_TIMING_USED" val="1"/>
</p:tagLst>
</file>

<file path=ppt/tags/tag3.xml><?xml version="1.0" encoding="utf-8"?>
<p:tagLst xmlns:a="http://schemas.openxmlformats.org/drawingml/2006/main" xmlns:r="http://schemas.openxmlformats.org/officeDocument/2006/relationships" xmlns:p="http://schemas.openxmlformats.org/presentationml/2006/main">
  <p:tag name="ISPRING_SLIDE_ID_2" val="{E7C870F9-2B51-411B-8EA0-9EC91FC8E5A5}"/>
  <p:tag name="GENSWF_ADVANCE_TIME" val="5.000"/>
  <p:tag name="TIMING" val="|0.001|0.001|0.001|0.001|0.001|0.001"/>
  <p:tag name="ISPRING_CUSTOM_TIMING_USED" val="1"/>
</p:tagLst>
</file>

<file path=ppt/tags/tag4.xml><?xml version="1.0" encoding="utf-8"?>
<p:tagLst xmlns:a="http://schemas.openxmlformats.org/drawingml/2006/main" xmlns:r="http://schemas.openxmlformats.org/officeDocument/2006/relationships" xmlns:p="http://schemas.openxmlformats.org/presentationml/2006/main">
  <p:tag name="ISPRING_SLIDE_ID_2" val="{09271D24-756D-499C-8B02-04262C82E667}"/>
  <p:tag name="GENSWF_ADVANCE_TIME" val="5.000"/>
  <p:tag name="TIMING" val="|0.001"/>
  <p:tag name="ISPRING_CUSTOM_TIMING_USED" val="1"/>
</p:tagLst>
</file>

<file path=ppt/tags/tag5.xml><?xml version="1.0" encoding="utf-8"?>
<p:tagLst xmlns:a="http://schemas.openxmlformats.org/drawingml/2006/main" xmlns:r="http://schemas.openxmlformats.org/officeDocument/2006/relationships" xmlns:p="http://schemas.openxmlformats.org/presentationml/2006/main">
  <p:tag name="ISPRING_SLIDE_ID_2" val="{2B661725-026B-4662-8F60-F6C9BDF8B395}"/>
  <p:tag name="GENSWF_ADVANCE_TIME" val="5.000"/>
  <p:tag name="TIMING" val="|0.001|0.001|0.001|0.001|0.001|0.001|0.001|0.001"/>
  <p:tag name="ISPRING_CUSTOM_TIMING_USED" val="1"/>
</p:tagLst>
</file>

<file path=ppt/tags/tag6.xml><?xml version="1.0" encoding="utf-8"?>
<p:tagLst xmlns:a="http://schemas.openxmlformats.org/drawingml/2006/main" xmlns:r="http://schemas.openxmlformats.org/officeDocument/2006/relationships" xmlns:p="http://schemas.openxmlformats.org/presentationml/2006/main">
  <p:tag name="ISPRING_SLIDE_ID_2" val="{3565097A-6E1A-4345-9BAF-7A4461F6C6F0}"/>
  <p:tag name="GENSWF_ADVANCE_TIME" val="5.000"/>
  <p:tag name="TIMING" val="|0.001|0.001"/>
  <p:tag name="ISPRING_CUSTOM_TIMING_USED" val="1"/>
</p:tagLst>
</file>

<file path=ppt/tags/tag7.xml><?xml version="1.0" encoding="utf-8"?>
<p:tagLst xmlns:a="http://schemas.openxmlformats.org/drawingml/2006/main" xmlns:r="http://schemas.openxmlformats.org/officeDocument/2006/relationships" xmlns:p="http://schemas.openxmlformats.org/presentationml/2006/main">
  <p:tag name="ISPRING_SLIDE_ID_2" val="{161E3573-F3B1-428C-ADA0-38381C36C367}"/>
  <p:tag name="GENSWF_ADVANCE_TIME" val="5.000"/>
  <p:tag name="TIMING" val="|0.001|0.001|0.001"/>
  <p:tag name="ISPRING_CUSTOM_TIMING_USED" val="1"/>
</p:tagLst>
</file>

<file path=ppt/tags/tag8.xml><?xml version="1.0" encoding="utf-8"?>
<p:tagLst xmlns:a="http://schemas.openxmlformats.org/drawingml/2006/main" xmlns:r="http://schemas.openxmlformats.org/officeDocument/2006/relationships" xmlns:p="http://schemas.openxmlformats.org/presentationml/2006/main">
  <p:tag name="ISPRING_SLIDE_ID_2" val="{C9ACA5A3-AB8A-4C81-96C4-3056072C286D}"/>
  <p:tag name="GENSWF_ADVANCE_TIME" val="5.000"/>
  <p:tag name="TIMING" val="|0.001|0.001|0.001|0.001|0.001"/>
  <p:tag name="ISPRING_CUSTOM_TIMING_USED" val="1"/>
</p:tagLst>
</file>

<file path=ppt/tags/tag9.xml><?xml version="1.0" encoding="utf-8"?>
<p:tagLst xmlns:a="http://schemas.openxmlformats.org/drawingml/2006/main" xmlns:r="http://schemas.openxmlformats.org/officeDocument/2006/relationships" xmlns:p="http://schemas.openxmlformats.org/presentationml/2006/main">
  <p:tag name="ISPRING_SLIDE_ID_2" val="{C0DA4BD9-F5BA-4B9E-84FD-24248BAB6774}"/>
  <p:tag name="GENSWF_ADVANCE_TIME" val="5.000"/>
  <p:tag name="TIMING" val="|0.001|0.001|0.001|0.001|0.001|0.001"/>
  <p:tag name="ISPRING_CUSTOM_TIMING_US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24757</TotalTime>
  <Words>4716</Words>
  <Application>Microsoft Macintosh PowerPoint</Application>
  <PresentationFormat>Widescreen</PresentationFormat>
  <Paragraphs>681</Paragraphs>
  <Slides>57</Slides>
  <Notes>57</Notes>
  <HiddenSlides>1</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Cambria Math</vt:lpstr>
      <vt:lpstr>Courier New</vt:lpstr>
      <vt:lpstr>Times New Roman</vt:lpstr>
      <vt:lpstr>Wingdings</vt:lpstr>
      <vt:lpstr>Office Theme</vt:lpstr>
      <vt:lpstr>A.I. for Astrophysics: Masterclass </vt:lpstr>
      <vt:lpstr>Welcome</vt:lpstr>
      <vt:lpstr>Radio Telescopes are big….</vt:lpstr>
      <vt:lpstr>Masterclass Structure</vt:lpstr>
      <vt:lpstr>Let’s get started… better get your spacesuits on…</vt:lpstr>
      <vt:lpstr>Stellar life cycle…</vt:lpstr>
      <vt:lpstr>What happens next?</vt:lpstr>
      <vt:lpstr>Pulsar Birth</vt:lpstr>
      <vt:lpstr>PowerPoint Presentation</vt:lpstr>
      <vt:lpstr>Why are they useful?</vt:lpstr>
      <vt:lpstr>Pulsar Signals (radio waves)</vt:lpstr>
      <vt:lpstr>Pulse Profiles</vt:lpstr>
      <vt:lpstr>Capturing data for study</vt:lpstr>
      <vt:lpstr>Candidates - What are we looking for then?</vt:lpstr>
      <vt:lpstr>Candidates - What are we looking for then?</vt:lpstr>
      <vt:lpstr>Candidate Example (1)</vt:lpstr>
      <vt:lpstr>Candidate Example (2)</vt:lpstr>
      <vt:lpstr>Candidate Example (3)</vt:lpstr>
      <vt:lpstr>Classifying candidates</vt:lpstr>
      <vt:lpstr>Computer scientists to the rescue (well, A.I. really)!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we need then?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Development Environment</vt:lpstr>
      <vt:lpstr>Google Collaboratory</vt:lpstr>
      <vt:lpstr>Step 1.</vt:lpstr>
      <vt:lpstr>Accessing the Collaboratory</vt:lpstr>
      <vt:lpstr>Step 2.</vt:lpstr>
      <vt:lpstr>Understanding the notebook</vt:lpstr>
      <vt:lpstr>Step 3.</vt:lpstr>
      <vt:lpstr>PowerPoint Presentation</vt:lpstr>
      <vt:lpstr>PowerPoint Presentation</vt:lpstr>
      <vt:lpstr>Questions &amp; Thank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Lyon</dc:creator>
  <cp:lastModifiedBy>Robert Lyon</cp:lastModifiedBy>
  <cp:revision>825</cp:revision>
  <dcterms:created xsi:type="dcterms:W3CDTF">2020-01-09T14:34:22Z</dcterms:created>
  <dcterms:modified xsi:type="dcterms:W3CDTF">2021-03-09T12:55:07Z</dcterms:modified>
</cp:coreProperties>
</file>